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4" r:id="rId1"/>
  </p:sldMasterIdLst>
  <p:notesMasterIdLst>
    <p:notesMasterId r:id="rId37"/>
  </p:notesMasterIdLst>
  <p:sldIdLst>
    <p:sldId id="685" r:id="rId2"/>
    <p:sldId id="682" r:id="rId3"/>
    <p:sldId id="738" r:id="rId4"/>
    <p:sldId id="709" r:id="rId5"/>
    <p:sldId id="728" r:id="rId6"/>
    <p:sldId id="710" r:id="rId7"/>
    <p:sldId id="721" r:id="rId8"/>
    <p:sldId id="717" r:id="rId9"/>
    <p:sldId id="712" r:id="rId10"/>
    <p:sldId id="714" r:id="rId11"/>
    <p:sldId id="723" r:id="rId12"/>
    <p:sldId id="729" r:id="rId13"/>
    <p:sldId id="719" r:id="rId14"/>
    <p:sldId id="718" r:id="rId15"/>
    <p:sldId id="720" r:id="rId16"/>
    <p:sldId id="724" r:id="rId17"/>
    <p:sldId id="713" r:id="rId18"/>
    <p:sldId id="716" r:id="rId19"/>
    <p:sldId id="715" r:id="rId20"/>
    <p:sldId id="735" r:id="rId21"/>
    <p:sldId id="726" r:id="rId22"/>
    <p:sldId id="727" r:id="rId23"/>
    <p:sldId id="725" r:id="rId24"/>
    <p:sldId id="732" r:id="rId25"/>
    <p:sldId id="731" r:id="rId26"/>
    <p:sldId id="730" r:id="rId27"/>
    <p:sldId id="722" r:id="rId28"/>
    <p:sldId id="711" r:id="rId29"/>
    <p:sldId id="736" r:id="rId30"/>
    <p:sldId id="737" r:id="rId31"/>
    <p:sldId id="733" r:id="rId32"/>
    <p:sldId id="734" r:id="rId33"/>
    <p:sldId id="739" r:id="rId34"/>
    <p:sldId id="740" r:id="rId35"/>
    <p:sldId id="741"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7D7D"/>
    <a:srgbClr val="FFAD1F"/>
    <a:srgbClr val="939393"/>
    <a:srgbClr val="FFFFFF"/>
    <a:srgbClr val="000000"/>
    <a:srgbClr val="0075CA"/>
    <a:srgbClr val="6CB5E6"/>
    <a:srgbClr val="00236B"/>
    <a:srgbClr val="001A58"/>
    <a:srgbClr val="0018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7" autoAdjust="0"/>
    <p:restoredTop sz="94645" autoAdjust="0"/>
  </p:normalViewPr>
  <p:slideViewPr>
    <p:cSldViewPr snapToGrid="0" snapToObjects="1">
      <p:cViewPr varScale="1">
        <p:scale>
          <a:sx n="118" d="100"/>
          <a:sy n="118" d="100"/>
        </p:scale>
        <p:origin x="688"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p:scale>
          <a:sx n="193" d="100"/>
          <a:sy n="193" d="100"/>
        </p:scale>
        <p:origin x="1816" y="-13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0E99B-A103-3C4B-813D-E54DF97567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2B0685-50D4-A948-99B2-B153946DCDA4}">
      <dgm:prSet custT="1"/>
      <dgm:spPr>
        <a:solidFill>
          <a:schemeClr val="accent5">
            <a:lumMod val="75000"/>
          </a:schemeClr>
        </a:solidFill>
      </dgm:spPr>
      <dgm:t>
        <a:bodyPr/>
        <a:lstStyle/>
        <a:p>
          <a:r>
            <a:rPr lang="en-US" sz="2400" b="0" i="0" baseline="0" dirty="0"/>
            <a:t>Market economies with large amounts of government intervention, regulation or influence over markets.</a:t>
          </a:r>
          <a:endParaRPr lang="en-US" sz="2400" dirty="0"/>
        </a:p>
      </dgm:t>
    </dgm:pt>
    <dgm:pt modelId="{C7E26094-C2F7-5C4D-8523-29395DDF8932}" type="parTrans" cxnId="{385D0993-30B8-7F42-952A-96791855D8EC}">
      <dgm:prSet/>
      <dgm:spPr/>
      <dgm:t>
        <a:bodyPr/>
        <a:lstStyle/>
        <a:p>
          <a:endParaRPr lang="en-US"/>
        </a:p>
      </dgm:t>
    </dgm:pt>
    <dgm:pt modelId="{07F29864-08A8-9E4F-8607-C85D447A736E}" type="sibTrans" cxnId="{385D0993-30B8-7F42-952A-96791855D8EC}">
      <dgm:prSet/>
      <dgm:spPr/>
      <dgm:t>
        <a:bodyPr/>
        <a:lstStyle/>
        <a:p>
          <a:endParaRPr lang="en-US"/>
        </a:p>
      </dgm:t>
    </dgm:pt>
    <dgm:pt modelId="{73658549-17C4-2D46-A299-390BA3A7D8D0}">
      <dgm:prSet custT="1"/>
      <dgm:spPr>
        <a:solidFill>
          <a:schemeClr val="accent5">
            <a:lumMod val="75000"/>
          </a:schemeClr>
        </a:solidFill>
      </dgm:spPr>
      <dgm:t>
        <a:bodyPr/>
        <a:lstStyle/>
        <a:p>
          <a:r>
            <a:rPr lang="en-US" sz="2400" b="0" i="0" baseline="0" dirty="0"/>
            <a:t>Market economies feature high degrees of intervention are sometimes referred to as “mixed economies”.</a:t>
          </a:r>
          <a:endParaRPr lang="en-US" sz="2400" dirty="0"/>
        </a:p>
      </dgm:t>
    </dgm:pt>
    <dgm:pt modelId="{3DB7B8F9-8FBA-7A49-B7CF-CFCF4D6067B6}" type="parTrans" cxnId="{AF29E280-6DF4-A846-AAE7-7EC9CEC023D1}">
      <dgm:prSet/>
      <dgm:spPr/>
      <dgm:t>
        <a:bodyPr/>
        <a:lstStyle/>
        <a:p>
          <a:endParaRPr lang="en-US"/>
        </a:p>
      </dgm:t>
    </dgm:pt>
    <dgm:pt modelId="{B9DCD903-3E26-B548-A52C-5DD51DBA1708}" type="sibTrans" cxnId="{AF29E280-6DF4-A846-AAE7-7EC9CEC023D1}">
      <dgm:prSet/>
      <dgm:spPr/>
      <dgm:t>
        <a:bodyPr/>
        <a:lstStyle/>
        <a:p>
          <a:endParaRPr lang="en-US"/>
        </a:p>
      </dgm:t>
    </dgm:pt>
    <dgm:pt modelId="{16E0CAE8-0763-2345-A55E-4AA8AB515659}">
      <dgm:prSet custT="1"/>
      <dgm:spPr>
        <a:solidFill>
          <a:schemeClr val="accent5">
            <a:lumMod val="75000"/>
          </a:schemeClr>
        </a:solidFill>
      </dgm:spPr>
      <dgm:t>
        <a:bodyPr/>
        <a:lstStyle/>
        <a:p>
          <a:r>
            <a:rPr lang="en-US" sz="2400" b="0" i="0" baseline="0" dirty="0"/>
            <a:t>Economic Interventionism asserts that the state has a legitimate or necessary role within the framework of a capitalist economy by:</a:t>
          </a:r>
        </a:p>
        <a:p>
          <a:r>
            <a:rPr lang="en-US" sz="1600" b="0" i="0" baseline="0" dirty="0"/>
            <a:t>	</a:t>
          </a:r>
          <a:r>
            <a:rPr lang="en-US" sz="2000" b="0" i="0" baseline="0" dirty="0"/>
            <a:t>Intervening in markets</a:t>
          </a:r>
        </a:p>
        <a:p>
          <a:r>
            <a:rPr lang="en-US" sz="2000" b="0" i="0" baseline="0" dirty="0"/>
            <a:t>	Regulating against private sector overreaches</a:t>
          </a:r>
        </a:p>
        <a:p>
          <a:r>
            <a:rPr lang="en-US" sz="2000" b="0" i="0" baseline="0" dirty="0"/>
            <a:t>	Subsidizing goods or services not adequately produced by markets</a:t>
          </a:r>
          <a:endParaRPr lang="en-US" sz="2000" dirty="0"/>
        </a:p>
      </dgm:t>
    </dgm:pt>
    <dgm:pt modelId="{17C8EEAF-FAA5-154F-B087-B3B3DD3208C7}" type="parTrans" cxnId="{2F590B9D-154C-584A-A628-FA9833B1B5F1}">
      <dgm:prSet/>
      <dgm:spPr/>
      <dgm:t>
        <a:bodyPr/>
        <a:lstStyle/>
        <a:p>
          <a:endParaRPr lang="en-US"/>
        </a:p>
      </dgm:t>
    </dgm:pt>
    <dgm:pt modelId="{C55B98D3-3DB1-D94D-80E1-0ECA2B45F5B3}" type="sibTrans" cxnId="{2F590B9D-154C-584A-A628-FA9833B1B5F1}">
      <dgm:prSet/>
      <dgm:spPr/>
      <dgm:t>
        <a:bodyPr/>
        <a:lstStyle/>
        <a:p>
          <a:endParaRPr lang="en-US"/>
        </a:p>
      </dgm:t>
    </dgm:pt>
    <dgm:pt modelId="{3CA06B42-68D6-9149-89B8-34326482DAD2}" type="pres">
      <dgm:prSet presAssocID="{9810E99B-A103-3C4B-813D-E54DF9756714}" presName="linear" presStyleCnt="0">
        <dgm:presLayoutVars>
          <dgm:animLvl val="lvl"/>
          <dgm:resizeHandles val="exact"/>
        </dgm:presLayoutVars>
      </dgm:prSet>
      <dgm:spPr/>
    </dgm:pt>
    <dgm:pt modelId="{D793C575-D816-C24A-9DBD-E72F12E69B10}" type="pres">
      <dgm:prSet presAssocID="{982B0685-50D4-A948-99B2-B153946DCDA4}" presName="parentText" presStyleLbl="node1" presStyleIdx="0" presStyleCnt="3" custScaleY="60190">
        <dgm:presLayoutVars>
          <dgm:chMax val="0"/>
          <dgm:bulletEnabled val="1"/>
        </dgm:presLayoutVars>
      </dgm:prSet>
      <dgm:spPr/>
    </dgm:pt>
    <dgm:pt modelId="{5F9C0B65-6CFB-0A43-B261-4676B2EC1FCF}" type="pres">
      <dgm:prSet presAssocID="{07F29864-08A8-9E4F-8607-C85D447A736E}" presName="spacer" presStyleCnt="0"/>
      <dgm:spPr/>
    </dgm:pt>
    <dgm:pt modelId="{156F1173-A0FC-1E4D-A780-A4C464F0C8F9}" type="pres">
      <dgm:prSet presAssocID="{73658549-17C4-2D46-A299-390BA3A7D8D0}" presName="parentText" presStyleLbl="node1" presStyleIdx="1" presStyleCnt="3" custScaleY="61922">
        <dgm:presLayoutVars>
          <dgm:chMax val="0"/>
          <dgm:bulletEnabled val="1"/>
        </dgm:presLayoutVars>
      </dgm:prSet>
      <dgm:spPr/>
    </dgm:pt>
    <dgm:pt modelId="{196FC530-74E6-C141-85C4-C8164551C454}" type="pres">
      <dgm:prSet presAssocID="{B9DCD903-3E26-B548-A52C-5DD51DBA1708}" presName="spacer" presStyleCnt="0"/>
      <dgm:spPr/>
    </dgm:pt>
    <dgm:pt modelId="{DF11154F-126C-E746-9456-987C6EE4D945}" type="pres">
      <dgm:prSet presAssocID="{16E0CAE8-0763-2345-A55E-4AA8AB515659}" presName="parentText" presStyleLbl="node1" presStyleIdx="2" presStyleCnt="3">
        <dgm:presLayoutVars>
          <dgm:chMax val="0"/>
          <dgm:bulletEnabled val="1"/>
        </dgm:presLayoutVars>
      </dgm:prSet>
      <dgm:spPr/>
    </dgm:pt>
  </dgm:ptLst>
  <dgm:cxnLst>
    <dgm:cxn modelId="{E3131529-325E-B543-A715-143EB5451752}" type="presOf" srcId="{9810E99B-A103-3C4B-813D-E54DF9756714}" destId="{3CA06B42-68D6-9149-89B8-34326482DAD2}" srcOrd="0" destOrd="0" presId="urn:microsoft.com/office/officeart/2005/8/layout/vList2"/>
    <dgm:cxn modelId="{82A8EA3F-E2C1-1D46-B322-1E6DF84638F9}" type="presOf" srcId="{73658549-17C4-2D46-A299-390BA3A7D8D0}" destId="{156F1173-A0FC-1E4D-A780-A4C464F0C8F9}" srcOrd="0" destOrd="0" presId="urn:microsoft.com/office/officeart/2005/8/layout/vList2"/>
    <dgm:cxn modelId="{AF29E280-6DF4-A846-AAE7-7EC9CEC023D1}" srcId="{9810E99B-A103-3C4B-813D-E54DF9756714}" destId="{73658549-17C4-2D46-A299-390BA3A7D8D0}" srcOrd="1" destOrd="0" parTransId="{3DB7B8F9-8FBA-7A49-B7CF-CFCF4D6067B6}" sibTransId="{B9DCD903-3E26-B548-A52C-5DD51DBA1708}"/>
    <dgm:cxn modelId="{25328F92-5769-5147-9CC7-ADE3D621E003}" type="presOf" srcId="{16E0CAE8-0763-2345-A55E-4AA8AB515659}" destId="{DF11154F-126C-E746-9456-987C6EE4D945}" srcOrd="0" destOrd="0" presId="urn:microsoft.com/office/officeart/2005/8/layout/vList2"/>
    <dgm:cxn modelId="{385D0993-30B8-7F42-952A-96791855D8EC}" srcId="{9810E99B-A103-3C4B-813D-E54DF9756714}" destId="{982B0685-50D4-A948-99B2-B153946DCDA4}" srcOrd="0" destOrd="0" parTransId="{C7E26094-C2F7-5C4D-8523-29395DDF8932}" sibTransId="{07F29864-08A8-9E4F-8607-C85D447A736E}"/>
    <dgm:cxn modelId="{2F590B9D-154C-584A-A628-FA9833B1B5F1}" srcId="{9810E99B-A103-3C4B-813D-E54DF9756714}" destId="{16E0CAE8-0763-2345-A55E-4AA8AB515659}" srcOrd="2" destOrd="0" parTransId="{17C8EEAF-FAA5-154F-B087-B3B3DD3208C7}" sibTransId="{C55B98D3-3DB1-D94D-80E1-0ECA2B45F5B3}"/>
    <dgm:cxn modelId="{89B177D6-E55F-3145-801D-D51BA367567B}" type="presOf" srcId="{982B0685-50D4-A948-99B2-B153946DCDA4}" destId="{D793C575-D816-C24A-9DBD-E72F12E69B10}" srcOrd="0" destOrd="0" presId="urn:microsoft.com/office/officeart/2005/8/layout/vList2"/>
    <dgm:cxn modelId="{10A4478F-C793-F340-A27D-D287131CCCD0}" type="presParOf" srcId="{3CA06B42-68D6-9149-89B8-34326482DAD2}" destId="{D793C575-D816-C24A-9DBD-E72F12E69B10}" srcOrd="0" destOrd="0" presId="urn:microsoft.com/office/officeart/2005/8/layout/vList2"/>
    <dgm:cxn modelId="{4E7CFA13-8587-0A4D-AB44-5D5877AB9A97}" type="presParOf" srcId="{3CA06B42-68D6-9149-89B8-34326482DAD2}" destId="{5F9C0B65-6CFB-0A43-B261-4676B2EC1FCF}" srcOrd="1" destOrd="0" presId="urn:microsoft.com/office/officeart/2005/8/layout/vList2"/>
    <dgm:cxn modelId="{B206E4C3-1BEE-F24F-9982-5805805931C0}" type="presParOf" srcId="{3CA06B42-68D6-9149-89B8-34326482DAD2}" destId="{156F1173-A0FC-1E4D-A780-A4C464F0C8F9}" srcOrd="2" destOrd="0" presId="urn:microsoft.com/office/officeart/2005/8/layout/vList2"/>
    <dgm:cxn modelId="{561555EC-45D2-7A48-823F-0695023F4688}" type="presParOf" srcId="{3CA06B42-68D6-9149-89B8-34326482DAD2}" destId="{196FC530-74E6-C141-85C4-C8164551C454}" srcOrd="3" destOrd="0" presId="urn:microsoft.com/office/officeart/2005/8/layout/vList2"/>
    <dgm:cxn modelId="{CE1D4C3E-DCC1-AA4D-B9D6-62AFAF5DA261}" type="presParOf" srcId="{3CA06B42-68D6-9149-89B8-34326482DAD2}" destId="{DF11154F-126C-E746-9456-987C6EE4D94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1F7272-DB4F-2445-ABC0-271F1C7C186C}" type="doc">
      <dgm:prSet loTypeId="urn:microsoft.com/office/officeart/2005/8/layout/cycle6" loCatId="process" qsTypeId="urn:microsoft.com/office/officeart/2005/8/quickstyle/simple1" qsCatId="simple" csTypeId="urn:microsoft.com/office/officeart/2005/8/colors/accent1_2" csCatId="accent1" phldr="1"/>
      <dgm:spPr/>
      <dgm:t>
        <a:bodyPr/>
        <a:lstStyle/>
        <a:p>
          <a:endParaRPr lang="en-US"/>
        </a:p>
      </dgm:t>
    </dgm:pt>
    <dgm:pt modelId="{8FAB99AC-40F8-A04A-8B98-5339BC6D9106}">
      <dgm:prSet/>
      <dgm:spPr>
        <a:solidFill>
          <a:schemeClr val="accent5">
            <a:lumMod val="75000"/>
          </a:schemeClr>
        </a:solidFill>
        <a:ln>
          <a:noFill/>
        </a:ln>
      </dgm:spPr>
      <dgm:t>
        <a:bodyPr/>
        <a:lstStyle/>
        <a:p>
          <a:r>
            <a:rPr lang="en-US" b="1" i="0" dirty="0"/>
            <a:t>1. Uphold the Rule of Law: </a:t>
          </a:r>
        </a:p>
        <a:p>
          <a:r>
            <a:rPr lang="en-US" b="1" i="0" dirty="0"/>
            <a:t>Ensuring laws are applied equally and fairly.</a:t>
          </a:r>
          <a:endParaRPr lang="en-US" b="1" dirty="0"/>
        </a:p>
      </dgm:t>
    </dgm:pt>
    <dgm:pt modelId="{EDB76AB5-0BE0-884B-B4D4-29DEAB366CDB}" type="parTrans" cxnId="{9B44CDD2-5C68-634D-A721-9660469DE883}">
      <dgm:prSet/>
      <dgm:spPr/>
      <dgm:t>
        <a:bodyPr/>
        <a:lstStyle/>
        <a:p>
          <a:endParaRPr lang="en-US"/>
        </a:p>
      </dgm:t>
    </dgm:pt>
    <dgm:pt modelId="{C2605E33-7F91-154F-B5E9-FD37CBFB7581}" type="sibTrans" cxnId="{9B44CDD2-5C68-634D-A721-9660469DE883}">
      <dgm:prSet/>
      <dgm:spPr/>
      <dgm:t>
        <a:bodyPr/>
        <a:lstStyle/>
        <a:p>
          <a:endParaRPr lang="en-US"/>
        </a:p>
      </dgm:t>
    </dgm:pt>
    <dgm:pt modelId="{610F98CC-4A4A-6544-9595-712EA441F16F}">
      <dgm:prSet/>
      <dgm:spPr>
        <a:solidFill>
          <a:schemeClr val="accent5">
            <a:lumMod val="75000"/>
          </a:schemeClr>
        </a:solidFill>
        <a:ln>
          <a:noFill/>
        </a:ln>
      </dgm:spPr>
      <dgm:t>
        <a:bodyPr/>
        <a:lstStyle/>
        <a:p>
          <a:r>
            <a:rPr lang="en-US" b="1" i="0" dirty="0"/>
            <a:t>2.  Provide Public Services: </a:t>
          </a:r>
        </a:p>
        <a:p>
          <a:r>
            <a:rPr lang="en-US" b="1" i="0" dirty="0"/>
            <a:t>Efficiently providing necessary services to its citizens.</a:t>
          </a:r>
          <a:endParaRPr lang="en-US" b="1" dirty="0"/>
        </a:p>
      </dgm:t>
    </dgm:pt>
    <dgm:pt modelId="{BD4FF585-85B2-554F-9582-C3F323398B88}" type="parTrans" cxnId="{22C1F642-8F2E-6741-AB2E-63F9E68E933C}">
      <dgm:prSet/>
      <dgm:spPr/>
      <dgm:t>
        <a:bodyPr/>
        <a:lstStyle/>
        <a:p>
          <a:endParaRPr lang="en-US"/>
        </a:p>
      </dgm:t>
    </dgm:pt>
    <dgm:pt modelId="{AD6CD648-CB52-1C4E-9759-EF66A8291D9F}" type="sibTrans" cxnId="{22C1F642-8F2E-6741-AB2E-63F9E68E933C}">
      <dgm:prSet/>
      <dgm:spPr/>
      <dgm:t>
        <a:bodyPr/>
        <a:lstStyle/>
        <a:p>
          <a:endParaRPr lang="en-US"/>
        </a:p>
      </dgm:t>
    </dgm:pt>
    <dgm:pt modelId="{6D5C0F9A-B31A-1349-8465-BA2B8694AF11}">
      <dgm:prSet/>
      <dgm:spPr>
        <a:solidFill>
          <a:schemeClr val="accent5">
            <a:lumMod val="75000"/>
          </a:schemeClr>
        </a:solidFill>
        <a:ln>
          <a:noFill/>
        </a:ln>
      </dgm:spPr>
      <dgm:t>
        <a:bodyPr/>
        <a:lstStyle/>
        <a:p>
          <a:r>
            <a:rPr lang="en-US" b="1" i="0" dirty="0"/>
            <a:t>3.  Protect the Rights of Individuals: </a:t>
          </a:r>
        </a:p>
        <a:p>
          <a:r>
            <a:rPr lang="en-US" b="1" i="0" dirty="0"/>
            <a:t>Safeguarding freedom, rights, and liberties.</a:t>
          </a:r>
          <a:endParaRPr lang="en-US" b="1" dirty="0"/>
        </a:p>
      </dgm:t>
    </dgm:pt>
    <dgm:pt modelId="{A1187F2D-17D9-AD44-AD9F-0C1868EA6291}" type="parTrans" cxnId="{9139642A-2BD7-6144-A3B6-41F375D5AD20}">
      <dgm:prSet/>
      <dgm:spPr/>
      <dgm:t>
        <a:bodyPr/>
        <a:lstStyle/>
        <a:p>
          <a:endParaRPr lang="en-US"/>
        </a:p>
      </dgm:t>
    </dgm:pt>
    <dgm:pt modelId="{71275D36-994D-8743-8200-29B52CD9B3C8}" type="sibTrans" cxnId="{9139642A-2BD7-6144-A3B6-41F375D5AD20}">
      <dgm:prSet/>
      <dgm:spPr/>
      <dgm:t>
        <a:bodyPr/>
        <a:lstStyle/>
        <a:p>
          <a:endParaRPr lang="en-US"/>
        </a:p>
      </dgm:t>
    </dgm:pt>
    <dgm:pt modelId="{BCAC7341-C661-274B-B9D0-B852E2AD1C6D}">
      <dgm:prSet/>
      <dgm:spPr>
        <a:solidFill>
          <a:schemeClr val="accent5">
            <a:lumMod val="75000"/>
          </a:schemeClr>
        </a:solidFill>
        <a:ln>
          <a:noFill/>
        </a:ln>
      </dgm:spPr>
      <dgm:t>
        <a:bodyPr/>
        <a:lstStyle/>
        <a:p>
          <a:r>
            <a:rPr lang="en-US" b="1" i="0" dirty="0"/>
            <a:t>4.  Manage Resources and the Economy: </a:t>
          </a:r>
        </a:p>
        <a:p>
          <a:r>
            <a:rPr lang="en-US" b="1" i="0" dirty="0"/>
            <a:t>Effective economic policies and resource management.</a:t>
          </a:r>
          <a:endParaRPr lang="en-US" b="1" dirty="0"/>
        </a:p>
      </dgm:t>
    </dgm:pt>
    <dgm:pt modelId="{A8FDCA64-4DA2-A44F-A55E-F93A1BDC33AC}" type="parTrans" cxnId="{E504D462-8F19-F648-96B5-95C18DBE2373}">
      <dgm:prSet/>
      <dgm:spPr/>
      <dgm:t>
        <a:bodyPr/>
        <a:lstStyle/>
        <a:p>
          <a:endParaRPr lang="en-US"/>
        </a:p>
      </dgm:t>
    </dgm:pt>
    <dgm:pt modelId="{41BC6FEB-BFA9-4048-9A9C-486C28FBBE79}" type="sibTrans" cxnId="{E504D462-8F19-F648-96B5-95C18DBE2373}">
      <dgm:prSet/>
      <dgm:spPr/>
      <dgm:t>
        <a:bodyPr/>
        <a:lstStyle/>
        <a:p>
          <a:endParaRPr lang="en-US"/>
        </a:p>
      </dgm:t>
    </dgm:pt>
    <dgm:pt modelId="{50BF9EC7-9604-174F-9CE0-E48D88734ABE}">
      <dgm:prSet/>
      <dgm:spPr>
        <a:solidFill>
          <a:schemeClr val="accent5">
            <a:lumMod val="75000"/>
          </a:schemeClr>
        </a:solidFill>
        <a:ln>
          <a:noFill/>
        </a:ln>
      </dgm:spPr>
      <dgm:t>
        <a:bodyPr/>
        <a:lstStyle/>
        <a:p>
          <a:r>
            <a:rPr lang="en-US" b="1" i="0" dirty="0"/>
            <a:t>5.  Ensure National Security: </a:t>
          </a:r>
        </a:p>
        <a:p>
          <a:r>
            <a:rPr lang="en-US" b="1" i="0" dirty="0"/>
            <a:t>Protecting the nation’s sovereignty and citizen safety.</a:t>
          </a:r>
          <a:endParaRPr lang="en-US" b="1" dirty="0"/>
        </a:p>
      </dgm:t>
    </dgm:pt>
    <dgm:pt modelId="{73085672-9B5A-4440-B3E5-FE6D2A898895}" type="parTrans" cxnId="{135FA9C2-F7C5-DB40-BA0F-24F0E2638F54}">
      <dgm:prSet/>
      <dgm:spPr/>
      <dgm:t>
        <a:bodyPr/>
        <a:lstStyle/>
        <a:p>
          <a:endParaRPr lang="en-US"/>
        </a:p>
      </dgm:t>
    </dgm:pt>
    <dgm:pt modelId="{333BE50F-8DBE-0B4B-A4B3-C83789D6D99E}" type="sibTrans" cxnId="{135FA9C2-F7C5-DB40-BA0F-24F0E2638F54}">
      <dgm:prSet/>
      <dgm:spPr/>
      <dgm:t>
        <a:bodyPr/>
        <a:lstStyle/>
        <a:p>
          <a:endParaRPr lang="en-US"/>
        </a:p>
      </dgm:t>
    </dgm:pt>
    <dgm:pt modelId="{C97192F0-CDBF-5E46-92F4-A803BEF6D525}" type="pres">
      <dgm:prSet presAssocID="{9B1F7272-DB4F-2445-ABC0-271F1C7C186C}" presName="cycle" presStyleCnt="0">
        <dgm:presLayoutVars>
          <dgm:dir/>
          <dgm:resizeHandles val="exact"/>
        </dgm:presLayoutVars>
      </dgm:prSet>
      <dgm:spPr/>
    </dgm:pt>
    <dgm:pt modelId="{753E3502-3C03-BE44-AA10-A50545AD222F}" type="pres">
      <dgm:prSet presAssocID="{8FAB99AC-40F8-A04A-8B98-5339BC6D9106}" presName="node" presStyleLbl="node1" presStyleIdx="0" presStyleCnt="5" custScaleX="127972" custScaleY="122919" custRadScaleRad="148251" custRadScaleInc="-231825">
        <dgm:presLayoutVars>
          <dgm:bulletEnabled val="1"/>
        </dgm:presLayoutVars>
      </dgm:prSet>
      <dgm:spPr/>
    </dgm:pt>
    <dgm:pt modelId="{40C500C2-7B97-9949-94AE-FC1EA9ACBCE8}" type="pres">
      <dgm:prSet presAssocID="{8FAB99AC-40F8-A04A-8B98-5339BC6D9106}" presName="spNode" presStyleCnt="0"/>
      <dgm:spPr/>
    </dgm:pt>
    <dgm:pt modelId="{E043EE15-4B3E-8646-8E3A-C7A1D884E886}" type="pres">
      <dgm:prSet presAssocID="{C2605E33-7F91-154F-B5E9-FD37CBFB7581}" presName="sibTrans" presStyleLbl="sibTrans1D1" presStyleIdx="0" presStyleCnt="5"/>
      <dgm:spPr/>
    </dgm:pt>
    <dgm:pt modelId="{63905BAC-A680-3047-AD22-46406FB1B118}" type="pres">
      <dgm:prSet presAssocID="{610F98CC-4A4A-6544-9595-712EA441F16F}" presName="node" presStyleLbl="node1" presStyleIdx="1" presStyleCnt="5" custScaleX="136478" custScaleY="125782" custRadScaleRad="84827" custRadScaleInc="-278526">
        <dgm:presLayoutVars>
          <dgm:bulletEnabled val="1"/>
        </dgm:presLayoutVars>
      </dgm:prSet>
      <dgm:spPr/>
    </dgm:pt>
    <dgm:pt modelId="{21D91F48-325A-A148-9AD0-2B4DC838806A}" type="pres">
      <dgm:prSet presAssocID="{610F98CC-4A4A-6544-9595-712EA441F16F}" presName="spNode" presStyleCnt="0"/>
      <dgm:spPr/>
    </dgm:pt>
    <dgm:pt modelId="{F9260DFE-53D9-924E-9E06-56AEA330FD96}" type="pres">
      <dgm:prSet presAssocID="{AD6CD648-CB52-1C4E-9759-EF66A8291D9F}" presName="sibTrans" presStyleLbl="sibTrans1D1" presStyleIdx="1" presStyleCnt="5"/>
      <dgm:spPr/>
    </dgm:pt>
    <dgm:pt modelId="{877AA86B-9084-F444-A378-96900A96544C}" type="pres">
      <dgm:prSet presAssocID="{6D5C0F9A-B31A-1349-8465-BA2B8694AF11}" presName="node" presStyleLbl="node1" presStyleIdx="2" presStyleCnt="5" custScaleX="128425" custScaleY="124084" custRadScaleRad="157416" custRadScaleInc="-357617">
        <dgm:presLayoutVars>
          <dgm:bulletEnabled val="1"/>
        </dgm:presLayoutVars>
      </dgm:prSet>
      <dgm:spPr/>
    </dgm:pt>
    <dgm:pt modelId="{E6DE08FE-5BFC-F14F-87DE-DDBF31C23338}" type="pres">
      <dgm:prSet presAssocID="{6D5C0F9A-B31A-1349-8465-BA2B8694AF11}" presName="spNode" presStyleCnt="0"/>
      <dgm:spPr/>
    </dgm:pt>
    <dgm:pt modelId="{90A57EEC-A28A-374D-BAE5-0315EF226AEF}" type="pres">
      <dgm:prSet presAssocID="{71275D36-994D-8743-8200-29B52CD9B3C8}" presName="sibTrans" presStyleLbl="sibTrans1D1" presStyleIdx="2" presStyleCnt="5"/>
      <dgm:spPr/>
    </dgm:pt>
    <dgm:pt modelId="{39CC0B97-CB2A-C048-8650-FF2D65A20D4F}" type="pres">
      <dgm:prSet presAssocID="{BCAC7341-C661-274B-B9D0-B852E2AD1C6D}" presName="node" presStyleLbl="node1" presStyleIdx="3" presStyleCnt="5" custScaleX="122959" custScaleY="135952" custRadScaleRad="60375" custRadScaleInc="232910">
        <dgm:presLayoutVars>
          <dgm:bulletEnabled val="1"/>
        </dgm:presLayoutVars>
      </dgm:prSet>
      <dgm:spPr/>
    </dgm:pt>
    <dgm:pt modelId="{2C0A2ABE-A60D-9141-BEA9-27E81B488D67}" type="pres">
      <dgm:prSet presAssocID="{BCAC7341-C661-274B-B9D0-B852E2AD1C6D}" presName="spNode" presStyleCnt="0"/>
      <dgm:spPr/>
    </dgm:pt>
    <dgm:pt modelId="{B76EC2FD-C0C1-964E-89C2-43AF7D7D4B7A}" type="pres">
      <dgm:prSet presAssocID="{41BC6FEB-BFA9-4048-9A9C-486C28FBBE79}" presName="sibTrans" presStyleLbl="sibTrans1D1" presStyleIdx="3" presStyleCnt="5"/>
      <dgm:spPr/>
    </dgm:pt>
    <dgm:pt modelId="{2C04FDC5-2324-3A4E-8B72-88F7CAE9A0C5}" type="pres">
      <dgm:prSet presAssocID="{50BF9EC7-9604-174F-9CE0-E48D88734ABE}" presName="node" presStyleLbl="node1" presStyleIdx="4" presStyleCnt="5" custScaleX="127655" custScaleY="132181" custRadScaleRad="76065" custRadScaleInc="669812">
        <dgm:presLayoutVars>
          <dgm:bulletEnabled val="1"/>
        </dgm:presLayoutVars>
      </dgm:prSet>
      <dgm:spPr/>
    </dgm:pt>
    <dgm:pt modelId="{101FDA32-8B99-8547-A11F-F72ACE2CBF3D}" type="pres">
      <dgm:prSet presAssocID="{50BF9EC7-9604-174F-9CE0-E48D88734ABE}" presName="spNode" presStyleCnt="0"/>
      <dgm:spPr/>
    </dgm:pt>
    <dgm:pt modelId="{9B2D2453-486E-994F-967F-5D7D318F608B}" type="pres">
      <dgm:prSet presAssocID="{333BE50F-8DBE-0B4B-A4B3-C83789D6D99E}" presName="sibTrans" presStyleLbl="sibTrans1D1" presStyleIdx="4" presStyleCnt="5"/>
      <dgm:spPr/>
    </dgm:pt>
  </dgm:ptLst>
  <dgm:cxnLst>
    <dgm:cxn modelId="{BBEA5B07-AE57-054B-9FF6-8EA0A11686A4}" type="presOf" srcId="{9B1F7272-DB4F-2445-ABC0-271F1C7C186C}" destId="{C97192F0-CDBF-5E46-92F4-A803BEF6D525}" srcOrd="0" destOrd="0" presId="urn:microsoft.com/office/officeart/2005/8/layout/cycle6"/>
    <dgm:cxn modelId="{83D52613-974F-5B4B-93B0-647875F4FFEF}" type="presOf" srcId="{71275D36-994D-8743-8200-29B52CD9B3C8}" destId="{90A57EEC-A28A-374D-BAE5-0315EF226AEF}" srcOrd="0" destOrd="0" presId="urn:microsoft.com/office/officeart/2005/8/layout/cycle6"/>
    <dgm:cxn modelId="{9139642A-2BD7-6144-A3B6-41F375D5AD20}" srcId="{9B1F7272-DB4F-2445-ABC0-271F1C7C186C}" destId="{6D5C0F9A-B31A-1349-8465-BA2B8694AF11}" srcOrd="2" destOrd="0" parTransId="{A1187F2D-17D9-AD44-AD9F-0C1868EA6291}" sibTransId="{71275D36-994D-8743-8200-29B52CD9B3C8}"/>
    <dgm:cxn modelId="{22C1F642-8F2E-6741-AB2E-63F9E68E933C}" srcId="{9B1F7272-DB4F-2445-ABC0-271F1C7C186C}" destId="{610F98CC-4A4A-6544-9595-712EA441F16F}" srcOrd="1" destOrd="0" parTransId="{BD4FF585-85B2-554F-9582-C3F323398B88}" sibTransId="{AD6CD648-CB52-1C4E-9759-EF66A8291D9F}"/>
    <dgm:cxn modelId="{FB93A44B-397C-194C-9828-D84DE18172DB}" type="presOf" srcId="{333BE50F-8DBE-0B4B-A4B3-C83789D6D99E}" destId="{9B2D2453-486E-994F-967F-5D7D318F608B}" srcOrd="0" destOrd="0" presId="urn:microsoft.com/office/officeart/2005/8/layout/cycle6"/>
    <dgm:cxn modelId="{17657B54-4CFE-9A44-BEFD-F5C4B36DC530}" type="presOf" srcId="{AD6CD648-CB52-1C4E-9759-EF66A8291D9F}" destId="{F9260DFE-53D9-924E-9E06-56AEA330FD96}" srcOrd="0" destOrd="0" presId="urn:microsoft.com/office/officeart/2005/8/layout/cycle6"/>
    <dgm:cxn modelId="{F0954062-DC9E-C843-8F8D-FEB6A2E14B4C}" type="presOf" srcId="{50BF9EC7-9604-174F-9CE0-E48D88734ABE}" destId="{2C04FDC5-2324-3A4E-8B72-88F7CAE9A0C5}" srcOrd="0" destOrd="0" presId="urn:microsoft.com/office/officeart/2005/8/layout/cycle6"/>
    <dgm:cxn modelId="{E504D462-8F19-F648-96B5-95C18DBE2373}" srcId="{9B1F7272-DB4F-2445-ABC0-271F1C7C186C}" destId="{BCAC7341-C661-274B-B9D0-B852E2AD1C6D}" srcOrd="3" destOrd="0" parTransId="{A8FDCA64-4DA2-A44F-A55E-F93A1BDC33AC}" sibTransId="{41BC6FEB-BFA9-4048-9A9C-486C28FBBE79}"/>
    <dgm:cxn modelId="{B49B6E83-3BC3-0D45-B363-23B0B2C12FE6}" type="presOf" srcId="{610F98CC-4A4A-6544-9595-712EA441F16F}" destId="{63905BAC-A680-3047-AD22-46406FB1B118}" srcOrd="0" destOrd="0" presId="urn:microsoft.com/office/officeart/2005/8/layout/cycle6"/>
    <dgm:cxn modelId="{EA47E698-83D4-0E41-B205-ED71E8485E15}" type="presOf" srcId="{C2605E33-7F91-154F-B5E9-FD37CBFB7581}" destId="{E043EE15-4B3E-8646-8E3A-C7A1D884E886}" srcOrd="0" destOrd="0" presId="urn:microsoft.com/office/officeart/2005/8/layout/cycle6"/>
    <dgm:cxn modelId="{7559D6A2-86B3-1C4F-A884-BA1DD7ECE05C}" type="presOf" srcId="{6D5C0F9A-B31A-1349-8465-BA2B8694AF11}" destId="{877AA86B-9084-F444-A378-96900A96544C}" srcOrd="0" destOrd="0" presId="urn:microsoft.com/office/officeart/2005/8/layout/cycle6"/>
    <dgm:cxn modelId="{095CDBB5-65C4-164C-8DE5-9FCDB9D5594B}" type="presOf" srcId="{41BC6FEB-BFA9-4048-9A9C-486C28FBBE79}" destId="{B76EC2FD-C0C1-964E-89C2-43AF7D7D4B7A}" srcOrd="0" destOrd="0" presId="urn:microsoft.com/office/officeart/2005/8/layout/cycle6"/>
    <dgm:cxn modelId="{3A17F7BC-E313-D746-B06F-57BB0364F218}" type="presOf" srcId="{BCAC7341-C661-274B-B9D0-B852E2AD1C6D}" destId="{39CC0B97-CB2A-C048-8650-FF2D65A20D4F}" srcOrd="0" destOrd="0" presId="urn:microsoft.com/office/officeart/2005/8/layout/cycle6"/>
    <dgm:cxn modelId="{135FA9C2-F7C5-DB40-BA0F-24F0E2638F54}" srcId="{9B1F7272-DB4F-2445-ABC0-271F1C7C186C}" destId="{50BF9EC7-9604-174F-9CE0-E48D88734ABE}" srcOrd="4" destOrd="0" parTransId="{73085672-9B5A-4440-B3E5-FE6D2A898895}" sibTransId="{333BE50F-8DBE-0B4B-A4B3-C83789D6D99E}"/>
    <dgm:cxn modelId="{9B44CDD2-5C68-634D-A721-9660469DE883}" srcId="{9B1F7272-DB4F-2445-ABC0-271F1C7C186C}" destId="{8FAB99AC-40F8-A04A-8B98-5339BC6D9106}" srcOrd="0" destOrd="0" parTransId="{EDB76AB5-0BE0-884B-B4D4-29DEAB366CDB}" sibTransId="{C2605E33-7F91-154F-B5E9-FD37CBFB7581}"/>
    <dgm:cxn modelId="{2DDF84D8-E33F-DE48-9CFD-F3BB51403B8F}" type="presOf" srcId="{8FAB99AC-40F8-A04A-8B98-5339BC6D9106}" destId="{753E3502-3C03-BE44-AA10-A50545AD222F}" srcOrd="0" destOrd="0" presId="urn:microsoft.com/office/officeart/2005/8/layout/cycle6"/>
    <dgm:cxn modelId="{EF58DE09-1389-E544-A58A-B336E82AE150}" type="presParOf" srcId="{C97192F0-CDBF-5E46-92F4-A803BEF6D525}" destId="{753E3502-3C03-BE44-AA10-A50545AD222F}" srcOrd="0" destOrd="0" presId="urn:microsoft.com/office/officeart/2005/8/layout/cycle6"/>
    <dgm:cxn modelId="{77BF0C3C-7D90-D84C-9BF3-2E1460566EF2}" type="presParOf" srcId="{C97192F0-CDBF-5E46-92F4-A803BEF6D525}" destId="{40C500C2-7B97-9949-94AE-FC1EA9ACBCE8}" srcOrd="1" destOrd="0" presId="urn:microsoft.com/office/officeart/2005/8/layout/cycle6"/>
    <dgm:cxn modelId="{CBE74AAB-6F02-E04D-B6CB-9D955952CCAF}" type="presParOf" srcId="{C97192F0-CDBF-5E46-92F4-A803BEF6D525}" destId="{E043EE15-4B3E-8646-8E3A-C7A1D884E886}" srcOrd="2" destOrd="0" presId="urn:microsoft.com/office/officeart/2005/8/layout/cycle6"/>
    <dgm:cxn modelId="{6895ADBE-5F0E-8B44-BEFC-AAC6CFAF2269}" type="presParOf" srcId="{C97192F0-CDBF-5E46-92F4-A803BEF6D525}" destId="{63905BAC-A680-3047-AD22-46406FB1B118}" srcOrd="3" destOrd="0" presId="urn:microsoft.com/office/officeart/2005/8/layout/cycle6"/>
    <dgm:cxn modelId="{B798C98E-1C84-8C40-AA3D-E7BC103EAEF9}" type="presParOf" srcId="{C97192F0-CDBF-5E46-92F4-A803BEF6D525}" destId="{21D91F48-325A-A148-9AD0-2B4DC838806A}" srcOrd="4" destOrd="0" presId="urn:microsoft.com/office/officeart/2005/8/layout/cycle6"/>
    <dgm:cxn modelId="{4F802A2A-5F26-194F-818A-E9B0E339F99F}" type="presParOf" srcId="{C97192F0-CDBF-5E46-92F4-A803BEF6D525}" destId="{F9260DFE-53D9-924E-9E06-56AEA330FD96}" srcOrd="5" destOrd="0" presId="urn:microsoft.com/office/officeart/2005/8/layout/cycle6"/>
    <dgm:cxn modelId="{D0E021BB-A619-CA45-A62F-C416359712BA}" type="presParOf" srcId="{C97192F0-CDBF-5E46-92F4-A803BEF6D525}" destId="{877AA86B-9084-F444-A378-96900A96544C}" srcOrd="6" destOrd="0" presId="urn:microsoft.com/office/officeart/2005/8/layout/cycle6"/>
    <dgm:cxn modelId="{BB9782D4-A7AB-9845-97D0-62813116D4D3}" type="presParOf" srcId="{C97192F0-CDBF-5E46-92F4-A803BEF6D525}" destId="{E6DE08FE-5BFC-F14F-87DE-DDBF31C23338}" srcOrd="7" destOrd="0" presId="urn:microsoft.com/office/officeart/2005/8/layout/cycle6"/>
    <dgm:cxn modelId="{4B4B3E7D-1FDB-DF43-9792-976EF636F012}" type="presParOf" srcId="{C97192F0-CDBF-5E46-92F4-A803BEF6D525}" destId="{90A57EEC-A28A-374D-BAE5-0315EF226AEF}" srcOrd="8" destOrd="0" presId="urn:microsoft.com/office/officeart/2005/8/layout/cycle6"/>
    <dgm:cxn modelId="{48B9A38A-C7BA-1348-AA72-923786CF0968}" type="presParOf" srcId="{C97192F0-CDBF-5E46-92F4-A803BEF6D525}" destId="{39CC0B97-CB2A-C048-8650-FF2D65A20D4F}" srcOrd="9" destOrd="0" presId="urn:microsoft.com/office/officeart/2005/8/layout/cycle6"/>
    <dgm:cxn modelId="{C2DC6E95-9519-E846-8AA8-9651A04241A0}" type="presParOf" srcId="{C97192F0-CDBF-5E46-92F4-A803BEF6D525}" destId="{2C0A2ABE-A60D-9141-BEA9-27E81B488D67}" srcOrd="10" destOrd="0" presId="urn:microsoft.com/office/officeart/2005/8/layout/cycle6"/>
    <dgm:cxn modelId="{FE9AE5E6-54B0-2043-B8E7-D118651D6092}" type="presParOf" srcId="{C97192F0-CDBF-5E46-92F4-A803BEF6D525}" destId="{B76EC2FD-C0C1-964E-89C2-43AF7D7D4B7A}" srcOrd="11" destOrd="0" presId="urn:microsoft.com/office/officeart/2005/8/layout/cycle6"/>
    <dgm:cxn modelId="{75BD3035-99BC-ED42-8559-81D45EED30EA}" type="presParOf" srcId="{C97192F0-CDBF-5E46-92F4-A803BEF6D525}" destId="{2C04FDC5-2324-3A4E-8B72-88F7CAE9A0C5}" srcOrd="12" destOrd="0" presId="urn:microsoft.com/office/officeart/2005/8/layout/cycle6"/>
    <dgm:cxn modelId="{9D8B4915-2A1C-E841-A25B-0D32FBAA2943}" type="presParOf" srcId="{C97192F0-CDBF-5E46-92F4-A803BEF6D525}" destId="{101FDA32-8B99-8547-A11F-F72ACE2CBF3D}" srcOrd="13" destOrd="0" presId="urn:microsoft.com/office/officeart/2005/8/layout/cycle6"/>
    <dgm:cxn modelId="{5498C47E-CE76-1A4E-AFA7-3B133884EF6C}" type="presParOf" srcId="{C97192F0-CDBF-5E46-92F4-A803BEF6D525}" destId="{9B2D2453-486E-994F-967F-5D7D318F608B}" srcOrd="14"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0E6770-FADA-B444-B885-03ED7150A9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E3640C6-F01A-9441-8226-25EA73C02EB2}">
      <dgm:prSet/>
      <dgm:spPr>
        <a:solidFill>
          <a:schemeClr val="accent5">
            <a:lumMod val="75000"/>
          </a:schemeClr>
        </a:solidFill>
        <a:ln>
          <a:noFill/>
        </a:ln>
      </dgm:spPr>
      <dgm:t>
        <a:bodyPr/>
        <a:lstStyle/>
        <a:p>
          <a:r>
            <a:rPr lang="en-US" b="1" dirty="0"/>
            <a:t>Strength -  	   Relative influence over other stakeholders in the world.</a:t>
          </a:r>
        </a:p>
      </dgm:t>
    </dgm:pt>
    <dgm:pt modelId="{C4C87866-BFA5-B540-BCF3-8530AEE83A57}" type="parTrans" cxnId="{532B7CF2-712A-1A4A-9836-8DBBF323AE48}">
      <dgm:prSet/>
      <dgm:spPr/>
      <dgm:t>
        <a:bodyPr/>
        <a:lstStyle/>
        <a:p>
          <a:endParaRPr lang="en-US" b="1"/>
        </a:p>
      </dgm:t>
    </dgm:pt>
    <dgm:pt modelId="{9293E51E-8F63-3149-9820-742241AC1BC1}" type="sibTrans" cxnId="{532B7CF2-712A-1A4A-9836-8DBBF323AE48}">
      <dgm:prSet/>
      <dgm:spPr/>
      <dgm:t>
        <a:bodyPr/>
        <a:lstStyle/>
        <a:p>
          <a:endParaRPr lang="en-US" b="1"/>
        </a:p>
      </dgm:t>
    </dgm:pt>
    <dgm:pt modelId="{77E8C060-0076-8146-BD6A-C17963757F93}">
      <dgm:prSet/>
      <dgm:spPr>
        <a:solidFill>
          <a:schemeClr val="accent5">
            <a:lumMod val="75000"/>
          </a:schemeClr>
        </a:solidFill>
        <a:ln>
          <a:noFill/>
        </a:ln>
      </dgm:spPr>
      <dgm:t>
        <a:bodyPr/>
        <a:lstStyle/>
        <a:p>
          <a:r>
            <a:rPr lang="en-US" b="1" dirty="0"/>
            <a:t>Transparency -      Degree openness in government communication &amp; data availability.</a:t>
          </a:r>
        </a:p>
      </dgm:t>
    </dgm:pt>
    <dgm:pt modelId="{0A669751-3A3A-5E4A-A82D-AA614788E90C}" type="parTrans" cxnId="{63BC01DC-2EE7-4943-A9AC-E82E950D621F}">
      <dgm:prSet/>
      <dgm:spPr/>
      <dgm:t>
        <a:bodyPr/>
        <a:lstStyle/>
        <a:p>
          <a:endParaRPr lang="en-US" b="1"/>
        </a:p>
      </dgm:t>
    </dgm:pt>
    <dgm:pt modelId="{AD4F561D-DAB7-9840-BE03-AB0D430626AE}" type="sibTrans" cxnId="{63BC01DC-2EE7-4943-A9AC-E82E950D621F}">
      <dgm:prSet/>
      <dgm:spPr/>
      <dgm:t>
        <a:bodyPr/>
        <a:lstStyle/>
        <a:p>
          <a:endParaRPr lang="en-US" b="1"/>
        </a:p>
      </dgm:t>
    </dgm:pt>
    <dgm:pt modelId="{38F0A742-0B08-1348-908A-0A7A075C6144}">
      <dgm:prSet/>
      <dgm:spPr>
        <a:solidFill>
          <a:schemeClr val="accent5">
            <a:lumMod val="75000"/>
          </a:schemeClr>
        </a:solidFill>
        <a:ln>
          <a:noFill/>
        </a:ln>
      </dgm:spPr>
      <dgm:t>
        <a:bodyPr/>
        <a:lstStyle/>
        <a:p>
          <a:r>
            <a:rPr lang="en-US" b="1" dirty="0"/>
            <a:t>Economic  -     	   Sound financial footing. Judgment of value delivered vs. cost of delivering.</a:t>
          </a:r>
        </a:p>
      </dgm:t>
    </dgm:pt>
    <dgm:pt modelId="{52A60BF5-7BF8-8745-9018-D16C9F4B6A46}" type="parTrans" cxnId="{EA01409A-2663-9D4B-88FC-A6C450BA056B}">
      <dgm:prSet/>
      <dgm:spPr/>
      <dgm:t>
        <a:bodyPr/>
        <a:lstStyle/>
        <a:p>
          <a:endParaRPr lang="en-US" b="1"/>
        </a:p>
      </dgm:t>
    </dgm:pt>
    <dgm:pt modelId="{F7C85F7E-6148-5844-B7C4-5203BE5DB146}" type="sibTrans" cxnId="{EA01409A-2663-9D4B-88FC-A6C450BA056B}">
      <dgm:prSet/>
      <dgm:spPr/>
      <dgm:t>
        <a:bodyPr/>
        <a:lstStyle/>
        <a:p>
          <a:endParaRPr lang="en-US" b="1"/>
        </a:p>
      </dgm:t>
    </dgm:pt>
    <dgm:pt modelId="{49AC3364-9FE7-C84A-8BDE-00F6CF9DAA0C}">
      <dgm:prSet/>
      <dgm:spPr>
        <a:solidFill>
          <a:schemeClr val="accent5">
            <a:lumMod val="75000"/>
          </a:schemeClr>
        </a:solidFill>
        <a:ln>
          <a:noFill/>
        </a:ln>
      </dgm:spPr>
      <dgm:t>
        <a:bodyPr/>
        <a:lstStyle/>
        <a:p>
          <a:r>
            <a:rPr lang="en-US" b="1" dirty="0"/>
            <a:t>Public Good -	   Products / services by the government to improve quality of life.</a:t>
          </a:r>
        </a:p>
      </dgm:t>
    </dgm:pt>
    <dgm:pt modelId="{75FAC67E-37BC-5847-9598-8323D07B298D}" type="parTrans" cxnId="{F599D442-B87A-E946-AD53-8850ADEA0BA1}">
      <dgm:prSet/>
      <dgm:spPr/>
      <dgm:t>
        <a:bodyPr/>
        <a:lstStyle/>
        <a:p>
          <a:endParaRPr lang="en-US" b="1"/>
        </a:p>
      </dgm:t>
    </dgm:pt>
    <dgm:pt modelId="{ACFDDB24-DC1A-D444-B78B-DAF8123C15AC}" type="sibTrans" cxnId="{F599D442-B87A-E946-AD53-8850ADEA0BA1}">
      <dgm:prSet/>
      <dgm:spPr/>
      <dgm:t>
        <a:bodyPr/>
        <a:lstStyle/>
        <a:p>
          <a:endParaRPr lang="en-US" b="1"/>
        </a:p>
      </dgm:t>
    </dgm:pt>
    <dgm:pt modelId="{A9E9666B-D866-724F-A983-77517D937E66}">
      <dgm:prSet/>
      <dgm:spPr>
        <a:solidFill>
          <a:schemeClr val="accent5">
            <a:lumMod val="75000"/>
          </a:schemeClr>
        </a:solidFill>
        <a:ln>
          <a:noFill/>
        </a:ln>
      </dgm:spPr>
      <dgm:t>
        <a:bodyPr/>
        <a:lstStyle/>
        <a:p>
          <a:r>
            <a:rPr lang="en-US" b="1" dirty="0"/>
            <a:t>Social Good - 	   Products / gov’t services promote social, procedural, &amp; economic justice.</a:t>
          </a:r>
        </a:p>
      </dgm:t>
    </dgm:pt>
    <dgm:pt modelId="{C021FBB7-4EBE-5B4D-A187-6AB64D1853B3}" type="parTrans" cxnId="{F5C5C2D1-3365-264A-B6CC-329132BE260A}">
      <dgm:prSet/>
      <dgm:spPr/>
      <dgm:t>
        <a:bodyPr/>
        <a:lstStyle/>
        <a:p>
          <a:endParaRPr lang="en-US" b="1"/>
        </a:p>
      </dgm:t>
    </dgm:pt>
    <dgm:pt modelId="{BC6CDCF9-041D-EE42-A42F-AE322FBC61B3}" type="sibTrans" cxnId="{F5C5C2D1-3365-264A-B6CC-329132BE260A}">
      <dgm:prSet/>
      <dgm:spPr/>
      <dgm:t>
        <a:bodyPr/>
        <a:lstStyle/>
        <a:p>
          <a:endParaRPr lang="en-US" b="1"/>
        </a:p>
      </dgm:t>
    </dgm:pt>
    <dgm:pt modelId="{5050EC01-1BF0-FF49-9C44-C10DE296FDD3}" type="pres">
      <dgm:prSet presAssocID="{940E6770-FADA-B444-B885-03ED7150A990}" presName="linear" presStyleCnt="0">
        <dgm:presLayoutVars>
          <dgm:animLvl val="lvl"/>
          <dgm:resizeHandles val="exact"/>
        </dgm:presLayoutVars>
      </dgm:prSet>
      <dgm:spPr/>
    </dgm:pt>
    <dgm:pt modelId="{2F6B2CCD-181A-984B-856E-8EEB982D1205}" type="pres">
      <dgm:prSet presAssocID="{5E3640C6-F01A-9441-8226-25EA73C02EB2}" presName="parentText" presStyleLbl="node1" presStyleIdx="0" presStyleCnt="5">
        <dgm:presLayoutVars>
          <dgm:chMax val="0"/>
          <dgm:bulletEnabled val="1"/>
        </dgm:presLayoutVars>
      </dgm:prSet>
      <dgm:spPr/>
    </dgm:pt>
    <dgm:pt modelId="{1E15D9FD-39C4-9D4E-8072-F9CD2EC4D1A9}" type="pres">
      <dgm:prSet presAssocID="{9293E51E-8F63-3149-9820-742241AC1BC1}" presName="spacer" presStyleCnt="0"/>
      <dgm:spPr/>
    </dgm:pt>
    <dgm:pt modelId="{AE499F08-087C-114F-9684-12F61D601281}" type="pres">
      <dgm:prSet presAssocID="{77E8C060-0076-8146-BD6A-C17963757F93}" presName="parentText" presStyleLbl="node1" presStyleIdx="1" presStyleCnt="5">
        <dgm:presLayoutVars>
          <dgm:chMax val="0"/>
          <dgm:bulletEnabled val="1"/>
        </dgm:presLayoutVars>
      </dgm:prSet>
      <dgm:spPr/>
    </dgm:pt>
    <dgm:pt modelId="{806B0C34-2A97-CD4E-81DA-272913277A00}" type="pres">
      <dgm:prSet presAssocID="{AD4F561D-DAB7-9840-BE03-AB0D430626AE}" presName="spacer" presStyleCnt="0"/>
      <dgm:spPr/>
    </dgm:pt>
    <dgm:pt modelId="{2B6108B2-637C-D641-A211-157D7F08139F}" type="pres">
      <dgm:prSet presAssocID="{38F0A742-0B08-1348-908A-0A7A075C6144}" presName="parentText" presStyleLbl="node1" presStyleIdx="2" presStyleCnt="5">
        <dgm:presLayoutVars>
          <dgm:chMax val="0"/>
          <dgm:bulletEnabled val="1"/>
        </dgm:presLayoutVars>
      </dgm:prSet>
      <dgm:spPr/>
    </dgm:pt>
    <dgm:pt modelId="{E97CBAEF-E35E-A04E-AD11-37553EB31048}" type="pres">
      <dgm:prSet presAssocID="{F7C85F7E-6148-5844-B7C4-5203BE5DB146}" presName="spacer" presStyleCnt="0"/>
      <dgm:spPr/>
    </dgm:pt>
    <dgm:pt modelId="{3978752D-1A36-5445-87A6-31DE64A8B285}" type="pres">
      <dgm:prSet presAssocID="{49AC3364-9FE7-C84A-8BDE-00F6CF9DAA0C}" presName="parentText" presStyleLbl="node1" presStyleIdx="3" presStyleCnt="5">
        <dgm:presLayoutVars>
          <dgm:chMax val="0"/>
          <dgm:bulletEnabled val="1"/>
        </dgm:presLayoutVars>
      </dgm:prSet>
      <dgm:spPr/>
    </dgm:pt>
    <dgm:pt modelId="{43E0BC40-D596-2C44-8DF4-AACB7B20E82C}" type="pres">
      <dgm:prSet presAssocID="{ACFDDB24-DC1A-D444-B78B-DAF8123C15AC}" presName="spacer" presStyleCnt="0"/>
      <dgm:spPr/>
    </dgm:pt>
    <dgm:pt modelId="{10346093-DB1C-8548-88B9-2C6F97F21EBD}" type="pres">
      <dgm:prSet presAssocID="{A9E9666B-D866-724F-A983-77517D937E66}" presName="parentText" presStyleLbl="node1" presStyleIdx="4" presStyleCnt="5">
        <dgm:presLayoutVars>
          <dgm:chMax val="0"/>
          <dgm:bulletEnabled val="1"/>
        </dgm:presLayoutVars>
      </dgm:prSet>
      <dgm:spPr/>
    </dgm:pt>
  </dgm:ptLst>
  <dgm:cxnLst>
    <dgm:cxn modelId="{247A1E25-58BF-DE46-8D54-E15FCB45B9E9}" type="presOf" srcId="{77E8C060-0076-8146-BD6A-C17963757F93}" destId="{AE499F08-087C-114F-9684-12F61D601281}" srcOrd="0" destOrd="0" presId="urn:microsoft.com/office/officeart/2005/8/layout/vList2"/>
    <dgm:cxn modelId="{F599D442-B87A-E946-AD53-8850ADEA0BA1}" srcId="{940E6770-FADA-B444-B885-03ED7150A990}" destId="{49AC3364-9FE7-C84A-8BDE-00F6CF9DAA0C}" srcOrd="3" destOrd="0" parTransId="{75FAC67E-37BC-5847-9598-8323D07B298D}" sibTransId="{ACFDDB24-DC1A-D444-B78B-DAF8123C15AC}"/>
    <dgm:cxn modelId="{8F73BA4A-A9B2-8D4E-976D-7AC580B2FAA3}" type="presOf" srcId="{38F0A742-0B08-1348-908A-0A7A075C6144}" destId="{2B6108B2-637C-D641-A211-157D7F08139F}" srcOrd="0" destOrd="0" presId="urn:microsoft.com/office/officeart/2005/8/layout/vList2"/>
    <dgm:cxn modelId="{DC4A6C53-123A-AC4A-B8EC-26C31FAC2244}" type="presOf" srcId="{940E6770-FADA-B444-B885-03ED7150A990}" destId="{5050EC01-1BF0-FF49-9C44-C10DE296FDD3}" srcOrd="0" destOrd="0" presId="urn:microsoft.com/office/officeart/2005/8/layout/vList2"/>
    <dgm:cxn modelId="{A84D7C68-2D8B-6042-B1BA-065FBF49F649}" type="presOf" srcId="{A9E9666B-D866-724F-A983-77517D937E66}" destId="{10346093-DB1C-8548-88B9-2C6F97F21EBD}" srcOrd="0" destOrd="0" presId="urn:microsoft.com/office/officeart/2005/8/layout/vList2"/>
    <dgm:cxn modelId="{EA01409A-2663-9D4B-88FC-A6C450BA056B}" srcId="{940E6770-FADA-B444-B885-03ED7150A990}" destId="{38F0A742-0B08-1348-908A-0A7A075C6144}" srcOrd="2" destOrd="0" parTransId="{52A60BF5-7BF8-8745-9018-D16C9F4B6A46}" sibTransId="{F7C85F7E-6148-5844-B7C4-5203BE5DB146}"/>
    <dgm:cxn modelId="{9E7863BF-6D2B-EE44-B9B3-77F9BD7756C5}" type="presOf" srcId="{49AC3364-9FE7-C84A-8BDE-00F6CF9DAA0C}" destId="{3978752D-1A36-5445-87A6-31DE64A8B285}" srcOrd="0" destOrd="0" presId="urn:microsoft.com/office/officeart/2005/8/layout/vList2"/>
    <dgm:cxn modelId="{F5C5C2D1-3365-264A-B6CC-329132BE260A}" srcId="{940E6770-FADA-B444-B885-03ED7150A990}" destId="{A9E9666B-D866-724F-A983-77517D937E66}" srcOrd="4" destOrd="0" parTransId="{C021FBB7-4EBE-5B4D-A187-6AB64D1853B3}" sibTransId="{BC6CDCF9-041D-EE42-A42F-AE322FBC61B3}"/>
    <dgm:cxn modelId="{63BC01DC-2EE7-4943-A9AC-E82E950D621F}" srcId="{940E6770-FADA-B444-B885-03ED7150A990}" destId="{77E8C060-0076-8146-BD6A-C17963757F93}" srcOrd="1" destOrd="0" parTransId="{0A669751-3A3A-5E4A-A82D-AA614788E90C}" sibTransId="{AD4F561D-DAB7-9840-BE03-AB0D430626AE}"/>
    <dgm:cxn modelId="{532B7CF2-712A-1A4A-9836-8DBBF323AE48}" srcId="{940E6770-FADA-B444-B885-03ED7150A990}" destId="{5E3640C6-F01A-9441-8226-25EA73C02EB2}" srcOrd="0" destOrd="0" parTransId="{C4C87866-BFA5-B540-BCF3-8530AEE83A57}" sibTransId="{9293E51E-8F63-3149-9820-742241AC1BC1}"/>
    <dgm:cxn modelId="{5E6D2AFA-39A8-F246-AB2B-96A349AD9146}" type="presOf" srcId="{5E3640C6-F01A-9441-8226-25EA73C02EB2}" destId="{2F6B2CCD-181A-984B-856E-8EEB982D1205}" srcOrd="0" destOrd="0" presId="urn:microsoft.com/office/officeart/2005/8/layout/vList2"/>
    <dgm:cxn modelId="{ABEB0618-8882-C44E-8EF4-5CFB398EB832}" type="presParOf" srcId="{5050EC01-1BF0-FF49-9C44-C10DE296FDD3}" destId="{2F6B2CCD-181A-984B-856E-8EEB982D1205}" srcOrd="0" destOrd="0" presId="urn:microsoft.com/office/officeart/2005/8/layout/vList2"/>
    <dgm:cxn modelId="{390B38B6-F98A-5B43-B3DC-C5CB0230A08A}" type="presParOf" srcId="{5050EC01-1BF0-FF49-9C44-C10DE296FDD3}" destId="{1E15D9FD-39C4-9D4E-8072-F9CD2EC4D1A9}" srcOrd="1" destOrd="0" presId="urn:microsoft.com/office/officeart/2005/8/layout/vList2"/>
    <dgm:cxn modelId="{B8E3840F-8F0F-0244-9BEE-FAFB799870E1}" type="presParOf" srcId="{5050EC01-1BF0-FF49-9C44-C10DE296FDD3}" destId="{AE499F08-087C-114F-9684-12F61D601281}" srcOrd="2" destOrd="0" presId="urn:microsoft.com/office/officeart/2005/8/layout/vList2"/>
    <dgm:cxn modelId="{EDEC8B4E-0B50-0B43-86EC-15326EC2042C}" type="presParOf" srcId="{5050EC01-1BF0-FF49-9C44-C10DE296FDD3}" destId="{806B0C34-2A97-CD4E-81DA-272913277A00}" srcOrd="3" destOrd="0" presId="urn:microsoft.com/office/officeart/2005/8/layout/vList2"/>
    <dgm:cxn modelId="{68A3EB91-F8A5-114A-9492-F9343AB3DB72}" type="presParOf" srcId="{5050EC01-1BF0-FF49-9C44-C10DE296FDD3}" destId="{2B6108B2-637C-D641-A211-157D7F08139F}" srcOrd="4" destOrd="0" presId="urn:microsoft.com/office/officeart/2005/8/layout/vList2"/>
    <dgm:cxn modelId="{03F860E6-3A5B-E848-8CFA-C33B63843DBC}" type="presParOf" srcId="{5050EC01-1BF0-FF49-9C44-C10DE296FDD3}" destId="{E97CBAEF-E35E-A04E-AD11-37553EB31048}" srcOrd="5" destOrd="0" presId="urn:microsoft.com/office/officeart/2005/8/layout/vList2"/>
    <dgm:cxn modelId="{944120B5-500E-A741-8689-2C8F0204EC44}" type="presParOf" srcId="{5050EC01-1BF0-FF49-9C44-C10DE296FDD3}" destId="{3978752D-1A36-5445-87A6-31DE64A8B285}" srcOrd="6" destOrd="0" presId="urn:microsoft.com/office/officeart/2005/8/layout/vList2"/>
    <dgm:cxn modelId="{B2C42B4C-550B-F54A-A315-E90FFBE99A01}" type="presParOf" srcId="{5050EC01-1BF0-FF49-9C44-C10DE296FDD3}" destId="{43E0BC40-D596-2C44-8DF4-AACB7B20E82C}" srcOrd="7" destOrd="0" presId="urn:microsoft.com/office/officeart/2005/8/layout/vList2"/>
    <dgm:cxn modelId="{E7D38B16-53B7-274C-9B10-461E19DBF8ED}" type="presParOf" srcId="{5050EC01-1BF0-FF49-9C44-C10DE296FDD3}" destId="{10346093-DB1C-8548-88B9-2C6F97F21EBD}" srcOrd="8" destOrd="0" presId="urn:microsoft.com/office/officeart/2005/8/layout/vList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614AEA-34BC-B247-AA64-7079615576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9B7706-5092-2E46-8CD4-59B0DA990EDF}">
      <dgm:prSet custT="1"/>
      <dgm:spPr>
        <a:solidFill>
          <a:schemeClr val="accent5">
            <a:lumMod val="75000"/>
          </a:schemeClr>
        </a:solidFill>
        <a:ln>
          <a:noFill/>
        </a:ln>
      </dgm:spPr>
      <dgm:t>
        <a:bodyPr/>
        <a:lstStyle/>
        <a:p>
          <a:r>
            <a:rPr lang="en-US" sz="2000" b="1" dirty="0"/>
            <a:t>Characteristic</a:t>
          </a:r>
        </a:p>
      </dgm:t>
    </dgm:pt>
    <dgm:pt modelId="{E8D821D9-B1FF-7C4F-8DC9-A0B18A9F396F}" type="parTrans" cxnId="{1B0545BD-8126-9E42-821D-715E73FB5DF1}">
      <dgm:prSet/>
      <dgm:spPr/>
      <dgm:t>
        <a:bodyPr/>
        <a:lstStyle/>
        <a:p>
          <a:endParaRPr lang="en-US" sz="2000"/>
        </a:p>
      </dgm:t>
    </dgm:pt>
    <dgm:pt modelId="{ECECA5CC-BCA5-D14C-9717-61BB11582A64}" type="sibTrans" cxnId="{1B0545BD-8126-9E42-821D-715E73FB5DF1}">
      <dgm:prSet/>
      <dgm:spPr/>
      <dgm:t>
        <a:bodyPr/>
        <a:lstStyle/>
        <a:p>
          <a:endParaRPr lang="en-US" sz="2000"/>
        </a:p>
      </dgm:t>
    </dgm:pt>
    <dgm:pt modelId="{069D2B17-E52F-E84E-8F35-8EDA69C15391}" type="pres">
      <dgm:prSet presAssocID="{5E614AEA-34BC-B247-AA64-707961557695}" presName="linear" presStyleCnt="0">
        <dgm:presLayoutVars>
          <dgm:animLvl val="lvl"/>
          <dgm:resizeHandles val="exact"/>
        </dgm:presLayoutVars>
      </dgm:prSet>
      <dgm:spPr/>
    </dgm:pt>
    <dgm:pt modelId="{B2BD458B-B1E4-2E41-B4B4-586AF9F62E1F}" type="pres">
      <dgm:prSet presAssocID="{0D9B7706-5092-2E46-8CD4-59B0DA990EDF}" presName="parentText" presStyleLbl="node1" presStyleIdx="0" presStyleCnt="1" custScaleY="225919" custLinFactNeighborX="-555" custLinFactNeighborY="110">
        <dgm:presLayoutVars>
          <dgm:chMax val="0"/>
          <dgm:bulletEnabled val="1"/>
        </dgm:presLayoutVars>
      </dgm:prSet>
      <dgm:spPr/>
    </dgm:pt>
  </dgm:ptLst>
  <dgm:cxnLst>
    <dgm:cxn modelId="{024AA305-0B68-CF49-B075-6B6109681D2A}" type="presOf" srcId="{5E614AEA-34BC-B247-AA64-707961557695}" destId="{069D2B17-E52F-E84E-8F35-8EDA69C15391}" srcOrd="0" destOrd="0" presId="urn:microsoft.com/office/officeart/2005/8/layout/vList2"/>
    <dgm:cxn modelId="{EB57B787-8398-E54D-B070-7150A03E1D76}" type="presOf" srcId="{0D9B7706-5092-2E46-8CD4-59B0DA990EDF}" destId="{B2BD458B-B1E4-2E41-B4B4-586AF9F62E1F}" srcOrd="0" destOrd="0" presId="urn:microsoft.com/office/officeart/2005/8/layout/vList2"/>
    <dgm:cxn modelId="{1B0545BD-8126-9E42-821D-715E73FB5DF1}" srcId="{5E614AEA-34BC-B247-AA64-707961557695}" destId="{0D9B7706-5092-2E46-8CD4-59B0DA990EDF}" srcOrd="0" destOrd="0" parTransId="{E8D821D9-B1FF-7C4F-8DC9-A0B18A9F396F}" sibTransId="{ECECA5CC-BCA5-D14C-9717-61BB11582A64}"/>
    <dgm:cxn modelId="{8960272D-0227-844A-9E0A-CEA9E8844CBC}" type="presParOf" srcId="{069D2B17-E52F-E84E-8F35-8EDA69C15391}" destId="{B2BD458B-B1E4-2E41-B4B4-586AF9F62E1F}" srcOrd="0" destOrd="0" presId="urn:microsoft.com/office/officeart/2005/8/layout/vList2"/>
  </dgm:cxnLst>
  <dgm:bg/>
  <dgm:whole>
    <a:ln>
      <a:noFill/>
    </a:ln>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8D458D-9022-9746-B878-60CF0327400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69C23C-C01B-4D4C-9132-F884B094FFB0}">
      <dgm:prSet custT="1"/>
      <dgm:spPr>
        <a:solidFill>
          <a:schemeClr val="accent5">
            <a:lumMod val="75000"/>
          </a:schemeClr>
        </a:solidFill>
        <a:ln>
          <a:noFill/>
        </a:ln>
      </dgm:spPr>
      <dgm:t>
        <a:bodyPr/>
        <a:lstStyle/>
        <a:p>
          <a:r>
            <a:rPr lang="en-US" sz="2000" b="1" dirty="0"/>
            <a:t>Definition</a:t>
          </a:r>
        </a:p>
      </dgm:t>
    </dgm:pt>
    <dgm:pt modelId="{AA6D2C70-96E1-9846-A817-EB7B71D89F7D}" type="parTrans" cxnId="{703BCF83-1421-BA42-BBEC-22F90379B6B9}">
      <dgm:prSet/>
      <dgm:spPr/>
      <dgm:t>
        <a:bodyPr/>
        <a:lstStyle/>
        <a:p>
          <a:endParaRPr lang="en-US" sz="2000"/>
        </a:p>
      </dgm:t>
    </dgm:pt>
    <dgm:pt modelId="{869D53DB-0F26-AF42-B917-A349E79334D6}" type="sibTrans" cxnId="{703BCF83-1421-BA42-BBEC-22F90379B6B9}">
      <dgm:prSet/>
      <dgm:spPr/>
      <dgm:t>
        <a:bodyPr/>
        <a:lstStyle/>
        <a:p>
          <a:endParaRPr lang="en-US" sz="2000"/>
        </a:p>
      </dgm:t>
    </dgm:pt>
    <dgm:pt modelId="{94D8CFB0-7B3A-AD4B-AD4E-86909A4B6AE5}" type="pres">
      <dgm:prSet presAssocID="{CA8D458D-9022-9746-B878-60CF03274005}" presName="linear" presStyleCnt="0">
        <dgm:presLayoutVars>
          <dgm:animLvl val="lvl"/>
          <dgm:resizeHandles val="exact"/>
        </dgm:presLayoutVars>
      </dgm:prSet>
      <dgm:spPr/>
    </dgm:pt>
    <dgm:pt modelId="{99FF28AC-043C-A948-8CAC-DD38A08AB8C9}" type="pres">
      <dgm:prSet presAssocID="{3469C23C-C01B-4D4C-9132-F884B094FFB0}" presName="parentText" presStyleLbl="node1" presStyleIdx="0" presStyleCnt="1" custScaleY="225919" custLinFactY="-11129" custLinFactNeighborY="-100000">
        <dgm:presLayoutVars>
          <dgm:chMax val="0"/>
          <dgm:bulletEnabled val="1"/>
        </dgm:presLayoutVars>
      </dgm:prSet>
      <dgm:spPr/>
    </dgm:pt>
  </dgm:ptLst>
  <dgm:cxnLst>
    <dgm:cxn modelId="{5D753A11-6E23-E24B-8AC7-CAFA61425CAA}" type="presOf" srcId="{3469C23C-C01B-4D4C-9132-F884B094FFB0}" destId="{99FF28AC-043C-A948-8CAC-DD38A08AB8C9}" srcOrd="0" destOrd="0" presId="urn:microsoft.com/office/officeart/2005/8/layout/vList2"/>
    <dgm:cxn modelId="{703BCF83-1421-BA42-BBEC-22F90379B6B9}" srcId="{CA8D458D-9022-9746-B878-60CF03274005}" destId="{3469C23C-C01B-4D4C-9132-F884B094FFB0}" srcOrd="0" destOrd="0" parTransId="{AA6D2C70-96E1-9846-A817-EB7B71D89F7D}" sibTransId="{869D53DB-0F26-AF42-B917-A349E79334D6}"/>
    <dgm:cxn modelId="{24FB929C-BCFD-8546-B85F-11A9BB39D0B5}" type="presOf" srcId="{CA8D458D-9022-9746-B878-60CF03274005}" destId="{94D8CFB0-7B3A-AD4B-AD4E-86909A4B6AE5}" srcOrd="0" destOrd="0" presId="urn:microsoft.com/office/officeart/2005/8/layout/vList2"/>
    <dgm:cxn modelId="{B62151C6-8F2E-C848-ABA7-4AF9CE184032}" type="presParOf" srcId="{94D8CFB0-7B3A-AD4B-AD4E-86909A4B6AE5}" destId="{99FF28AC-043C-A948-8CAC-DD38A08AB8C9}" srcOrd="0"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FEC33A-8A72-4A44-BD16-91A773835AA5}" type="doc">
      <dgm:prSet loTypeId="urn:microsoft.com/office/officeart/2005/8/layout/hList7" loCatId="list" qsTypeId="urn:microsoft.com/office/officeart/2005/8/quickstyle/simple1" qsCatId="simple" csTypeId="urn:microsoft.com/office/officeart/2005/8/colors/accent5_2" csCatId="accent5" phldr="1"/>
      <dgm:spPr/>
      <dgm:t>
        <a:bodyPr/>
        <a:lstStyle/>
        <a:p>
          <a:endParaRPr lang="en-US"/>
        </a:p>
      </dgm:t>
    </dgm:pt>
    <dgm:pt modelId="{97C75AFE-FFC4-FD43-BD83-A5611365D0F3}">
      <dgm:prSet/>
      <dgm:spPr>
        <a:ln>
          <a:noFill/>
        </a:ln>
      </dgm:spPr>
      <dgm:t>
        <a:bodyPr/>
        <a:lstStyle/>
        <a:p>
          <a:r>
            <a:rPr lang="en-US" b="1" u="sng" baseline="0" dirty="0"/>
            <a:t>No New Bureaucracies </a:t>
          </a:r>
        </a:p>
        <a:p>
          <a:r>
            <a:rPr lang="en-US" baseline="0" dirty="0"/>
            <a:t>– maximize role of markets, drive individual choice</a:t>
          </a:r>
          <a:endParaRPr lang="en-US" dirty="0"/>
        </a:p>
      </dgm:t>
    </dgm:pt>
    <dgm:pt modelId="{D2BE29D7-DB87-C24F-8FC0-A9CF0B57DB0C}" type="parTrans" cxnId="{A44579E7-60B0-7F43-B6C5-6029BBFE51C0}">
      <dgm:prSet/>
      <dgm:spPr/>
      <dgm:t>
        <a:bodyPr/>
        <a:lstStyle/>
        <a:p>
          <a:endParaRPr lang="en-US"/>
        </a:p>
      </dgm:t>
    </dgm:pt>
    <dgm:pt modelId="{CC4DE827-49B4-7245-B1AE-934704E0D106}" type="sibTrans" cxnId="{A44579E7-60B0-7F43-B6C5-6029BBFE51C0}">
      <dgm:prSet/>
      <dgm:spPr/>
      <dgm:t>
        <a:bodyPr/>
        <a:lstStyle/>
        <a:p>
          <a:endParaRPr lang="en-US"/>
        </a:p>
      </dgm:t>
    </dgm:pt>
    <dgm:pt modelId="{6B301FE3-863E-6842-A644-87B8E2ED3C89}">
      <dgm:prSet/>
      <dgm:spPr>
        <a:ln>
          <a:noFill/>
        </a:ln>
      </dgm:spPr>
      <dgm:t>
        <a:bodyPr/>
        <a:lstStyle/>
        <a:p>
          <a:r>
            <a:rPr lang="en-US" b="1" u="sng" baseline="0" dirty="0"/>
            <a:t>Nimble &amp; Efficient </a:t>
          </a:r>
          <a:r>
            <a:rPr lang="en-US" u="sng" baseline="0" dirty="0"/>
            <a:t>State</a:t>
          </a:r>
        </a:p>
        <a:p>
          <a:r>
            <a:rPr lang="en-US" baseline="0" dirty="0"/>
            <a:t>– less bureaucracy, eliminate lackluster depts.</a:t>
          </a:r>
          <a:endParaRPr lang="en-US" dirty="0"/>
        </a:p>
      </dgm:t>
    </dgm:pt>
    <dgm:pt modelId="{7FFB1F94-9A0B-3849-9EDD-1FC24FD5C836}" type="parTrans" cxnId="{A7AB6E77-4345-9944-93FE-88840E2ABC79}">
      <dgm:prSet/>
      <dgm:spPr/>
      <dgm:t>
        <a:bodyPr/>
        <a:lstStyle/>
        <a:p>
          <a:endParaRPr lang="en-US"/>
        </a:p>
      </dgm:t>
    </dgm:pt>
    <dgm:pt modelId="{3F14026C-4A8E-6641-A8EC-44ED852D0BC9}" type="sibTrans" cxnId="{A7AB6E77-4345-9944-93FE-88840E2ABC79}">
      <dgm:prSet/>
      <dgm:spPr/>
      <dgm:t>
        <a:bodyPr/>
        <a:lstStyle/>
        <a:p>
          <a:endParaRPr lang="en-US"/>
        </a:p>
      </dgm:t>
    </dgm:pt>
    <dgm:pt modelId="{A83EA011-A491-844D-9444-E72412C39EBD}">
      <dgm:prSet/>
      <dgm:spPr>
        <a:ln>
          <a:noFill/>
        </a:ln>
      </dgm:spPr>
      <dgm:t>
        <a:bodyPr/>
        <a:lstStyle/>
        <a:p>
          <a:r>
            <a:rPr lang="en-US" b="1" u="sng" baseline="0" dirty="0"/>
            <a:t>Impartial State </a:t>
          </a:r>
        </a:p>
        <a:p>
          <a:r>
            <a:rPr lang="en-US" baseline="0" dirty="0"/>
            <a:t>– Narrow interest, more transparent, ethos for true public service</a:t>
          </a:r>
          <a:endParaRPr lang="en-US" dirty="0"/>
        </a:p>
      </dgm:t>
    </dgm:pt>
    <dgm:pt modelId="{9B81291D-5F53-C943-81B0-295609221AA3}" type="parTrans" cxnId="{70E10CFE-BE91-FB49-ABEE-32FE9B3899BD}">
      <dgm:prSet/>
      <dgm:spPr/>
      <dgm:t>
        <a:bodyPr/>
        <a:lstStyle/>
        <a:p>
          <a:endParaRPr lang="en-US"/>
        </a:p>
      </dgm:t>
    </dgm:pt>
    <dgm:pt modelId="{0161B8A1-E948-9D40-8FBF-7C17C425C4F6}" type="sibTrans" cxnId="{70E10CFE-BE91-FB49-ABEE-32FE9B3899BD}">
      <dgm:prSet/>
      <dgm:spPr/>
      <dgm:t>
        <a:bodyPr/>
        <a:lstStyle/>
        <a:p>
          <a:endParaRPr lang="en-US"/>
        </a:p>
      </dgm:t>
    </dgm:pt>
    <dgm:pt modelId="{10C69A7B-6866-C74F-82D8-69609209FE4B}" type="pres">
      <dgm:prSet presAssocID="{0DFEC33A-8A72-4A44-BD16-91A773835AA5}" presName="Name0" presStyleCnt="0">
        <dgm:presLayoutVars>
          <dgm:dir/>
          <dgm:resizeHandles val="exact"/>
        </dgm:presLayoutVars>
      </dgm:prSet>
      <dgm:spPr/>
    </dgm:pt>
    <dgm:pt modelId="{C6652DC8-115E-3543-BC45-A56B4FE98C06}" type="pres">
      <dgm:prSet presAssocID="{0DFEC33A-8A72-4A44-BD16-91A773835AA5}" presName="fgShape" presStyleLbl="fgShp" presStyleIdx="0" presStyleCnt="1"/>
      <dgm:spPr>
        <a:ln>
          <a:noFill/>
        </a:ln>
      </dgm:spPr>
    </dgm:pt>
    <dgm:pt modelId="{4BE0C735-116F-FE43-8793-CE5247121524}" type="pres">
      <dgm:prSet presAssocID="{0DFEC33A-8A72-4A44-BD16-91A773835AA5}" presName="linComp" presStyleCnt="0"/>
      <dgm:spPr/>
    </dgm:pt>
    <dgm:pt modelId="{026C47CC-A9D9-3148-8F65-7DC86D2C54B4}" type="pres">
      <dgm:prSet presAssocID="{97C75AFE-FFC4-FD43-BD83-A5611365D0F3}" presName="compNode" presStyleCnt="0"/>
      <dgm:spPr/>
    </dgm:pt>
    <dgm:pt modelId="{54F60F1A-C038-B748-95FD-23679CBC96D7}" type="pres">
      <dgm:prSet presAssocID="{97C75AFE-FFC4-FD43-BD83-A5611365D0F3}" presName="bkgdShape" presStyleLbl="node1" presStyleIdx="0" presStyleCnt="3"/>
      <dgm:spPr/>
    </dgm:pt>
    <dgm:pt modelId="{6B95807B-25D1-5E48-908C-DEFBB5A41FB0}" type="pres">
      <dgm:prSet presAssocID="{97C75AFE-FFC4-FD43-BD83-A5611365D0F3}" presName="nodeTx" presStyleLbl="node1" presStyleIdx="0" presStyleCnt="3">
        <dgm:presLayoutVars>
          <dgm:bulletEnabled val="1"/>
        </dgm:presLayoutVars>
      </dgm:prSet>
      <dgm:spPr/>
    </dgm:pt>
    <dgm:pt modelId="{BD9D6830-9426-134A-B43E-0DB7235D4A96}" type="pres">
      <dgm:prSet presAssocID="{97C75AFE-FFC4-FD43-BD83-A5611365D0F3}" presName="invisiNode" presStyleLbl="node1" presStyleIdx="0" presStyleCnt="3"/>
      <dgm:spPr/>
    </dgm:pt>
    <dgm:pt modelId="{54C8ECCE-74E7-994D-8959-F3ADCAF2EDC7}" type="pres">
      <dgm:prSet presAssocID="{97C75AFE-FFC4-FD43-BD83-A5611365D0F3}"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a:ext>
            </a:extLst>
          </a:blip>
          <a:srcRect/>
          <a:stretch>
            <a:fillRect/>
          </a:stretch>
        </a:blipFill>
      </dgm:spPr>
    </dgm:pt>
    <dgm:pt modelId="{946E5807-B90C-5845-AB56-4B7EB6952A24}" type="pres">
      <dgm:prSet presAssocID="{CC4DE827-49B4-7245-B1AE-934704E0D106}" presName="sibTrans" presStyleLbl="sibTrans2D1" presStyleIdx="0" presStyleCnt="0"/>
      <dgm:spPr/>
    </dgm:pt>
    <dgm:pt modelId="{1D5728D0-824F-B544-A14F-33A6B64D5A39}" type="pres">
      <dgm:prSet presAssocID="{6B301FE3-863E-6842-A644-87B8E2ED3C89}" presName="compNode" presStyleCnt="0"/>
      <dgm:spPr/>
    </dgm:pt>
    <dgm:pt modelId="{601D53C4-FEDE-6142-AEC5-0A64A2CC8CF1}" type="pres">
      <dgm:prSet presAssocID="{6B301FE3-863E-6842-A644-87B8E2ED3C89}" presName="bkgdShape" presStyleLbl="node1" presStyleIdx="1" presStyleCnt="3"/>
      <dgm:spPr/>
    </dgm:pt>
    <dgm:pt modelId="{21B66EE5-CF60-4E41-868F-493A47A65CD5}" type="pres">
      <dgm:prSet presAssocID="{6B301FE3-863E-6842-A644-87B8E2ED3C89}" presName="nodeTx" presStyleLbl="node1" presStyleIdx="1" presStyleCnt="3">
        <dgm:presLayoutVars>
          <dgm:bulletEnabled val="1"/>
        </dgm:presLayoutVars>
      </dgm:prSet>
      <dgm:spPr/>
    </dgm:pt>
    <dgm:pt modelId="{552A6460-4276-8243-80B7-56A016DE8E7D}" type="pres">
      <dgm:prSet presAssocID="{6B301FE3-863E-6842-A644-87B8E2ED3C89}" presName="invisiNode" presStyleLbl="node1" presStyleIdx="1" presStyleCnt="3"/>
      <dgm:spPr/>
    </dgm:pt>
    <dgm:pt modelId="{72DB8241-0516-DF41-826C-3209947CA680}" type="pres">
      <dgm:prSet presAssocID="{6B301FE3-863E-6842-A644-87B8E2ED3C89}" presName="imagNode" presStyleLbl="fgImgPlace1" presStyleIdx="1" presStyleCnt="3" custScaleY="94951"/>
      <dgm:spPr>
        <a:blipFill dpi="0" rotWithShape="1">
          <a:blip xmlns:r="http://schemas.openxmlformats.org/officeDocument/2006/relationships" r:embed="rId2">
            <a:extLst>
              <a:ext uri="{28A0092B-C50C-407E-A947-70E740481C1C}">
                <a14:useLocalDpi xmlns:a14="http://schemas.microsoft.com/office/drawing/2010/main"/>
              </a:ext>
            </a:extLst>
          </a:blip>
          <a:srcRect/>
          <a:stretch>
            <a:fillRect b="1418"/>
          </a:stretch>
        </a:blipFill>
      </dgm:spPr>
    </dgm:pt>
    <dgm:pt modelId="{681C57E2-DD81-6A4C-8ADC-4EC7BEEF6655}" type="pres">
      <dgm:prSet presAssocID="{3F14026C-4A8E-6641-A8EC-44ED852D0BC9}" presName="sibTrans" presStyleLbl="sibTrans2D1" presStyleIdx="0" presStyleCnt="0"/>
      <dgm:spPr/>
    </dgm:pt>
    <dgm:pt modelId="{2E82A28F-CDB4-BC4E-AA4C-29810F027209}" type="pres">
      <dgm:prSet presAssocID="{A83EA011-A491-844D-9444-E72412C39EBD}" presName="compNode" presStyleCnt="0"/>
      <dgm:spPr/>
    </dgm:pt>
    <dgm:pt modelId="{3FE457EB-BC41-044E-85DC-3B9C40452C8F}" type="pres">
      <dgm:prSet presAssocID="{A83EA011-A491-844D-9444-E72412C39EBD}" presName="bkgdShape" presStyleLbl="node1" presStyleIdx="2" presStyleCnt="3"/>
      <dgm:spPr/>
    </dgm:pt>
    <dgm:pt modelId="{7DD24AB6-D940-8D46-87E7-E1EEBBDB6972}" type="pres">
      <dgm:prSet presAssocID="{A83EA011-A491-844D-9444-E72412C39EBD}" presName="nodeTx" presStyleLbl="node1" presStyleIdx="2" presStyleCnt="3">
        <dgm:presLayoutVars>
          <dgm:bulletEnabled val="1"/>
        </dgm:presLayoutVars>
      </dgm:prSet>
      <dgm:spPr/>
    </dgm:pt>
    <dgm:pt modelId="{2AF84D9D-8110-834F-88A7-67B27920AB27}" type="pres">
      <dgm:prSet presAssocID="{A83EA011-A491-844D-9444-E72412C39EBD}" presName="invisiNode" presStyleLbl="node1" presStyleIdx="2" presStyleCnt="3"/>
      <dgm:spPr/>
    </dgm:pt>
    <dgm:pt modelId="{9F77E8BA-57CF-A64C-810F-F5660F03C196}" type="pres">
      <dgm:prSet presAssocID="{A83EA011-A491-844D-9444-E72412C39EBD}" presName="imagNode" presStyleLbl="fgImgPlace1" presStyleIdx="2" presStyleCnt="3" custLinFactNeighborY="775"/>
      <dgm:spPr>
        <a:blipFill dpi="0" rotWithShape="1">
          <a:blip xmlns:r="http://schemas.openxmlformats.org/officeDocument/2006/relationships" r:embed="rId3">
            <a:extLst>
              <a:ext uri="{28A0092B-C50C-407E-A947-70E740481C1C}">
                <a14:useLocalDpi xmlns:a14="http://schemas.microsoft.com/office/drawing/2010/main"/>
              </a:ext>
            </a:extLst>
          </a:blip>
          <a:srcRect/>
          <a:stretch>
            <a:fillRect/>
          </a:stretch>
        </a:blipFill>
      </dgm:spPr>
    </dgm:pt>
  </dgm:ptLst>
  <dgm:cxnLst>
    <dgm:cxn modelId="{EFB0AB29-B6B4-C743-A7B6-B7767CBDC70E}" type="presOf" srcId="{A83EA011-A491-844D-9444-E72412C39EBD}" destId="{3FE457EB-BC41-044E-85DC-3B9C40452C8F}" srcOrd="0" destOrd="0" presId="urn:microsoft.com/office/officeart/2005/8/layout/hList7"/>
    <dgm:cxn modelId="{F4988D2C-3C19-1D46-8131-334A5DEDC15E}" type="presOf" srcId="{97C75AFE-FFC4-FD43-BD83-A5611365D0F3}" destId="{54F60F1A-C038-B748-95FD-23679CBC96D7}" srcOrd="0" destOrd="0" presId="urn:microsoft.com/office/officeart/2005/8/layout/hList7"/>
    <dgm:cxn modelId="{42ED6E37-F684-B64B-BCCB-37BE4CE75DE4}" type="presOf" srcId="{3F14026C-4A8E-6641-A8EC-44ED852D0BC9}" destId="{681C57E2-DD81-6A4C-8ADC-4EC7BEEF6655}" srcOrd="0" destOrd="0" presId="urn:microsoft.com/office/officeart/2005/8/layout/hList7"/>
    <dgm:cxn modelId="{DB2FB344-7E2C-984D-A3E4-0C7B51919507}" type="presOf" srcId="{0DFEC33A-8A72-4A44-BD16-91A773835AA5}" destId="{10C69A7B-6866-C74F-82D8-69609209FE4B}" srcOrd="0" destOrd="0" presId="urn:microsoft.com/office/officeart/2005/8/layout/hList7"/>
    <dgm:cxn modelId="{CE24054E-6609-3E4C-916A-1D7C90D62BF1}" type="presOf" srcId="{97C75AFE-FFC4-FD43-BD83-A5611365D0F3}" destId="{6B95807B-25D1-5E48-908C-DEFBB5A41FB0}" srcOrd="1" destOrd="0" presId="urn:microsoft.com/office/officeart/2005/8/layout/hList7"/>
    <dgm:cxn modelId="{09BDB668-222A-E24D-8E10-BF104565894C}" type="presOf" srcId="{CC4DE827-49B4-7245-B1AE-934704E0D106}" destId="{946E5807-B90C-5845-AB56-4B7EB6952A24}" srcOrd="0" destOrd="0" presId="urn:microsoft.com/office/officeart/2005/8/layout/hList7"/>
    <dgm:cxn modelId="{76A7D26D-A711-2145-ADB8-404945C449B3}" type="presOf" srcId="{6B301FE3-863E-6842-A644-87B8E2ED3C89}" destId="{601D53C4-FEDE-6142-AEC5-0A64A2CC8CF1}" srcOrd="0" destOrd="0" presId="urn:microsoft.com/office/officeart/2005/8/layout/hList7"/>
    <dgm:cxn modelId="{A7AB6E77-4345-9944-93FE-88840E2ABC79}" srcId="{0DFEC33A-8A72-4A44-BD16-91A773835AA5}" destId="{6B301FE3-863E-6842-A644-87B8E2ED3C89}" srcOrd="1" destOrd="0" parTransId="{7FFB1F94-9A0B-3849-9EDD-1FC24FD5C836}" sibTransId="{3F14026C-4A8E-6641-A8EC-44ED852D0BC9}"/>
    <dgm:cxn modelId="{9C196078-544A-9044-8129-0898431022F6}" type="presOf" srcId="{A83EA011-A491-844D-9444-E72412C39EBD}" destId="{7DD24AB6-D940-8D46-87E7-E1EEBBDB6972}" srcOrd="1" destOrd="0" presId="urn:microsoft.com/office/officeart/2005/8/layout/hList7"/>
    <dgm:cxn modelId="{94B97FD2-9E2B-C148-8DEC-ED2479C00B57}" type="presOf" srcId="{6B301FE3-863E-6842-A644-87B8E2ED3C89}" destId="{21B66EE5-CF60-4E41-868F-493A47A65CD5}" srcOrd="1" destOrd="0" presId="urn:microsoft.com/office/officeart/2005/8/layout/hList7"/>
    <dgm:cxn modelId="{A44579E7-60B0-7F43-B6C5-6029BBFE51C0}" srcId="{0DFEC33A-8A72-4A44-BD16-91A773835AA5}" destId="{97C75AFE-FFC4-FD43-BD83-A5611365D0F3}" srcOrd="0" destOrd="0" parTransId="{D2BE29D7-DB87-C24F-8FC0-A9CF0B57DB0C}" sibTransId="{CC4DE827-49B4-7245-B1AE-934704E0D106}"/>
    <dgm:cxn modelId="{70E10CFE-BE91-FB49-ABEE-32FE9B3899BD}" srcId="{0DFEC33A-8A72-4A44-BD16-91A773835AA5}" destId="{A83EA011-A491-844D-9444-E72412C39EBD}" srcOrd="2" destOrd="0" parTransId="{9B81291D-5F53-C943-81B0-295609221AA3}" sibTransId="{0161B8A1-E948-9D40-8FBF-7C17C425C4F6}"/>
    <dgm:cxn modelId="{9544E710-2B6C-FB4A-9720-0263523D0FD7}" type="presParOf" srcId="{10C69A7B-6866-C74F-82D8-69609209FE4B}" destId="{C6652DC8-115E-3543-BC45-A56B4FE98C06}" srcOrd="0" destOrd="0" presId="urn:microsoft.com/office/officeart/2005/8/layout/hList7"/>
    <dgm:cxn modelId="{0C0AB042-8E67-7A4D-85C0-690C8DF1BAD5}" type="presParOf" srcId="{10C69A7B-6866-C74F-82D8-69609209FE4B}" destId="{4BE0C735-116F-FE43-8793-CE5247121524}" srcOrd="1" destOrd="0" presId="urn:microsoft.com/office/officeart/2005/8/layout/hList7"/>
    <dgm:cxn modelId="{7235A3BC-8031-FD4F-BD96-3C005F1FC526}" type="presParOf" srcId="{4BE0C735-116F-FE43-8793-CE5247121524}" destId="{026C47CC-A9D9-3148-8F65-7DC86D2C54B4}" srcOrd="0" destOrd="0" presId="urn:microsoft.com/office/officeart/2005/8/layout/hList7"/>
    <dgm:cxn modelId="{F06C239C-385E-8446-B01A-A23E096A8BB1}" type="presParOf" srcId="{026C47CC-A9D9-3148-8F65-7DC86D2C54B4}" destId="{54F60F1A-C038-B748-95FD-23679CBC96D7}" srcOrd="0" destOrd="0" presId="urn:microsoft.com/office/officeart/2005/8/layout/hList7"/>
    <dgm:cxn modelId="{A1CD7DF1-7493-E04B-9A5F-AFC0EDFCEB18}" type="presParOf" srcId="{026C47CC-A9D9-3148-8F65-7DC86D2C54B4}" destId="{6B95807B-25D1-5E48-908C-DEFBB5A41FB0}" srcOrd="1" destOrd="0" presId="urn:microsoft.com/office/officeart/2005/8/layout/hList7"/>
    <dgm:cxn modelId="{0F58425B-BD45-9840-A222-6A36FB232A0B}" type="presParOf" srcId="{026C47CC-A9D9-3148-8F65-7DC86D2C54B4}" destId="{BD9D6830-9426-134A-B43E-0DB7235D4A96}" srcOrd="2" destOrd="0" presId="urn:microsoft.com/office/officeart/2005/8/layout/hList7"/>
    <dgm:cxn modelId="{8392C22C-2108-3C42-8C2C-D20885174488}" type="presParOf" srcId="{026C47CC-A9D9-3148-8F65-7DC86D2C54B4}" destId="{54C8ECCE-74E7-994D-8959-F3ADCAF2EDC7}" srcOrd="3" destOrd="0" presId="urn:microsoft.com/office/officeart/2005/8/layout/hList7"/>
    <dgm:cxn modelId="{D38A6013-497B-FD42-A40C-8BE32F93BB9C}" type="presParOf" srcId="{4BE0C735-116F-FE43-8793-CE5247121524}" destId="{946E5807-B90C-5845-AB56-4B7EB6952A24}" srcOrd="1" destOrd="0" presId="urn:microsoft.com/office/officeart/2005/8/layout/hList7"/>
    <dgm:cxn modelId="{50C365D8-1519-B74B-9417-180CE8D364B3}" type="presParOf" srcId="{4BE0C735-116F-FE43-8793-CE5247121524}" destId="{1D5728D0-824F-B544-A14F-33A6B64D5A39}" srcOrd="2" destOrd="0" presId="urn:microsoft.com/office/officeart/2005/8/layout/hList7"/>
    <dgm:cxn modelId="{FFC4E76E-1F7A-F644-B0DD-83F1C488D923}" type="presParOf" srcId="{1D5728D0-824F-B544-A14F-33A6B64D5A39}" destId="{601D53C4-FEDE-6142-AEC5-0A64A2CC8CF1}" srcOrd="0" destOrd="0" presId="urn:microsoft.com/office/officeart/2005/8/layout/hList7"/>
    <dgm:cxn modelId="{410C8A3C-74B9-B541-89F5-1C24E2F1A47F}" type="presParOf" srcId="{1D5728D0-824F-B544-A14F-33A6B64D5A39}" destId="{21B66EE5-CF60-4E41-868F-493A47A65CD5}" srcOrd="1" destOrd="0" presId="urn:microsoft.com/office/officeart/2005/8/layout/hList7"/>
    <dgm:cxn modelId="{823D5F87-762E-294F-AF56-E1CB1E3C8BFE}" type="presParOf" srcId="{1D5728D0-824F-B544-A14F-33A6B64D5A39}" destId="{552A6460-4276-8243-80B7-56A016DE8E7D}" srcOrd="2" destOrd="0" presId="urn:microsoft.com/office/officeart/2005/8/layout/hList7"/>
    <dgm:cxn modelId="{07572814-7AEB-AD4A-9D8E-5C96DB01F190}" type="presParOf" srcId="{1D5728D0-824F-B544-A14F-33A6B64D5A39}" destId="{72DB8241-0516-DF41-826C-3209947CA680}" srcOrd="3" destOrd="0" presId="urn:microsoft.com/office/officeart/2005/8/layout/hList7"/>
    <dgm:cxn modelId="{D74C2A28-7772-2049-93D6-3D3D5B8E51A1}" type="presParOf" srcId="{4BE0C735-116F-FE43-8793-CE5247121524}" destId="{681C57E2-DD81-6A4C-8ADC-4EC7BEEF6655}" srcOrd="3" destOrd="0" presId="urn:microsoft.com/office/officeart/2005/8/layout/hList7"/>
    <dgm:cxn modelId="{360A2AD6-81EE-DE49-9AA2-0FD79A3CFCA1}" type="presParOf" srcId="{4BE0C735-116F-FE43-8793-CE5247121524}" destId="{2E82A28F-CDB4-BC4E-AA4C-29810F027209}" srcOrd="4" destOrd="0" presId="urn:microsoft.com/office/officeart/2005/8/layout/hList7"/>
    <dgm:cxn modelId="{50B3082C-CD67-B746-B602-33D80D8F2AF4}" type="presParOf" srcId="{2E82A28F-CDB4-BC4E-AA4C-29810F027209}" destId="{3FE457EB-BC41-044E-85DC-3B9C40452C8F}" srcOrd="0" destOrd="0" presId="urn:microsoft.com/office/officeart/2005/8/layout/hList7"/>
    <dgm:cxn modelId="{5EEE54CC-813B-BD4E-9761-F7A9974AA839}" type="presParOf" srcId="{2E82A28F-CDB4-BC4E-AA4C-29810F027209}" destId="{7DD24AB6-D940-8D46-87E7-E1EEBBDB6972}" srcOrd="1" destOrd="0" presId="urn:microsoft.com/office/officeart/2005/8/layout/hList7"/>
    <dgm:cxn modelId="{BFA482C7-BC9F-C649-8677-1A38DBD72957}" type="presParOf" srcId="{2E82A28F-CDB4-BC4E-AA4C-29810F027209}" destId="{2AF84D9D-8110-834F-88A7-67B27920AB27}" srcOrd="2" destOrd="0" presId="urn:microsoft.com/office/officeart/2005/8/layout/hList7"/>
    <dgm:cxn modelId="{B11F9EFF-A3BC-1544-A9ED-8598AED9DA89}" type="presParOf" srcId="{2E82A28F-CDB4-BC4E-AA4C-29810F027209}" destId="{9F77E8BA-57CF-A64C-810F-F5660F03C19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3C575-D816-C24A-9DBD-E72F12E69B10}">
      <dsp:nvSpPr>
        <dsp:cNvPr id="0" name=""/>
        <dsp:cNvSpPr/>
      </dsp:nvSpPr>
      <dsp:spPr>
        <a:xfrm>
          <a:off x="0" y="152141"/>
          <a:ext cx="9601200" cy="1284502"/>
        </a:xfrm>
        <a:prstGeom prst="round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Market economies with large amounts of government intervention, regulation or influence over markets.</a:t>
          </a:r>
          <a:endParaRPr lang="en-US" sz="2400" kern="1200" dirty="0"/>
        </a:p>
      </dsp:txBody>
      <dsp:txXfrm>
        <a:off x="62704" y="214845"/>
        <a:ext cx="9475792" cy="1159094"/>
      </dsp:txXfrm>
    </dsp:sp>
    <dsp:sp modelId="{156F1173-A0FC-1E4D-A780-A4C464F0C8F9}">
      <dsp:nvSpPr>
        <dsp:cNvPr id="0" name=""/>
        <dsp:cNvSpPr/>
      </dsp:nvSpPr>
      <dsp:spPr>
        <a:xfrm>
          <a:off x="0" y="1620964"/>
          <a:ext cx="9601200" cy="1321465"/>
        </a:xfrm>
        <a:prstGeom prst="round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Market economies feature high degrees of intervention are sometimes referred to as “mixed economies”.</a:t>
          </a:r>
          <a:endParaRPr lang="en-US" sz="2400" kern="1200" dirty="0"/>
        </a:p>
      </dsp:txBody>
      <dsp:txXfrm>
        <a:off x="64509" y="1685473"/>
        <a:ext cx="9472182" cy="1192447"/>
      </dsp:txXfrm>
    </dsp:sp>
    <dsp:sp modelId="{DF11154F-126C-E746-9456-987C6EE4D945}">
      <dsp:nvSpPr>
        <dsp:cNvPr id="0" name=""/>
        <dsp:cNvSpPr/>
      </dsp:nvSpPr>
      <dsp:spPr>
        <a:xfrm>
          <a:off x="0" y="3126749"/>
          <a:ext cx="9601200" cy="2134080"/>
        </a:xfrm>
        <a:prstGeom prst="round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Economic Interventionism asserts that the state has a legitimate or necessary role within the framework of a capitalist economy by:</a:t>
          </a:r>
        </a:p>
        <a:p>
          <a:pPr marL="0" lvl="0" indent="0" algn="l" defTabSz="1066800">
            <a:lnSpc>
              <a:spcPct val="90000"/>
            </a:lnSpc>
            <a:spcBef>
              <a:spcPct val="0"/>
            </a:spcBef>
            <a:spcAft>
              <a:spcPct val="35000"/>
            </a:spcAft>
            <a:buNone/>
          </a:pPr>
          <a:r>
            <a:rPr lang="en-US" sz="1600" b="0" i="0" kern="1200" baseline="0" dirty="0"/>
            <a:t>	</a:t>
          </a:r>
          <a:r>
            <a:rPr lang="en-US" sz="2000" b="0" i="0" kern="1200" baseline="0" dirty="0"/>
            <a:t>Intervening in markets</a:t>
          </a:r>
        </a:p>
        <a:p>
          <a:pPr marL="0" lvl="0" indent="0" algn="l" defTabSz="1066800">
            <a:lnSpc>
              <a:spcPct val="90000"/>
            </a:lnSpc>
            <a:spcBef>
              <a:spcPct val="0"/>
            </a:spcBef>
            <a:spcAft>
              <a:spcPct val="35000"/>
            </a:spcAft>
            <a:buNone/>
          </a:pPr>
          <a:r>
            <a:rPr lang="en-US" sz="2000" b="0" i="0" kern="1200" baseline="0" dirty="0"/>
            <a:t>	Regulating against private sector overreaches</a:t>
          </a:r>
        </a:p>
        <a:p>
          <a:pPr marL="0" lvl="0" indent="0" algn="l" defTabSz="1066800">
            <a:lnSpc>
              <a:spcPct val="90000"/>
            </a:lnSpc>
            <a:spcBef>
              <a:spcPct val="0"/>
            </a:spcBef>
            <a:spcAft>
              <a:spcPct val="35000"/>
            </a:spcAft>
            <a:buNone/>
          </a:pPr>
          <a:r>
            <a:rPr lang="en-US" sz="2000" b="0" i="0" kern="1200" baseline="0" dirty="0"/>
            <a:t>	Subsidizing goods or services not adequately produced by markets</a:t>
          </a:r>
          <a:endParaRPr lang="en-US" sz="2000" kern="1200" dirty="0"/>
        </a:p>
      </dsp:txBody>
      <dsp:txXfrm>
        <a:off x="104177" y="3230926"/>
        <a:ext cx="9392846" cy="1925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E3502-3C03-BE44-AA10-A50545AD222F}">
      <dsp:nvSpPr>
        <dsp:cNvPr id="0" name=""/>
        <dsp:cNvSpPr/>
      </dsp:nvSpPr>
      <dsp:spPr>
        <a:xfrm>
          <a:off x="872267" y="333807"/>
          <a:ext cx="3055387" cy="1907584"/>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t>1. Uphold the Rule of Law: </a:t>
          </a:r>
        </a:p>
        <a:p>
          <a:pPr marL="0" lvl="0" indent="0" algn="ctr" defTabSz="933450">
            <a:lnSpc>
              <a:spcPct val="90000"/>
            </a:lnSpc>
            <a:spcBef>
              <a:spcPct val="0"/>
            </a:spcBef>
            <a:spcAft>
              <a:spcPct val="35000"/>
            </a:spcAft>
            <a:buNone/>
          </a:pPr>
          <a:r>
            <a:rPr lang="en-US" sz="2100" b="1" i="0" kern="1200" dirty="0"/>
            <a:t>Ensuring laws are applied equally and fairly.</a:t>
          </a:r>
          <a:endParaRPr lang="en-US" sz="2100" b="1" kern="1200" dirty="0"/>
        </a:p>
      </dsp:txBody>
      <dsp:txXfrm>
        <a:off x="965388" y="426928"/>
        <a:ext cx="2869145" cy="1721342"/>
      </dsp:txXfrm>
    </dsp:sp>
    <dsp:sp modelId="{E043EE15-4B3E-8646-8E3A-C7A1D884E886}">
      <dsp:nvSpPr>
        <dsp:cNvPr id="0" name=""/>
        <dsp:cNvSpPr/>
      </dsp:nvSpPr>
      <dsp:spPr>
        <a:xfrm>
          <a:off x="-977489" y="112034"/>
          <a:ext cx="6197429" cy="6197429"/>
        </a:xfrm>
        <a:custGeom>
          <a:avLst/>
          <a:gdLst/>
          <a:ahLst/>
          <a:cxnLst/>
          <a:rect l="0" t="0" r="0" b="0"/>
          <a:pathLst>
            <a:path>
              <a:moveTo>
                <a:pt x="4268603" y="229325"/>
              </a:moveTo>
              <a:arcTo wR="3098714" hR="3098714" stAng="17530883" swAng="2234012"/>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3905BAC-A680-3047-AD22-46406FB1B118}">
      <dsp:nvSpPr>
        <dsp:cNvPr id="0" name=""/>
        <dsp:cNvSpPr/>
      </dsp:nvSpPr>
      <dsp:spPr>
        <a:xfrm>
          <a:off x="4799034" y="286545"/>
          <a:ext cx="3258471" cy="1952015"/>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t>2.  Provide Public Services: </a:t>
          </a:r>
        </a:p>
        <a:p>
          <a:pPr marL="0" lvl="0" indent="0" algn="ctr" defTabSz="933450">
            <a:lnSpc>
              <a:spcPct val="90000"/>
            </a:lnSpc>
            <a:spcBef>
              <a:spcPct val="0"/>
            </a:spcBef>
            <a:spcAft>
              <a:spcPct val="35000"/>
            </a:spcAft>
            <a:buNone/>
          </a:pPr>
          <a:r>
            <a:rPr lang="en-US" sz="2100" b="1" i="0" kern="1200" dirty="0"/>
            <a:t>Efficiently providing necessary services to its citizens.</a:t>
          </a:r>
          <a:endParaRPr lang="en-US" sz="2100" b="1" kern="1200" dirty="0"/>
        </a:p>
      </dsp:txBody>
      <dsp:txXfrm>
        <a:off x="4894324" y="381835"/>
        <a:ext cx="3067891" cy="1761435"/>
      </dsp:txXfrm>
    </dsp:sp>
    <dsp:sp modelId="{F9260DFE-53D9-924E-9E06-56AEA330FD96}">
      <dsp:nvSpPr>
        <dsp:cNvPr id="0" name=""/>
        <dsp:cNvSpPr/>
      </dsp:nvSpPr>
      <dsp:spPr>
        <a:xfrm>
          <a:off x="7864785" y="5558"/>
          <a:ext cx="6197429" cy="6197429"/>
        </a:xfrm>
        <a:custGeom>
          <a:avLst/>
          <a:gdLst/>
          <a:ahLst/>
          <a:cxnLst/>
          <a:rect l="0" t="0" r="0" b="0"/>
          <a:pathLst>
            <a:path>
              <a:moveTo>
                <a:pt x="200614" y="2001879"/>
              </a:moveTo>
              <a:arcTo wR="3098714" hR="3098714" stAng="12043800" swAng="2506611"/>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7AA86B-9084-F444-A378-96900A96544C}">
      <dsp:nvSpPr>
        <dsp:cNvPr id="0" name=""/>
        <dsp:cNvSpPr/>
      </dsp:nvSpPr>
      <dsp:spPr>
        <a:xfrm>
          <a:off x="8803457" y="345186"/>
          <a:ext cx="3066202" cy="1925663"/>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t>3.  Protect the Rights of Individuals: </a:t>
          </a:r>
        </a:p>
        <a:p>
          <a:pPr marL="0" lvl="0" indent="0" algn="ctr" defTabSz="933450">
            <a:lnSpc>
              <a:spcPct val="90000"/>
            </a:lnSpc>
            <a:spcBef>
              <a:spcPct val="0"/>
            </a:spcBef>
            <a:spcAft>
              <a:spcPct val="35000"/>
            </a:spcAft>
            <a:buNone/>
          </a:pPr>
          <a:r>
            <a:rPr lang="en-US" sz="2100" b="1" i="0" kern="1200" dirty="0"/>
            <a:t>Safeguarding freedom, rights, and liberties.</a:t>
          </a:r>
          <a:endParaRPr lang="en-US" sz="2100" b="1" kern="1200" dirty="0"/>
        </a:p>
      </dsp:txBody>
      <dsp:txXfrm>
        <a:off x="8897460" y="439189"/>
        <a:ext cx="2878196" cy="1737657"/>
      </dsp:txXfrm>
    </dsp:sp>
    <dsp:sp modelId="{90A57EEC-A28A-374D-BAE5-0315EF226AEF}">
      <dsp:nvSpPr>
        <dsp:cNvPr id="0" name=""/>
        <dsp:cNvSpPr/>
      </dsp:nvSpPr>
      <dsp:spPr>
        <a:xfrm>
          <a:off x="4344123" y="214586"/>
          <a:ext cx="6715097" cy="6715097"/>
        </a:xfrm>
        <a:custGeom>
          <a:avLst/>
          <a:gdLst/>
          <a:ahLst/>
          <a:cxnLst/>
          <a:rect l="0" t="0" r="0" b="0"/>
          <a:pathLst>
            <a:path>
              <a:moveTo>
                <a:pt x="6478077" y="2118422"/>
              </a:moveTo>
              <a:arcTo wR="3357548" hR="3357548" stAng="20300553" swAng="10662490"/>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CC0B97-CB2A-C048-8650-FF2D65A20D4F}">
      <dsp:nvSpPr>
        <dsp:cNvPr id="0" name=""/>
        <dsp:cNvSpPr/>
      </dsp:nvSpPr>
      <dsp:spPr>
        <a:xfrm>
          <a:off x="2854478" y="2763575"/>
          <a:ext cx="2935699" cy="2109843"/>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t>4.  Manage Resources and the Economy: </a:t>
          </a:r>
        </a:p>
        <a:p>
          <a:pPr marL="0" lvl="0" indent="0" algn="ctr" defTabSz="933450">
            <a:lnSpc>
              <a:spcPct val="90000"/>
            </a:lnSpc>
            <a:spcBef>
              <a:spcPct val="0"/>
            </a:spcBef>
            <a:spcAft>
              <a:spcPct val="35000"/>
            </a:spcAft>
            <a:buNone/>
          </a:pPr>
          <a:r>
            <a:rPr lang="en-US" sz="2100" b="1" i="0" kern="1200" dirty="0"/>
            <a:t>Effective economic policies and resource management.</a:t>
          </a:r>
          <a:endParaRPr lang="en-US" sz="2100" b="1" kern="1200" dirty="0"/>
        </a:p>
      </dsp:txBody>
      <dsp:txXfrm>
        <a:off x="2957472" y="2866569"/>
        <a:ext cx="2729711" cy="1903855"/>
      </dsp:txXfrm>
    </dsp:sp>
    <dsp:sp modelId="{B76EC2FD-C0C1-964E-89C2-43AF7D7D4B7A}">
      <dsp:nvSpPr>
        <dsp:cNvPr id="0" name=""/>
        <dsp:cNvSpPr/>
      </dsp:nvSpPr>
      <dsp:spPr>
        <a:xfrm>
          <a:off x="3363261" y="2207824"/>
          <a:ext cx="6197429" cy="6197429"/>
        </a:xfrm>
        <a:custGeom>
          <a:avLst/>
          <a:gdLst/>
          <a:ahLst/>
          <a:cxnLst/>
          <a:rect l="0" t="0" r="0" b="0"/>
          <a:pathLst>
            <a:path>
              <a:moveTo>
                <a:pt x="1357661" y="535364"/>
              </a:moveTo>
              <a:arcTo wR="3098714" hR="3098714" stAng="14148916" swAng="4178650"/>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04FDC5-2324-3A4E-8B72-88F7CAE9A0C5}">
      <dsp:nvSpPr>
        <dsp:cNvPr id="0" name=""/>
        <dsp:cNvSpPr/>
      </dsp:nvSpPr>
      <dsp:spPr>
        <a:xfrm>
          <a:off x="7024722" y="2803595"/>
          <a:ext cx="3047818" cy="2051321"/>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i="0" kern="1200" dirty="0"/>
            <a:t>5.  Ensure National Security: </a:t>
          </a:r>
        </a:p>
        <a:p>
          <a:pPr marL="0" lvl="0" indent="0" algn="ctr" defTabSz="933450">
            <a:lnSpc>
              <a:spcPct val="90000"/>
            </a:lnSpc>
            <a:spcBef>
              <a:spcPct val="0"/>
            </a:spcBef>
            <a:spcAft>
              <a:spcPct val="35000"/>
            </a:spcAft>
            <a:buNone/>
          </a:pPr>
          <a:r>
            <a:rPr lang="en-US" sz="2100" b="1" i="0" kern="1200" dirty="0"/>
            <a:t>Protecting the nation’s sovereignty and citizen safety.</a:t>
          </a:r>
          <a:endParaRPr lang="en-US" sz="2100" b="1" kern="1200" dirty="0"/>
        </a:p>
      </dsp:txBody>
      <dsp:txXfrm>
        <a:off x="7124859" y="2903732"/>
        <a:ext cx="2847544" cy="1851047"/>
      </dsp:txXfrm>
    </dsp:sp>
    <dsp:sp modelId="{9B2D2453-486E-994F-967F-5D7D318F608B}">
      <dsp:nvSpPr>
        <dsp:cNvPr id="0" name=""/>
        <dsp:cNvSpPr/>
      </dsp:nvSpPr>
      <dsp:spPr>
        <a:xfrm>
          <a:off x="1645492" y="74163"/>
          <a:ext cx="6947980" cy="6947980"/>
        </a:xfrm>
        <a:custGeom>
          <a:avLst/>
          <a:gdLst/>
          <a:ahLst/>
          <a:cxnLst/>
          <a:rect l="0" t="0" r="0" b="0"/>
          <a:pathLst>
            <a:path>
              <a:moveTo>
                <a:pt x="6666060" y="4844863"/>
              </a:moveTo>
              <a:arcTo wR="3473990" hR="3473990" stAng="1394502" swAng="10662490"/>
            </a:path>
          </a:pathLst>
        </a:custGeom>
        <a:noFill/>
        <a:ln w="6350" cap="flat" cmpd="sng" algn="in">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B2CCD-181A-984B-856E-8EEB982D1205}">
      <dsp:nvSpPr>
        <dsp:cNvPr id="0" name=""/>
        <dsp:cNvSpPr/>
      </dsp:nvSpPr>
      <dsp:spPr>
        <a:xfrm>
          <a:off x="0" y="389412"/>
          <a:ext cx="11198709" cy="479114"/>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Strength -  	   Relative influence over other stakeholders in the world.</a:t>
          </a:r>
        </a:p>
      </dsp:txBody>
      <dsp:txXfrm>
        <a:off x="23388" y="412800"/>
        <a:ext cx="11151933" cy="432338"/>
      </dsp:txXfrm>
    </dsp:sp>
    <dsp:sp modelId="{AE499F08-087C-114F-9684-12F61D601281}">
      <dsp:nvSpPr>
        <dsp:cNvPr id="0" name=""/>
        <dsp:cNvSpPr/>
      </dsp:nvSpPr>
      <dsp:spPr>
        <a:xfrm>
          <a:off x="0" y="929007"/>
          <a:ext cx="11198709" cy="479114"/>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Transparency -      Degree openness in government communication &amp; data availability.</a:t>
          </a:r>
        </a:p>
      </dsp:txBody>
      <dsp:txXfrm>
        <a:off x="23388" y="952395"/>
        <a:ext cx="11151933" cy="432338"/>
      </dsp:txXfrm>
    </dsp:sp>
    <dsp:sp modelId="{2B6108B2-637C-D641-A211-157D7F08139F}">
      <dsp:nvSpPr>
        <dsp:cNvPr id="0" name=""/>
        <dsp:cNvSpPr/>
      </dsp:nvSpPr>
      <dsp:spPr>
        <a:xfrm>
          <a:off x="0" y="1468602"/>
          <a:ext cx="11198709" cy="479114"/>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Economic  -     	   Sound financial footing. Judgment of value delivered vs. cost of delivering.</a:t>
          </a:r>
        </a:p>
      </dsp:txBody>
      <dsp:txXfrm>
        <a:off x="23388" y="1491990"/>
        <a:ext cx="11151933" cy="432338"/>
      </dsp:txXfrm>
    </dsp:sp>
    <dsp:sp modelId="{3978752D-1A36-5445-87A6-31DE64A8B285}">
      <dsp:nvSpPr>
        <dsp:cNvPr id="0" name=""/>
        <dsp:cNvSpPr/>
      </dsp:nvSpPr>
      <dsp:spPr>
        <a:xfrm>
          <a:off x="0" y="2008197"/>
          <a:ext cx="11198709" cy="479114"/>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Public Good -	   Products / services by the government to improve quality of life.</a:t>
          </a:r>
        </a:p>
      </dsp:txBody>
      <dsp:txXfrm>
        <a:off x="23388" y="2031585"/>
        <a:ext cx="11151933" cy="432338"/>
      </dsp:txXfrm>
    </dsp:sp>
    <dsp:sp modelId="{10346093-DB1C-8548-88B9-2C6F97F21EBD}">
      <dsp:nvSpPr>
        <dsp:cNvPr id="0" name=""/>
        <dsp:cNvSpPr/>
      </dsp:nvSpPr>
      <dsp:spPr>
        <a:xfrm>
          <a:off x="0" y="2547792"/>
          <a:ext cx="11198709" cy="479114"/>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Social Good - 	   Products / gov’t services promote social, procedural, &amp; economic justice.</a:t>
          </a:r>
        </a:p>
      </dsp:txBody>
      <dsp:txXfrm>
        <a:off x="23388" y="2571180"/>
        <a:ext cx="11151933" cy="432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D458B-B1E4-2E41-B4B4-586AF9F62E1F}">
      <dsp:nvSpPr>
        <dsp:cNvPr id="0" name=""/>
        <dsp:cNvSpPr/>
      </dsp:nvSpPr>
      <dsp:spPr>
        <a:xfrm>
          <a:off x="0" y="540"/>
          <a:ext cx="1938171" cy="554000"/>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Characteristic</a:t>
          </a:r>
        </a:p>
      </dsp:txBody>
      <dsp:txXfrm>
        <a:off x="27044" y="27584"/>
        <a:ext cx="1884083" cy="499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F28AC-043C-A948-8CAC-DD38A08AB8C9}">
      <dsp:nvSpPr>
        <dsp:cNvPr id="0" name=""/>
        <dsp:cNvSpPr/>
      </dsp:nvSpPr>
      <dsp:spPr>
        <a:xfrm>
          <a:off x="0" y="0"/>
          <a:ext cx="1364426" cy="554000"/>
        </a:xfrm>
        <a:prstGeom prst="roundRect">
          <a:avLst/>
        </a:prstGeom>
        <a:solidFill>
          <a:schemeClr val="accent5">
            <a:lumMod val="7500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Definition</a:t>
          </a:r>
        </a:p>
      </dsp:txBody>
      <dsp:txXfrm>
        <a:off x="27044" y="27044"/>
        <a:ext cx="1310338" cy="499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60F1A-C038-B748-95FD-23679CBC96D7}">
      <dsp:nvSpPr>
        <dsp:cNvPr id="0" name=""/>
        <dsp:cNvSpPr/>
      </dsp:nvSpPr>
      <dsp:spPr>
        <a:xfrm>
          <a:off x="2126" y="0"/>
          <a:ext cx="3308519" cy="4167386"/>
        </a:xfrm>
        <a:prstGeom prst="roundRect">
          <a:avLst>
            <a:gd name="adj" fmla="val 10000"/>
          </a:avLst>
        </a:prstGeom>
        <a:solidFill>
          <a:schemeClr val="accent5">
            <a:hueOff val="0"/>
            <a:satOff val="0"/>
            <a:lumOff val="0"/>
            <a:alphaOff val="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u="sng" kern="1200" baseline="0" dirty="0"/>
            <a:t>No New Bureaucracies </a:t>
          </a:r>
        </a:p>
        <a:p>
          <a:pPr marL="0" lvl="0" indent="0" algn="ctr" defTabSz="977900">
            <a:lnSpc>
              <a:spcPct val="90000"/>
            </a:lnSpc>
            <a:spcBef>
              <a:spcPct val="0"/>
            </a:spcBef>
            <a:spcAft>
              <a:spcPct val="35000"/>
            </a:spcAft>
            <a:buNone/>
          </a:pPr>
          <a:r>
            <a:rPr lang="en-US" sz="2200" kern="1200" baseline="0" dirty="0"/>
            <a:t>– maximize role of markets, drive individual choice</a:t>
          </a:r>
          <a:endParaRPr lang="en-US" sz="2200" kern="1200" dirty="0"/>
        </a:p>
      </dsp:txBody>
      <dsp:txXfrm>
        <a:off x="2126" y="1666954"/>
        <a:ext cx="3308519" cy="1666954"/>
      </dsp:txXfrm>
    </dsp:sp>
    <dsp:sp modelId="{54C8ECCE-74E7-994D-8959-F3ADCAF2EDC7}">
      <dsp:nvSpPr>
        <dsp:cNvPr id="0" name=""/>
        <dsp:cNvSpPr/>
      </dsp:nvSpPr>
      <dsp:spPr>
        <a:xfrm>
          <a:off x="962516" y="250043"/>
          <a:ext cx="1387739" cy="1387739"/>
        </a:xfrm>
        <a:prstGeom prst="ellipse">
          <a:avLst/>
        </a:prstGeom>
        <a:blipFill>
          <a:blip xmlns:r="http://schemas.openxmlformats.org/officeDocument/2006/relationships" r:embed="rId1">
            <a:extLst>
              <a:ext uri="{28A0092B-C50C-407E-A947-70E740481C1C}">
                <a14:useLocalDpi xmlns:a14="http://schemas.microsoft.com/office/drawing/2010/main"/>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D53C4-FEDE-6142-AEC5-0A64A2CC8CF1}">
      <dsp:nvSpPr>
        <dsp:cNvPr id="0" name=""/>
        <dsp:cNvSpPr/>
      </dsp:nvSpPr>
      <dsp:spPr>
        <a:xfrm>
          <a:off x="3409902" y="0"/>
          <a:ext cx="3308519" cy="4167386"/>
        </a:xfrm>
        <a:prstGeom prst="roundRect">
          <a:avLst>
            <a:gd name="adj" fmla="val 10000"/>
          </a:avLst>
        </a:prstGeom>
        <a:solidFill>
          <a:schemeClr val="accent5">
            <a:hueOff val="0"/>
            <a:satOff val="0"/>
            <a:lumOff val="0"/>
            <a:alphaOff val="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u="sng" kern="1200" baseline="0" dirty="0"/>
            <a:t>Nimble &amp; Efficient </a:t>
          </a:r>
          <a:r>
            <a:rPr lang="en-US" sz="2200" u="sng" kern="1200" baseline="0" dirty="0"/>
            <a:t>State</a:t>
          </a:r>
        </a:p>
        <a:p>
          <a:pPr marL="0" lvl="0" indent="0" algn="ctr" defTabSz="977900">
            <a:lnSpc>
              <a:spcPct val="90000"/>
            </a:lnSpc>
            <a:spcBef>
              <a:spcPct val="0"/>
            </a:spcBef>
            <a:spcAft>
              <a:spcPct val="35000"/>
            </a:spcAft>
            <a:buNone/>
          </a:pPr>
          <a:r>
            <a:rPr lang="en-US" sz="2200" kern="1200" baseline="0" dirty="0"/>
            <a:t>– less bureaucracy, eliminate lackluster depts.</a:t>
          </a:r>
          <a:endParaRPr lang="en-US" sz="2200" kern="1200" dirty="0"/>
        </a:p>
      </dsp:txBody>
      <dsp:txXfrm>
        <a:off x="3409902" y="1666954"/>
        <a:ext cx="3308519" cy="1666954"/>
      </dsp:txXfrm>
    </dsp:sp>
    <dsp:sp modelId="{72DB8241-0516-DF41-826C-3209947CA680}">
      <dsp:nvSpPr>
        <dsp:cNvPr id="0" name=""/>
        <dsp:cNvSpPr/>
      </dsp:nvSpPr>
      <dsp:spPr>
        <a:xfrm>
          <a:off x="4370292" y="285076"/>
          <a:ext cx="1387739" cy="1317672"/>
        </a:xfrm>
        <a:prstGeom prst="ellipse">
          <a:avLst/>
        </a:prstGeom>
        <a:blipFill dpi="0" rotWithShape="1">
          <a:blip xmlns:r="http://schemas.openxmlformats.org/officeDocument/2006/relationships" r:embed="rId2">
            <a:extLst>
              <a:ext uri="{28A0092B-C50C-407E-A947-70E740481C1C}">
                <a14:useLocalDpi xmlns:a14="http://schemas.microsoft.com/office/drawing/2010/main"/>
              </a:ext>
            </a:extLst>
          </a:blip>
          <a:srcRect/>
          <a:stretch>
            <a:fillRect b="1418"/>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E457EB-BC41-044E-85DC-3B9C40452C8F}">
      <dsp:nvSpPr>
        <dsp:cNvPr id="0" name=""/>
        <dsp:cNvSpPr/>
      </dsp:nvSpPr>
      <dsp:spPr>
        <a:xfrm>
          <a:off x="6817677" y="0"/>
          <a:ext cx="3308519" cy="4167386"/>
        </a:xfrm>
        <a:prstGeom prst="roundRect">
          <a:avLst>
            <a:gd name="adj" fmla="val 10000"/>
          </a:avLst>
        </a:prstGeom>
        <a:solidFill>
          <a:schemeClr val="accent5">
            <a:hueOff val="0"/>
            <a:satOff val="0"/>
            <a:lumOff val="0"/>
            <a:alphaOff val="0"/>
          </a:schemeClr>
        </a:solid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u="sng" kern="1200" baseline="0" dirty="0"/>
            <a:t>Impartial State </a:t>
          </a:r>
        </a:p>
        <a:p>
          <a:pPr marL="0" lvl="0" indent="0" algn="ctr" defTabSz="977900">
            <a:lnSpc>
              <a:spcPct val="90000"/>
            </a:lnSpc>
            <a:spcBef>
              <a:spcPct val="0"/>
            </a:spcBef>
            <a:spcAft>
              <a:spcPct val="35000"/>
            </a:spcAft>
            <a:buNone/>
          </a:pPr>
          <a:r>
            <a:rPr lang="en-US" sz="2200" kern="1200" baseline="0" dirty="0"/>
            <a:t>– Narrow interest, more transparent, ethos for true public service</a:t>
          </a:r>
          <a:endParaRPr lang="en-US" sz="2200" kern="1200" dirty="0"/>
        </a:p>
      </dsp:txBody>
      <dsp:txXfrm>
        <a:off x="6817677" y="1666954"/>
        <a:ext cx="3308519" cy="1666954"/>
      </dsp:txXfrm>
    </dsp:sp>
    <dsp:sp modelId="{9F77E8BA-57CF-A64C-810F-F5660F03C196}">
      <dsp:nvSpPr>
        <dsp:cNvPr id="0" name=""/>
        <dsp:cNvSpPr/>
      </dsp:nvSpPr>
      <dsp:spPr>
        <a:xfrm>
          <a:off x="7778067" y="260798"/>
          <a:ext cx="1387739" cy="1387739"/>
        </a:xfrm>
        <a:prstGeom prst="ellipse">
          <a:avLst/>
        </a:prstGeom>
        <a:blipFill dpi="0" rotWithShape="1">
          <a:blip xmlns:r="http://schemas.openxmlformats.org/officeDocument/2006/relationships" r:embed="rId3">
            <a:extLst>
              <a:ext uri="{28A0092B-C50C-407E-A947-70E740481C1C}">
                <a14:useLocalDpi xmlns:a14="http://schemas.microsoft.com/office/drawing/2010/main"/>
              </a:ext>
            </a:extLst>
          </a:blip>
          <a:srcRect/>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652DC8-115E-3543-BC45-A56B4FE98C06}">
      <dsp:nvSpPr>
        <dsp:cNvPr id="0" name=""/>
        <dsp:cNvSpPr/>
      </dsp:nvSpPr>
      <dsp:spPr>
        <a:xfrm>
          <a:off x="405132" y="3333908"/>
          <a:ext cx="9318058" cy="625107"/>
        </a:xfrm>
        <a:prstGeom prst="leftRightArrow">
          <a:avLst/>
        </a:prstGeom>
        <a:solidFill>
          <a:schemeClr val="accent5">
            <a:tint val="60000"/>
            <a:hueOff val="0"/>
            <a:satOff val="0"/>
            <a:lumOff val="0"/>
            <a:alphaOff val="0"/>
          </a:schemeClr>
        </a:solidFill>
        <a:ln w="34925" cap="flat" cmpd="sng" algn="in">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4A07F0-9E25-0F4C-82DB-004DC487C9A2}" type="datetimeFigureOut">
              <a:rPr lang="en-US" smtClean="0"/>
              <a:t>10/28/24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FE2642-DFFD-2E46-88C6-8694176DE0F1}" type="slidenum">
              <a:rPr lang="en-US" smtClean="0"/>
              <a:t>‹#›</a:t>
            </a:fld>
            <a:endParaRPr lang="en-US" dirty="0"/>
          </a:p>
        </p:txBody>
      </p:sp>
    </p:spTree>
    <p:extLst>
      <p:ext uri="{BB962C8B-B14F-4D97-AF65-F5344CB8AC3E}">
        <p14:creationId xmlns:p14="http://schemas.microsoft.com/office/powerpoint/2010/main" val="35951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1</a:t>
            </a:fld>
            <a:endParaRPr lang="en-US" dirty="0"/>
          </a:p>
        </p:txBody>
      </p:sp>
    </p:spTree>
    <p:extLst>
      <p:ext uri="{BB962C8B-B14F-4D97-AF65-F5344CB8AC3E}">
        <p14:creationId xmlns:p14="http://schemas.microsoft.com/office/powerpoint/2010/main" val="219003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US Gallup surveys says… Americans baseline assumption is that the federal government is overstepping its bounds …….by doing to may things that should be left to individuals or state and local government. ……This is not new and has been the general consensus since 2008.</a:t>
            </a:r>
          </a:p>
        </p:txBody>
      </p:sp>
      <p:sp>
        <p:nvSpPr>
          <p:cNvPr id="4" name="Slide Number Placeholder 3"/>
          <p:cNvSpPr>
            <a:spLocks noGrp="1"/>
          </p:cNvSpPr>
          <p:nvPr>
            <p:ph type="sldNum" sz="quarter" idx="5"/>
          </p:nvPr>
        </p:nvSpPr>
        <p:spPr/>
        <p:txBody>
          <a:bodyPr/>
          <a:lstStyle/>
          <a:p>
            <a:fld id="{38FE2642-DFFD-2E46-88C6-8694176DE0F1}" type="slidenum">
              <a:rPr lang="en-US" smtClean="0"/>
              <a:t>10</a:t>
            </a:fld>
            <a:endParaRPr lang="en-US"/>
          </a:p>
        </p:txBody>
      </p:sp>
    </p:spTree>
    <p:extLst>
      <p:ext uri="{BB962C8B-B14F-4D97-AF65-F5344CB8AC3E}">
        <p14:creationId xmlns:p14="http://schemas.microsoft.com/office/powerpoint/2010/main" val="29203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perception is growing that one of the biggest threats facing our country is…. the growing trend to bigger and bigger government. ……Not to understate  there is also a concern over grow of big business and also big labor, …….but the concerns are far larger regarding the expanding role of government…. So you are not alone if you also have this concern and sense that government ……..is increasingly engaged in our business and lives. …….That influence is sometimes welcome and we do need standards across states foe things like transportation like air travel,  food quality, </a:t>
            </a:r>
            <a:r>
              <a:rPr lang="en-US" dirty="0" err="1"/>
              <a:t>etc</a:t>
            </a:r>
            <a:r>
              <a:rPr lang="en-US" dirty="0"/>
              <a:t>…., ….but more often than not …..an unwelcome influence in areas of business and living ….that is unwanted and many feel unnecessary …….and not the role we want from our federal government. </a:t>
            </a:r>
          </a:p>
        </p:txBody>
      </p:sp>
      <p:sp>
        <p:nvSpPr>
          <p:cNvPr id="4" name="Slide Number Placeholder 3"/>
          <p:cNvSpPr>
            <a:spLocks noGrp="1"/>
          </p:cNvSpPr>
          <p:nvPr>
            <p:ph type="sldNum" sz="quarter" idx="5"/>
          </p:nvPr>
        </p:nvSpPr>
        <p:spPr/>
        <p:txBody>
          <a:bodyPr/>
          <a:lstStyle/>
          <a:p>
            <a:fld id="{38FE2642-DFFD-2E46-88C6-8694176DE0F1}" type="slidenum">
              <a:rPr lang="en-US" smtClean="0"/>
              <a:t>11</a:t>
            </a:fld>
            <a:endParaRPr lang="en-US" dirty="0"/>
          </a:p>
        </p:txBody>
      </p:sp>
    </p:spTree>
    <p:extLst>
      <p:ext uri="{BB962C8B-B14F-4D97-AF65-F5344CB8AC3E}">
        <p14:creationId xmlns:p14="http://schemas.microsoft.com/office/powerpoint/2010/main" val="328082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some degree….. as our world becomes more complex ….we will need to accept that we are in a new era of bigger government…. And it is the whole western world that is experiencing this growth.. ….There is a definite trend to increasing debt </a:t>
            </a:r>
            <a:r>
              <a:rPr lang="en-US" dirty="0" err="1"/>
              <a:t>tp</a:t>
            </a:r>
            <a:r>
              <a:rPr lang="en-US" dirty="0"/>
              <a:t> GDP ratio….. ……Debt continues to be a larger percent of national GDP…  that A couple of things driving this…… is that 80% of the western world countries are now committed to net zero emission to address climate change …..and the global ageing population that places more demands on governments ….and cost to care for the aging populations… ……That naturally increases the economic footprint of the state….the downside and what we see as a threat …….is the resulting growth of big government and often inefficient bureaucracy, ….institutional failure ….and growth in government corruption…. The result is these threats tend to …..make people poorer ( as governments increase taxation direct or indirectly, …..and limits individual freedoms.</a:t>
            </a:r>
          </a:p>
        </p:txBody>
      </p:sp>
      <p:sp>
        <p:nvSpPr>
          <p:cNvPr id="4" name="Slide Number Placeholder 3"/>
          <p:cNvSpPr>
            <a:spLocks noGrp="1"/>
          </p:cNvSpPr>
          <p:nvPr>
            <p:ph type="sldNum" sz="quarter" idx="5"/>
          </p:nvPr>
        </p:nvSpPr>
        <p:spPr/>
        <p:txBody>
          <a:bodyPr/>
          <a:lstStyle/>
          <a:p>
            <a:fld id="{38FE2642-DFFD-2E46-88C6-8694176DE0F1}" type="slidenum">
              <a:rPr lang="en-US" smtClean="0"/>
              <a:t>12</a:t>
            </a:fld>
            <a:endParaRPr lang="en-US" dirty="0"/>
          </a:p>
        </p:txBody>
      </p:sp>
    </p:spTree>
    <p:extLst>
      <p:ext uri="{BB962C8B-B14F-4D97-AF65-F5344CB8AC3E}">
        <p14:creationId xmlns:p14="http://schemas.microsoft.com/office/powerpoint/2010/main" val="47756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specifically for business leaders, a 2023 survey identified that 58% of surveyed business leaders identified ….growth and cost of growing federal regulations a major challenge affecting the the future of their business …and the economy, ……this concern  is especially true for manufacturing business. </a:t>
            </a:r>
          </a:p>
        </p:txBody>
      </p:sp>
      <p:sp>
        <p:nvSpPr>
          <p:cNvPr id="4" name="Slide Number Placeholder 3"/>
          <p:cNvSpPr>
            <a:spLocks noGrp="1"/>
          </p:cNvSpPr>
          <p:nvPr>
            <p:ph type="sldNum" sz="quarter" idx="5"/>
          </p:nvPr>
        </p:nvSpPr>
        <p:spPr/>
        <p:txBody>
          <a:bodyPr/>
          <a:lstStyle/>
          <a:p>
            <a:fld id="{38FE2642-DFFD-2E46-88C6-8694176DE0F1}" type="slidenum">
              <a:rPr lang="en-US" smtClean="0"/>
              <a:t>13</a:t>
            </a:fld>
            <a:endParaRPr lang="en-US"/>
          </a:p>
        </p:txBody>
      </p:sp>
    </p:spTree>
    <p:extLst>
      <p:ext uri="{BB962C8B-B14F-4D97-AF65-F5344CB8AC3E}">
        <p14:creationId xmlns:p14="http://schemas.microsoft.com/office/powerpoint/2010/main" val="2413247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concern is of course an outgrowth …..of the very real business implications of increased cost and competitiveness. ……Complying with government regulations are expensive…. and although we would all support many of the regulations for safety and transparency reasons, …..not all are welcome and questioned by many… the cost is disproportionately expensive for small businesses …..that  cannot spread the cost across a wide employee base.. ..Therefore big business gains a somewhat competitive if still unwanted advantage ….and benefits …and small businesses are disadvantaged by the inability to spread regulation cost. ……The cost in 2023 of meeting federal regulations is $29k on  avg for all manufacturing firms, ..  424K for large firms over 10 employees and a whopping $50,100 per employee for small manufacturing firms… this indirectly is a loss of freedom…… The freedom to create own and operate your own small business….   This is a real concern ….and if the regulations and bureaucracy continues to grow… we will have fewer small business, …more big business, ….less choice , …reduced competition and less freedom. </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38FE2642-DFFD-2E46-88C6-8694176DE0F1}" type="slidenum">
              <a:rPr lang="en-US" smtClean="0"/>
              <a:t>14</a:t>
            </a:fld>
            <a:endParaRPr lang="en-US" dirty="0"/>
          </a:p>
        </p:txBody>
      </p:sp>
    </p:spTree>
    <p:extLst>
      <p:ext uri="{BB962C8B-B14F-4D97-AF65-F5344CB8AC3E}">
        <p14:creationId xmlns:p14="http://schemas.microsoft.com/office/powerpoint/2010/main" val="4144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in manufacturing industries alone  …… the cost of regulation compliance is $349 billion dollars annually. …….The challenge for the US economy is how much regulation and cost can business assume……. before we are no longer globally competitive ….and a greater number of businesses small and large fail…. </a:t>
            </a:r>
          </a:p>
        </p:txBody>
      </p:sp>
      <p:sp>
        <p:nvSpPr>
          <p:cNvPr id="4" name="Slide Number Placeholder 3"/>
          <p:cNvSpPr>
            <a:spLocks noGrp="1"/>
          </p:cNvSpPr>
          <p:nvPr>
            <p:ph type="sldNum" sz="quarter" idx="5"/>
          </p:nvPr>
        </p:nvSpPr>
        <p:spPr/>
        <p:txBody>
          <a:bodyPr/>
          <a:lstStyle/>
          <a:p>
            <a:fld id="{38FE2642-DFFD-2E46-88C6-8694176DE0F1}" type="slidenum">
              <a:rPr lang="en-US" smtClean="0"/>
              <a:t>15</a:t>
            </a:fld>
            <a:endParaRPr lang="en-US"/>
          </a:p>
        </p:txBody>
      </p:sp>
    </p:spTree>
    <p:extLst>
      <p:ext uri="{BB962C8B-B14F-4D97-AF65-F5344CB8AC3E}">
        <p14:creationId xmlns:p14="http://schemas.microsoft.com/office/powerpoint/2010/main" val="1911716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look at the grow in statism and big government….. is the number of economically significant regulations created each year…… that create a cost to business of over $100 million annually…. As you can see that number continues to rise sharply… ……..also you can look at companies 10K filings and see how businesses identify formally the risk of growing regulation ……as a major business concern ….that number has dramatically increased since 2011. …….all this to demonstrate  this is not just a feeling but real impact to business…..and that statism in the US is having a material affect on business operations</a:t>
            </a:r>
          </a:p>
        </p:txBody>
      </p:sp>
      <p:sp>
        <p:nvSpPr>
          <p:cNvPr id="4" name="Slide Number Placeholder 3"/>
          <p:cNvSpPr>
            <a:spLocks noGrp="1"/>
          </p:cNvSpPr>
          <p:nvPr>
            <p:ph type="sldNum" sz="quarter" idx="5"/>
          </p:nvPr>
        </p:nvSpPr>
        <p:spPr/>
        <p:txBody>
          <a:bodyPr/>
          <a:lstStyle/>
          <a:p>
            <a:fld id="{38FE2642-DFFD-2E46-88C6-8694176DE0F1}" type="slidenum">
              <a:rPr lang="en-US" smtClean="0"/>
              <a:t>16</a:t>
            </a:fld>
            <a:endParaRPr lang="en-US"/>
          </a:p>
        </p:txBody>
      </p:sp>
    </p:spTree>
    <p:extLst>
      <p:ext uri="{BB962C8B-B14F-4D97-AF65-F5344CB8AC3E}">
        <p14:creationId xmlns:p14="http://schemas.microsoft.com/office/powerpoint/2010/main" val="3256817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44% of Americans identify for business concerns  the federal government is imposing too much regulation on business. </a:t>
            </a:r>
          </a:p>
        </p:txBody>
      </p:sp>
      <p:sp>
        <p:nvSpPr>
          <p:cNvPr id="4" name="Slide Number Placeholder 3"/>
          <p:cNvSpPr>
            <a:spLocks noGrp="1"/>
          </p:cNvSpPr>
          <p:nvPr>
            <p:ph type="sldNum" sz="quarter" idx="5"/>
          </p:nvPr>
        </p:nvSpPr>
        <p:spPr/>
        <p:txBody>
          <a:bodyPr/>
          <a:lstStyle/>
          <a:p>
            <a:fld id="{38FE2642-DFFD-2E46-88C6-8694176DE0F1}" type="slidenum">
              <a:rPr lang="en-US" smtClean="0"/>
              <a:t>17</a:t>
            </a:fld>
            <a:endParaRPr lang="en-US"/>
          </a:p>
        </p:txBody>
      </p:sp>
    </p:spTree>
    <p:extLst>
      <p:ext uri="{BB962C8B-B14F-4D97-AF65-F5344CB8AC3E}">
        <p14:creationId xmlns:p14="http://schemas.microsoft.com/office/powerpoint/2010/main" val="152151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proof is the number of regulatory pages or new regulations we must all comply with in some way……… Over 200K pages now in place at a cost of $10K annually per household . ……Most refer to this a government bureaucratic red tape. </a:t>
            </a:r>
          </a:p>
        </p:txBody>
      </p:sp>
      <p:sp>
        <p:nvSpPr>
          <p:cNvPr id="4" name="Slide Number Placeholder 3"/>
          <p:cNvSpPr>
            <a:spLocks noGrp="1"/>
          </p:cNvSpPr>
          <p:nvPr>
            <p:ph type="sldNum" sz="quarter" idx="5"/>
          </p:nvPr>
        </p:nvSpPr>
        <p:spPr/>
        <p:txBody>
          <a:bodyPr/>
          <a:lstStyle/>
          <a:p>
            <a:fld id="{38FE2642-DFFD-2E46-88C6-8694176DE0F1}" type="slidenum">
              <a:rPr lang="en-US" smtClean="0"/>
              <a:t>18</a:t>
            </a:fld>
            <a:endParaRPr lang="en-US"/>
          </a:p>
        </p:txBody>
      </p:sp>
    </p:spTree>
    <p:extLst>
      <p:ext uri="{BB962C8B-B14F-4D97-AF65-F5344CB8AC3E}">
        <p14:creationId xmlns:p14="http://schemas.microsoft.com/office/powerpoint/2010/main" val="3539228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can be a significant threat to business and our economy... The trend in new federal govt regulations is expanding at an accelerating pace.. …..You can see here the growth in various federal administration year of the increases… from $300 billion in 2009 ….to over $1.3 trillion new regulatory activity in 2021.</a:t>
            </a:r>
          </a:p>
        </p:txBody>
      </p:sp>
      <p:sp>
        <p:nvSpPr>
          <p:cNvPr id="4" name="Slide Number Placeholder 3"/>
          <p:cNvSpPr>
            <a:spLocks noGrp="1"/>
          </p:cNvSpPr>
          <p:nvPr>
            <p:ph type="sldNum" sz="quarter" idx="5"/>
          </p:nvPr>
        </p:nvSpPr>
        <p:spPr/>
        <p:txBody>
          <a:bodyPr/>
          <a:lstStyle/>
          <a:p>
            <a:fld id="{38FE2642-DFFD-2E46-88C6-8694176DE0F1}" type="slidenum">
              <a:rPr lang="en-US" smtClean="0"/>
              <a:t>19</a:t>
            </a:fld>
            <a:endParaRPr lang="en-US"/>
          </a:p>
        </p:txBody>
      </p:sp>
    </p:spTree>
    <p:extLst>
      <p:ext uri="{BB962C8B-B14F-4D97-AF65-F5344CB8AC3E}">
        <p14:creationId xmlns:p14="http://schemas.microsoft.com/office/powerpoint/2010/main" val="150211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904875"/>
            <a:ext cx="3109912" cy="1749425"/>
          </a:xfrm>
        </p:spPr>
      </p:sp>
      <p:sp>
        <p:nvSpPr>
          <p:cNvPr id="3" name="Notes Placeholder 2"/>
          <p:cNvSpPr>
            <a:spLocks noGrp="1"/>
          </p:cNvSpPr>
          <p:nvPr>
            <p:ph type="body" idx="1"/>
          </p:nvPr>
        </p:nvSpPr>
        <p:spPr>
          <a:xfrm>
            <a:off x="554898" y="2782957"/>
            <a:ext cx="5608320" cy="7307257"/>
          </a:xfrm>
        </p:spPr>
        <p:txBody>
          <a:bodyPr/>
          <a:lstStyle/>
          <a:p>
            <a:r>
              <a:rPr lang="en-US" dirty="0"/>
              <a:t>Good morning and welcome. ….Today we are going to discuss a topic that has been in the news and a concern for many in both their personal and professional business life.  ……And that is statism or the growth in government …and government control of many things in our lives. ….This is a business discussion… discussing the rise of regulation of almost all things especially our businesses…..but also has many implications to our freedoms and the path of democracy…. It will feel like a political discussion, ….but is a discussion founded in the reality of our times…. The business impact of Growing big government and increasing state control. ….. Let me say up front that I will not present a solution necessarily for the growth of statism and big government, …..but this discussion today is about creating an awareness for you….. of a accelerating change that will impact your business , ….so that you can consider and plan for the potential impact to your business</a:t>
            </a:r>
          </a:p>
        </p:txBody>
      </p:sp>
      <p:sp>
        <p:nvSpPr>
          <p:cNvPr id="4" name="Slide Number Placeholder 3"/>
          <p:cNvSpPr>
            <a:spLocks noGrp="1"/>
          </p:cNvSpPr>
          <p:nvPr>
            <p:ph type="sldNum" sz="quarter" idx="5"/>
          </p:nvPr>
        </p:nvSpPr>
        <p:spPr/>
        <p:txBody>
          <a:bodyPr/>
          <a:lstStyle/>
          <a:p>
            <a:fld id="{38FE2642-DFFD-2E46-88C6-8694176DE0F1}" type="slidenum">
              <a:rPr lang="en-US" smtClean="0"/>
              <a:t>2</a:t>
            </a:fld>
            <a:endParaRPr lang="en-US" dirty="0"/>
          </a:p>
        </p:txBody>
      </p:sp>
    </p:spTree>
    <p:extLst>
      <p:ext uri="{BB962C8B-B14F-4D97-AF65-F5344CB8AC3E}">
        <p14:creationId xmlns:p14="http://schemas.microsoft.com/office/powerpoint/2010/main" val="2938631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1A1714"/>
                </a:solidFill>
                <a:latin typeface="Inter Variable"/>
              </a:rPr>
              <a:t>R</a:t>
            </a:r>
            <a:r>
              <a:rPr lang="en-US" b="0" i="0" u="none" strike="noStrike" dirty="0">
                <a:solidFill>
                  <a:srgbClr val="1A1714"/>
                </a:solidFill>
                <a:effectLst/>
                <a:latin typeface="Inter Variable"/>
              </a:rPr>
              <a:t>egulations often harm startups more than large and established businesses….. in at least three ways: ….disproportionate cost burdens, ….economies of scale in compliance, ….and entry barriers…….The drop in new business startups …is concerning for the health of overall economy, …..too much federal regulation is a barrier to small business startups ……and in heavily regulated industries the number of new startups is disproportionately low. </a:t>
            </a:r>
            <a:r>
              <a:rPr lang="en-US" dirty="0">
                <a:solidFill>
                  <a:srgbClr val="1A1714"/>
                </a:solidFill>
                <a:latin typeface="Inter Variable"/>
              </a:rPr>
              <a:t> ……New and especially small business start ups are good for the economy ……They revitalize communities, create jobs, sometime grow to be major businesses, ……and bring new innovation and competition. ….Over government regulation creating  startup barriers stifle small business ….and place more power in the hands of big business. …….This would suggest regulation activities should allow for more subsidiarity….. or regulation should move closer to those impacted to state , county and local levels…. Allowing those most impacted by regulations….. to decide if they are needed, beneficial and affordable. </a:t>
            </a:r>
            <a:endParaRPr lang="en-US" b="0" i="0" u="none" strike="noStrike" dirty="0">
              <a:solidFill>
                <a:srgbClr val="1A1714"/>
              </a:solidFill>
              <a:effectLst/>
              <a:latin typeface="Inter Variable"/>
            </a:endParaRPr>
          </a:p>
          <a:p>
            <a:br>
              <a:rPr lang="en-US" dirty="0"/>
            </a:br>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20</a:t>
            </a:fld>
            <a:endParaRPr lang="en-US"/>
          </a:p>
        </p:txBody>
      </p:sp>
    </p:spTree>
    <p:extLst>
      <p:ext uri="{BB962C8B-B14F-4D97-AF65-F5344CB8AC3E}">
        <p14:creationId xmlns:p14="http://schemas.microsoft.com/office/powerpoint/2010/main" val="2680544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impact of all the new regulatory pressure brought on by increased statism … …….is a surge in lobbying… CNBC reported a major surge in lobbying in the past year… …….attempts to influence government regulation …..either to gain competitive advantage …..or eliminate the regulations hampering business growth</a:t>
            </a:r>
          </a:p>
        </p:txBody>
      </p:sp>
      <p:sp>
        <p:nvSpPr>
          <p:cNvPr id="4" name="Slide Number Placeholder 3"/>
          <p:cNvSpPr>
            <a:spLocks noGrp="1"/>
          </p:cNvSpPr>
          <p:nvPr>
            <p:ph type="sldNum" sz="quarter" idx="5"/>
          </p:nvPr>
        </p:nvSpPr>
        <p:spPr/>
        <p:txBody>
          <a:bodyPr/>
          <a:lstStyle/>
          <a:p>
            <a:fld id="{38FE2642-DFFD-2E46-88C6-8694176DE0F1}" type="slidenum">
              <a:rPr lang="en-US" smtClean="0"/>
              <a:t>21</a:t>
            </a:fld>
            <a:endParaRPr lang="en-US"/>
          </a:p>
        </p:txBody>
      </p:sp>
    </p:spTree>
    <p:extLst>
      <p:ext uri="{BB962C8B-B14F-4D97-AF65-F5344CB8AC3E}">
        <p14:creationId xmlns:p14="http://schemas.microsoft.com/office/powerpoint/2010/main" val="1677605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just in the last 5 years …..the tremendous increase in lobbying dollars spent by groups… to influence government regulations and laws…..a record $4.2 billion lobbying dollars in 2023. </a:t>
            </a:r>
          </a:p>
        </p:txBody>
      </p:sp>
      <p:sp>
        <p:nvSpPr>
          <p:cNvPr id="4" name="Slide Number Placeholder 3"/>
          <p:cNvSpPr>
            <a:spLocks noGrp="1"/>
          </p:cNvSpPr>
          <p:nvPr>
            <p:ph type="sldNum" sz="quarter" idx="5"/>
          </p:nvPr>
        </p:nvSpPr>
        <p:spPr/>
        <p:txBody>
          <a:bodyPr/>
          <a:lstStyle/>
          <a:p>
            <a:fld id="{38FE2642-DFFD-2E46-88C6-8694176DE0F1}" type="slidenum">
              <a:rPr lang="en-US" smtClean="0"/>
              <a:t>22</a:t>
            </a:fld>
            <a:endParaRPr lang="en-US"/>
          </a:p>
        </p:txBody>
      </p:sp>
    </p:spTree>
    <p:extLst>
      <p:ext uri="{BB962C8B-B14F-4D97-AF65-F5344CB8AC3E}">
        <p14:creationId xmlns:p14="http://schemas.microsoft.com/office/powerpoint/2010/main" val="2507537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Jan. of this year as a result of  this sort of activity …….</a:t>
            </a:r>
            <a:r>
              <a:rPr lang="en-US" dirty="0" err="1"/>
              <a:t>americans</a:t>
            </a:r>
            <a:r>
              <a:rPr lang="en-US" dirty="0"/>
              <a:t> identified their satisfaction of democracy is in decline… down for 60% in 1984 to only 28% democracy satisfaction in 2024…. This suggest that we believe government is failing to represent the will of the people ……and I would suggest that as individualism grows….. as we become more divided in our views of satisfaction …..and and less focused on the common good…. A role that government should play… to support the common good. </a:t>
            </a:r>
          </a:p>
        </p:txBody>
      </p:sp>
      <p:sp>
        <p:nvSpPr>
          <p:cNvPr id="4" name="Slide Number Placeholder 3"/>
          <p:cNvSpPr>
            <a:spLocks noGrp="1"/>
          </p:cNvSpPr>
          <p:nvPr>
            <p:ph type="sldNum" sz="quarter" idx="5"/>
          </p:nvPr>
        </p:nvSpPr>
        <p:spPr/>
        <p:txBody>
          <a:bodyPr/>
          <a:lstStyle/>
          <a:p>
            <a:fld id="{38FE2642-DFFD-2E46-88C6-8694176DE0F1}" type="slidenum">
              <a:rPr lang="en-US" smtClean="0"/>
              <a:t>23</a:t>
            </a:fld>
            <a:endParaRPr lang="en-US" dirty="0"/>
          </a:p>
        </p:txBody>
      </p:sp>
    </p:spTree>
    <p:extLst>
      <p:ext uri="{BB962C8B-B14F-4D97-AF65-F5344CB8AC3E}">
        <p14:creationId xmlns:p14="http://schemas.microsoft.com/office/powerpoint/2010/main" val="3183951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896677"/>
            <a:ext cx="6113946" cy="2078107"/>
          </a:xfrm>
        </p:spPr>
        <p:txBody>
          <a:bodyPr/>
          <a:lstStyle/>
          <a:p>
            <a:pPr marL="0" algn="l" rtl="0" eaLnBrk="1" fontAlgn="ctr" latinLnBrk="0" hangingPunct="1">
              <a:spcBef>
                <a:spcPts val="0"/>
              </a:spcBef>
              <a:spcAft>
                <a:spcPts val="0"/>
              </a:spcAft>
            </a:pPr>
            <a:r>
              <a:rPr lang="en-US" i="0" u="none" strike="noStrike" kern="1200" dirty="0">
                <a:solidFill>
                  <a:srgbClr val="000000"/>
                </a:solidFill>
                <a:effectLst/>
              </a:rPr>
              <a:t>How then would you measure government effectiveness.. !  We might ask is our </a:t>
            </a:r>
            <a:r>
              <a:rPr lang="en-US" dirty="0">
                <a:solidFill>
                  <a:srgbClr val="000000"/>
                </a:solidFill>
              </a:rPr>
              <a:t> government effectively without overstepping managing these 5 key roles…..</a:t>
            </a:r>
            <a:r>
              <a:rPr lang="en-US" i="0" u="none" strike="noStrike" kern="1200" dirty="0">
                <a:solidFill>
                  <a:srgbClr val="000000"/>
                </a:solidFill>
                <a:effectLst/>
              </a:rPr>
              <a:t>Do they uphold the laws of the land ? ……..</a:t>
            </a:r>
            <a:r>
              <a:rPr lang="en-US" dirty="0">
                <a:solidFill>
                  <a:srgbClr val="000000"/>
                </a:solidFill>
              </a:rPr>
              <a:t>Is the state </a:t>
            </a:r>
            <a:r>
              <a:rPr lang="en-US" i="0" u="none" strike="noStrike" kern="1200" dirty="0">
                <a:solidFill>
                  <a:srgbClr val="000000"/>
                </a:solidFill>
                <a:effectLst/>
              </a:rPr>
              <a:t> effectively and efficiently providing necessary services, ……are freedoms and liberties being safeguarded, …….are economic resources and policies well managed, ……and are we protecting our citizens.</a:t>
            </a:r>
          </a:p>
          <a:p>
            <a:pPr marL="0" algn="l" rtl="0" eaLnBrk="1" fontAlgn="ctr" latinLnBrk="0" hangingPunct="1">
              <a:spcBef>
                <a:spcPts val="0"/>
              </a:spcBef>
              <a:spcAft>
                <a:spcPts val="0"/>
              </a:spcAft>
            </a:pPr>
            <a:endParaRPr lang="en-US" b="1"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24</a:t>
            </a:fld>
            <a:endParaRPr lang="en-US" dirty="0"/>
          </a:p>
        </p:txBody>
      </p:sp>
    </p:spTree>
    <p:extLst>
      <p:ext uri="{BB962C8B-B14F-4D97-AF65-F5344CB8AC3E}">
        <p14:creationId xmlns:p14="http://schemas.microsoft.com/office/powerpoint/2010/main" val="1956441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896677"/>
            <a:ext cx="6113946" cy="2078107"/>
          </a:xfrm>
        </p:spPr>
        <p:txBody>
          <a:bodyPr/>
          <a:lstStyle/>
          <a:p>
            <a:pPr marL="0" algn="l" rtl="0" eaLnBrk="1" fontAlgn="ctr" latinLnBrk="0" hangingPunct="1">
              <a:spcBef>
                <a:spcPts val="0"/>
              </a:spcBef>
              <a:spcAft>
                <a:spcPts val="0"/>
              </a:spcAft>
            </a:pPr>
            <a:r>
              <a:rPr lang="en-US" i="0" u="none" strike="noStrike" kern="1200" dirty="0">
                <a:solidFill>
                  <a:srgbClr val="000000"/>
                </a:solidFill>
                <a:effectLst/>
              </a:rPr>
              <a:t>Or ….. You might ask… regrading strength is </a:t>
            </a:r>
          </a:p>
          <a:p>
            <a:pPr marL="0" algn="l" rtl="0" eaLnBrk="1" fontAlgn="ctr" latinLnBrk="0" hangingPunct="1">
              <a:spcBef>
                <a:spcPts val="0"/>
              </a:spcBef>
              <a:spcAft>
                <a:spcPts val="0"/>
              </a:spcAft>
            </a:pPr>
            <a:endParaRPr lang="en-US" dirty="0">
              <a:solidFill>
                <a:srgbClr val="000000"/>
              </a:solidFill>
            </a:endParaRPr>
          </a:p>
          <a:p>
            <a:pPr marL="0" algn="l" rtl="0" eaLnBrk="1" fontAlgn="ctr" latinLnBrk="0" hangingPunct="1">
              <a:spcBef>
                <a:spcPts val="0"/>
              </a:spcBef>
              <a:spcAft>
                <a:spcPts val="0"/>
              </a:spcAft>
            </a:pPr>
            <a:r>
              <a:rPr lang="en-US" i="0" u="sng" strike="noStrike" kern="1200" dirty="0">
                <a:solidFill>
                  <a:srgbClr val="000000"/>
                </a:solidFill>
                <a:effectLst/>
              </a:rPr>
              <a:t>S</a:t>
            </a:r>
            <a:r>
              <a:rPr lang="en-US" i="0" u="none" strike="noStrike" kern="1200" dirty="0">
                <a:solidFill>
                  <a:srgbClr val="000000"/>
                </a:solidFill>
                <a:effectLst/>
              </a:rPr>
              <a:t>trength</a:t>
            </a:r>
            <a:r>
              <a:rPr lang="en-US" dirty="0"/>
              <a:t>.   …..Does fed govt maintain. </a:t>
            </a:r>
            <a:r>
              <a:rPr lang="en-US" i="0" u="none" strike="noStrike" kern="1200" dirty="0">
                <a:solidFill>
                  <a:srgbClr val="000000"/>
                </a:solidFill>
                <a:effectLst/>
              </a:rPr>
              <a:t>Relative influence over other stakeholders in the world.</a:t>
            </a:r>
            <a:endParaRPr lang="en-US" i="0" u="none" strike="noStrike" dirty="0">
              <a:effectLst/>
            </a:endParaRPr>
          </a:p>
          <a:p>
            <a:pPr marL="0" algn="l" rtl="0" eaLnBrk="1" fontAlgn="ctr" latinLnBrk="0" hangingPunct="1">
              <a:spcBef>
                <a:spcPts val="0"/>
              </a:spcBef>
              <a:spcAft>
                <a:spcPts val="0"/>
              </a:spcAft>
            </a:pPr>
            <a:r>
              <a:rPr lang="en-US" i="0" u="sng" strike="noStrike" kern="1200" dirty="0">
                <a:solidFill>
                  <a:srgbClr val="000000"/>
                </a:solidFill>
                <a:effectLst/>
              </a:rPr>
              <a:t>…..On T</a:t>
            </a:r>
            <a:r>
              <a:rPr lang="en-US" i="0" u="none" strike="noStrike" kern="1200" dirty="0">
                <a:solidFill>
                  <a:srgbClr val="000000"/>
                </a:solidFill>
                <a:effectLst/>
              </a:rPr>
              <a:t>ransparency</a:t>
            </a:r>
            <a:r>
              <a:rPr lang="en-US" dirty="0"/>
              <a:t>.    …….Deliver a </a:t>
            </a:r>
            <a:r>
              <a:rPr lang="en-US" i="0" u="none" strike="noStrike" kern="1200" dirty="0">
                <a:solidFill>
                  <a:srgbClr val="000000"/>
                </a:solidFill>
                <a:effectLst/>
              </a:rPr>
              <a:t>Degree of openness in government communication and data availability. ……</a:t>
            </a:r>
            <a:r>
              <a:rPr lang="en-US" i="0" u="sng" strike="noStrike" kern="1200" dirty="0">
                <a:solidFill>
                  <a:srgbClr val="000000"/>
                </a:solidFill>
                <a:effectLst/>
              </a:rPr>
              <a:t>On E</a:t>
            </a:r>
            <a:r>
              <a:rPr lang="en-US" i="0" u="none" strike="noStrike" kern="1200" dirty="0">
                <a:solidFill>
                  <a:srgbClr val="000000"/>
                </a:solidFill>
                <a:effectLst/>
              </a:rPr>
              <a:t>conomics</a:t>
            </a:r>
            <a:r>
              <a:rPr lang="en-US" dirty="0"/>
              <a:t>. ……Provide for </a:t>
            </a:r>
            <a:r>
              <a:rPr lang="en-US" i="0" u="none" strike="noStrike" kern="1200" dirty="0">
                <a:solidFill>
                  <a:srgbClr val="000000"/>
                </a:solidFill>
                <a:effectLst/>
              </a:rPr>
              <a:t>Soundness of financial footing. Judgment of whether the value delivered is   worth the cost of delivering.</a:t>
            </a:r>
            <a:r>
              <a:rPr lang="en-US" dirty="0"/>
              <a:t> …….On </a:t>
            </a:r>
            <a:r>
              <a:rPr lang="en-US" i="0" u="sng" strike="noStrike" kern="1200" dirty="0">
                <a:solidFill>
                  <a:srgbClr val="000000"/>
                </a:solidFill>
                <a:effectLst/>
              </a:rPr>
              <a:t>P</a:t>
            </a:r>
            <a:r>
              <a:rPr lang="en-US" i="0" u="none" strike="noStrike" kern="1200" dirty="0">
                <a:solidFill>
                  <a:srgbClr val="000000"/>
                </a:solidFill>
                <a:effectLst/>
              </a:rPr>
              <a:t>ublic Goods</a:t>
            </a:r>
            <a:r>
              <a:rPr lang="en-US" dirty="0"/>
              <a:t>.  Are </a:t>
            </a:r>
            <a:r>
              <a:rPr lang="en-US" i="0" u="none" strike="noStrike" kern="1200" dirty="0">
                <a:solidFill>
                  <a:srgbClr val="000000"/>
                </a:solidFill>
                <a:effectLst/>
              </a:rPr>
              <a:t>Products and services provided by the government to improve quality of life.</a:t>
            </a:r>
            <a:r>
              <a:rPr lang="en-US" dirty="0"/>
              <a:t> ……And last…. do </a:t>
            </a:r>
            <a:r>
              <a:rPr lang="en-US" i="0" u="sng" strike="noStrike" kern="1200" dirty="0">
                <a:solidFill>
                  <a:srgbClr val="000000"/>
                </a:solidFill>
                <a:effectLst/>
              </a:rPr>
              <a:t>S</a:t>
            </a:r>
            <a:r>
              <a:rPr lang="en-US" i="0" u="none" strike="noStrike" kern="1200" dirty="0">
                <a:solidFill>
                  <a:srgbClr val="000000"/>
                </a:solidFill>
                <a:effectLst/>
              </a:rPr>
              <a:t>ocial Goods</a:t>
            </a:r>
            <a:r>
              <a:rPr lang="en-US" dirty="0"/>
              <a:t>.      ….</a:t>
            </a:r>
            <a:r>
              <a:rPr lang="en-US" i="0" u="none" strike="noStrike" kern="1200" dirty="0">
                <a:solidFill>
                  <a:srgbClr val="000000"/>
                </a:solidFill>
                <a:effectLst/>
              </a:rPr>
              <a:t>Products and services provided by the government to promote social,  procedural, and economic justice.</a:t>
            </a:r>
            <a:endParaRPr lang="en-US" i="0" u="none" strike="noStrike" dirty="0">
              <a:effectLst/>
            </a:endParaRPr>
          </a:p>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25</a:t>
            </a:fld>
            <a:endParaRPr lang="en-US" dirty="0"/>
          </a:p>
        </p:txBody>
      </p:sp>
    </p:spTree>
    <p:extLst>
      <p:ext uri="{BB962C8B-B14F-4D97-AF65-F5344CB8AC3E}">
        <p14:creationId xmlns:p14="http://schemas.microsoft.com/office/powerpoint/2010/main" val="3636907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D0D0D"/>
                </a:solidFill>
                <a:effectLst/>
                <a:latin typeface="EconomistSerifOsF"/>
              </a:rPr>
              <a:t>The prize is enormous. ….The difference between good government and bad ….will be measured not just in the rapid transition to net zero </a:t>
            </a:r>
            <a:r>
              <a:rPr lang="en-US" b="0" i="0" u="none" strike="noStrike" dirty="0" err="1">
                <a:solidFill>
                  <a:srgbClr val="0D0D0D"/>
                </a:solidFill>
                <a:effectLst/>
                <a:latin typeface="EconomistSerifOsF"/>
              </a:rPr>
              <a:t>emmissions</a:t>
            </a:r>
            <a:r>
              <a:rPr lang="en-US" b="0" i="0" u="none" strike="noStrike" dirty="0">
                <a:solidFill>
                  <a:srgbClr val="0D0D0D"/>
                </a:solidFill>
                <a:effectLst/>
                <a:latin typeface="EconomistSerifOsF"/>
              </a:rPr>
              <a:t>… and the provision of a sustainable safety-net for the old, ……but in </a:t>
            </a:r>
            <a:r>
              <a:rPr lang="en-US" dirty="0">
                <a:solidFill>
                  <a:srgbClr val="0D0D0D"/>
                </a:solidFill>
                <a:latin typeface="EconomistSerifOsF"/>
              </a:rPr>
              <a:t>a society</a:t>
            </a:r>
            <a:r>
              <a:rPr lang="en-US" b="0" i="0" u="none" strike="noStrike" dirty="0">
                <a:solidFill>
                  <a:srgbClr val="0D0D0D"/>
                </a:solidFill>
                <a:effectLst/>
                <a:latin typeface="EconomistSerifOsF"/>
              </a:rPr>
              <a:t> that </a:t>
            </a:r>
            <a:r>
              <a:rPr lang="en-US" dirty="0">
                <a:solidFill>
                  <a:srgbClr val="0D0D0D"/>
                </a:solidFill>
                <a:latin typeface="EconomistSerifOsF"/>
              </a:rPr>
              <a:t>is</a:t>
            </a:r>
            <a:r>
              <a:rPr lang="en-US" b="0" i="0" u="none" strike="noStrike" dirty="0">
                <a:solidFill>
                  <a:srgbClr val="0D0D0D"/>
                </a:solidFill>
                <a:effectLst/>
                <a:latin typeface="EconomistSerifOsF"/>
              </a:rPr>
              <a:t> fairer and a lot more prosperous. …In the 20th century …..classical liberals ensured that the growth of government accompanied the progress of humanity. ……The same might yet be true in the 21st. …..We might consider a movement to create ……no new bureaucracies providing for more individual choice, ……..eliminate non performing federal departments, ……and narrow the interest of federal govt… not continue the expansion into everything that was never meant to be …..an area of federal control or authority.. ….Returning more power to the state, …county, …local governments and directly to the individual… that increases freedom.. ….Eliminates unnecessary business cost and intrusion, …and can lead to a stronger economy ….and more global competitiveness. </a:t>
            </a:r>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26</a:t>
            </a:fld>
            <a:endParaRPr lang="en-US" dirty="0"/>
          </a:p>
        </p:txBody>
      </p:sp>
    </p:spTree>
    <p:extLst>
      <p:ext uri="{BB962C8B-B14F-4D97-AF65-F5344CB8AC3E}">
        <p14:creationId xmlns:p14="http://schemas.microsoft.com/office/powerpoint/2010/main" val="2151577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8FE2642-DFFD-2E46-88C6-8694176DE0F1}" type="slidenum">
              <a:rPr lang="en-US" smtClean="0"/>
              <a:t>27</a:t>
            </a:fld>
            <a:endParaRPr lang="en-US" dirty="0"/>
          </a:p>
        </p:txBody>
      </p:sp>
      <p:sp>
        <p:nvSpPr>
          <p:cNvPr id="5" name="Content Placeholder 2">
            <a:extLst>
              <a:ext uri="{FF2B5EF4-FFF2-40B4-BE49-F238E27FC236}">
                <a16:creationId xmlns:a16="http://schemas.microsoft.com/office/drawing/2014/main" id="{CB4EFA23-F817-723F-2D61-0D8AA0E02E0C}"/>
              </a:ext>
            </a:extLst>
          </p:cNvPr>
          <p:cNvSpPr>
            <a:spLocks noGrp="1"/>
          </p:cNvSpPr>
          <p:nvPr>
            <p:ph type="body" idx="1"/>
          </p:nvPr>
        </p:nvSpPr>
        <p:spPr/>
        <p:txBody>
          <a:bodyPr>
            <a:normAutofit/>
          </a:bodyPr>
          <a:lstStyle/>
          <a:p>
            <a:pPr fontAlgn="base"/>
            <a:r>
              <a:rPr lang="en-US" b="0" i="0" u="none" strike="noStrike" dirty="0">
                <a:effectLst/>
              </a:rPr>
              <a:t>America is a country …many of us are finding increasingly difficult to recognize. </a:t>
            </a:r>
          </a:p>
          <a:p>
            <a:pPr fontAlgn="base"/>
            <a:r>
              <a:rPr lang="en-US" b="0" i="0" u="none" strike="noStrike" dirty="0">
                <a:effectLst/>
              </a:rPr>
              <a:t>…….for sure …Democracy is not at an end, but it is in the balance. …..Alexis de Tocqueville peered into the fog of America’s future in the late 18</a:t>
            </a:r>
            <a:r>
              <a:rPr lang="en-US" b="0" i="0" u="none" strike="noStrike" baseline="30000" dirty="0">
                <a:effectLst/>
              </a:rPr>
              <a:t>th</a:t>
            </a:r>
            <a:r>
              <a:rPr lang="en-US" b="0" i="0" u="none" strike="noStrike" dirty="0">
                <a:effectLst/>
              </a:rPr>
              <a:t> century, …..he said: “I do not fear that they will meet with tyrants in their rulers ….but rather with guardians.” …..A government led by such men, …he said, …..“does not destroy, but it prevents existence; …..it does not tyrannize, ….but it compresses, enervates, extinguishes, and stupefies a people, ……till they are reduced to nothing better than a flock of timid and industrious animals, …..of which the government is the shepherd.”</a:t>
            </a:r>
          </a:p>
          <a:p>
            <a:pPr algn="l" fontAlgn="base"/>
            <a:r>
              <a:rPr lang="en-US" dirty="0"/>
              <a:t>……..W</a:t>
            </a:r>
            <a:r>
              <a:rPr lang="en-US" b="0" i="0" u="none" strike="noStrike" dirty="0">
                <a:effectLst/>
              </a:rPr>
              <a:t>e must remember that the true source of our security and our freedoms ….is not secular but spiritual. ……Until we recapture this truth, …..the relationship between the individual and the state ……will remain misshaped…… and we will continue to place the Golden Calf before the Golden Rule.</a:t>
            </a:r>
          </a:p>
          <a:p>
            <a:endParaRPr lang="en-US" dirty="0"/>
          </a:p>
        </p:txBody>
      </p:sp>
    </p:spTree>
    <p:extLst>
      <p:ext uri="{BB962C8B-B14F-4D97-AF65-F5344CB8AC3E}">
        <p14:creationId xmlns:p14="http://schemas.microsoft.com/office/powerpoint/2010/main" val="3427281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 very simple business terms ….as business leaders we may consider promoting a return to a more….. Adam Smith laissez faire capitalism….. without so much statist federal government intervention… give more freedom back to the markets… a natural system of liberty …. Based on individual reason, ..purpose and achievement….not government control….that purpose should and ….must include serving the common good </a:t>
            </a:r>
          </a:p>
        </p:txBody>
      </p:sp>
      <p:sp>
        <p:nvSpPr>
          <p:cNvPr id="4" name="Slide Number Placeholder 3"/>
          <p:cNvSpPr>
            <a:spLocks noGrp="1"/>
          </p:cNvSpPr>
          <p:nvPr>
            <p:ph type="sldNum" sz="quarter" idx="5"/>
          </p:nvPr>
        </p:nvSpPr>
        <p:spPr/>
        <p:txBody>
          <a:bodyPr/>
          <a:lstStyle/>
          <a:p>
            <a:fld id="{38FE2642-DFFD-2E46-88C6-8694176DE0F1}" type="slidenum">
              <a:rPr lang="en-US" smtClean="0"/>
              <a:t>28</a:t>
            </a:fld>
            <a:endParaRPr lang="en-US" dirty="0"/>
          </a:p>
        </p:txBody>
      </p:sp>
    </p:spTree>
    <p:extLst>
      <p:ext uri="{BB962C8B-B14F-4D97-AF65-F5344CB8AC3E}">
        <p14:creationId xmlns:p14="http://schemas.microsoft.com/office/powerpoint/2010/main" val="3920301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Founding fathers believed not in a divine-like state….But promoted a Christian perspective ... </a:t>
            </a:r>
            <a:r>
              <a:rPr lang="en-US" sz="1200" i="1" dirty="0"/>
              <a:t>Men ought to obey GOD, not man</a:t>
            </a:r>
            <a:r>
              <a:rPr lang="en-US" sz="1200" dirty="0"/>
              <a:t>. …..</a:t>
            </a:r>
            <a:r>
              <a:rPr lang="en-US" sz="1200" dirty="0">
                <a:effectLst/>
                <a:latin typeface="AGaramondPro"/>
              </a:rPr>
              <a:t>The bill of rights in Amendment IX:</a:t>
            </a:r>
            <a:r>
              <a:rPr lang="en-US" dirty="0">
                <a:latin typeface="AGaramondPro"/>
              </a:rPr>
              <a:t> provides for </a:t>
            </a:r>
            <a:r>
              <a:rPr lang="en-US" sz="1200" dirty="0">
                <a:effectLst/>
                <a:latin typeface="AGaramondPro"/>
              </a:rPr>
              <a:t>,  ….“The enumeration in the Constitution, of certain rights, shall not be construed to deny or disparage others retained by the people.” …..And in Amendment X: “The powers not delegated to the United States by the Constitution, …nor prohibited by it to the states, are reserved to the states respectively, or to the people.” …….</a:t>
            </a:r>
            <a:r>
              <a:rPr lang="en-US" sz="1200" b="1" dirty="0"/>
              <a:t>The Founding Fathers believed that rights of people and decision-making should be moved closer to the people impacted… heavily promoting States vs. Federal rule.  …..</a:t>
            </a:r>
            <a:r>
              <a:rPr lang="en-US" dirty="0"/>
              <a:t>as we consider the growth in big government and of federal regulation laws  ….and other potential encroachments that pose impact…. to individual and business freedoms ……., let us ne reminded the founding fathers did not want a extensive reliance on the federal governments wisdom, …..goodness or even competence, ….and that citizens should not expect the state to do ……what families, churches and local communities should do with communal decisions, …….setting moral standards and giving meaning to life. …….They did not propose the federal government …..should take control of our social authority or personal guidance. </a:t>
            </a:r>
            <a:endParaRPr lang="en-US" sz="1200" b="1" dirty="0"/>
          </a:p>
          <a:p>
            <a:pPr marL="0" indent="0" algn="ctr">
              <a:buNone/>
            </a:pPr>
            <a:endParaRPr lang="en-US" b="1" dirty="0"/>
          </a:p>
          <a:p>
            <a:pPr marL="0" indent="0" algn="ctr">
              <a:buNone/>
            </a:pPr>
            <a:endParaRPr lang="en-US" sz="1200" b="1" dirty="0"/>
          </a:p>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29</a:t>
            </a:fld>
            <a:endParaRPr lang="en-US" dirty="0"/>
          </a:p>
        </p:txBody>
      </p:sp>
    </p:spTree>
    <p:extLst>
      <p:ext uri="{BB962C8B-B14F-4D97-AF65-F5344CB8AC3E}">
        <p14:creationId xmlns:p14="http://schemas.microsoft.com/office/powerpoint/2010/main" val="101570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Surprising one of the greatest defenders of state and individual rights said this …. The natural progress of things is for liberty to yield …..and government to gain ground. </a:t>
            </a:r>
          </a:p>
          <a:p>
            <a:r>
              <a:rPr lang="en-US" dirty="0"/>
              <a:t>……clearly  Thomas Jefferson recognized the nature of government and power … and so now over almost 250 years later …..we are living in country that has seen wildly tremendous expansion of our federal government ……and its impact to our business and personal lives.  </a:t>
            </a:r>
          </a:p>
        </p:txBody>
      </p:sp>
      <p:sp>
        <p:nvSpPr>
          <p:cNvPr id="4" name="Slide Number Placeholder 3"/>
          <p:cNvSpPr>
            <a:spLocks noGrp="1"/>
          </p:cNvSpPr>
          <p:nvPr>
            <p:ph type="sldNum" sz="quarter" idx="5"/>
          </p:nvPr>
        </p:nvSpPr>
        <p:spPr/>
        <p:txBody>
          <a:bodyPr/>
          <a:lstStyle/>
          <a:p>
            <a:fld id="{38FE2642-DFFD-2E46-88C6-8694176DE0F1}" type="slidenum">
              <a:rPr lang="en-US" smtClean="0"/>
              <a:t>3</a:t>
            </a:fld>
            <a:endParaRPr lang="en-US" dirty="0"/>
          </a:p>
        </p:txBody>
      </p:sp>
    </p:spTree>
    <p:extLst>
      <p:ext uri="{BB962C8B-B14F-4D97-AF65-F5344CB8AC3E}">
        <p14:creationId xmlns:p14="http://schemas.microsoft.com/office/powerpoint/2010/main" val="3650414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regulations now often protect the individual as </a:t>
            </a:r>
            <a:r>
              <a:rPr lang="en-US" dirty="0" err="1"/>
              <a:t>feedom</a:t>
            </a:r>
            <a:r>
              <a:rPr lang="en-US" dirty="0"/>
              <a:t> at the expense of the common good….secular individualism can negate the common good, there should be a duality that balances individual rights and the social common good, that requires and underlying standard of the common good… and the common good requires a overflowing of generous love and sometimes a painful obedience to truth….. And the reason we often don’t take this path is achieving the common good is in deed very hard work… for us as business leaders and for</a:t>
            </a:r>
          </a:p>
        </p:txBody>
      </p:sp>
      <p:sp>
        <p:nvSpPr>
          <p:cNvPr id="4" name="Slide Number Placeholder 3"/>
          <p:cNvSpPr>
            <a:spLocks noGrp="1"/>
          </p:cNvSpPr>
          <p:nvPr>
            <p:ph type="sldNum" sz="quarter" idx="5"/>
          </p:nvPr>
        </p:nvSpPr>
        <p:spPr/>
        <p:txBody>
          <a:bodyPr/>
          <a:lstStyle/>
          <a:p>
            <a:fld id="{38FE2642-DFFD-2E46-88C6-8694176DE0F1}" type="slidenum">
              <a:rPr lang="en-US" smtClean="0"/>
              <a:t>30</a:t>
            </a:fld>
            <a:endParaRPr lang="en-US" dirty="0"/>
          </a:p>
        </p:txBody>
      </p:sp>
    </p:spTree>
    <p:extLst>
      <p:ext uri="{BB962C8B-B14F-4D97-AF65-F5344CB8AC3E}">
        <p14:creationId xmlns:p14="http://schemas.microsoft.com/office/powerpoint/2010/main" val="2736452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Christian business leaders we can certainly start by applying catholic social doctrine to our own business operations, ….affirm our responsibility for ….family, business community and effect programs ….that </a:t>
            </a:r>
            <a:r>
              <a:rPr lang="en-US" dirty="0" err="1"/>
              <a:t>truley</a:t>
            </a:r>
            <a:r>
              <a:rPr lang="en-US" dirty="0"/>
              <a:t> serve the common good, …..replacing federal government’s need to control all aspects of our lives.. …Simply care for others, ….do good and avoid evil… ….promote subsidiarity in a true democracy sense …of moving decisions to the lowest level of govt and community, ……respect that democracy is based on the sacredness of the individual endowed with certain inalienable rights, …..and that our US constitution grounded in belief that men endow the state with rights, ….not the state endowing men with rights. </a:t>
            </a:r>
          </a:p>
        </p:txBody>
      </p:sp>
      <p:sp>
        <p:nvSpPr>
          <p:cNvPr id="4" name="Slide Number Placeholder 3"/>
          <p:cNvSpPr>
            <a:spLocks noGrp="1"/>
          </p:cNvSpPr>
          <p:nvPr>
            <p:ph type="sldNum" sz="quarter" idx="5"/>
          </p:nvPr>
        </p:nvSpPr>
        <p:spPr/>
        <p:txBody>
          <a:bodyPr/>
          <a:lstStyle/>
          <a:p>
            <a:fld id="{38FE2642-DFFD-2E46-88C6-8694176DE0F1}" type="slidenum">
              <a:rPr lang="en-US" smtClean="0"/>
              <a:t>31</a:t>
            </a:fld>
            <a:endParaRPr lang="en-US"/>
          </a:p>
        </p:txBody>
      </p:sp>
    </p:spTree>
    <p:extLst>
      <p:ext uri="{BB962C8B-B14F-4D97-AF65-F5344CB8AC3E}">
        <p14:creationId xmlns:p14="http://schemas.microsoft.com/office/powerpoint/2010/main" val="4060158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it requires us to acknowledge increased statism marches us closer to a welfare state ……that will deprive our American society of its responsibilities  and statism is based on humanism …a belief that man through his own capacities is capable of perfection…. Yet be reminded that humanism denies that man needs faith nor grace to achieve perfection… and therefore  denies GOD and…. that secular statism becomes </a:t>
            </a:r>
            <a:r>
              <a:rPr lang="en-US" dirty="0" err="1"/>
              <a:t>GODless</a:t>
            </a:r>
            <a:r>
              <a:rPr lang="en-US" dirty="0"/>
              <a:t> humanism… this is the biggest fear that I believe is the source of the most angst and fear among most Christians and Christian business leaders ……when we consider rapidly growing statism in the US . …….That we will end up with a statism government …..that reduces our individual freedoms, ….moves us to a welfare state and ….eliminates GOD completely….. as government will touch and control so many aspects of our lives. </a:t>
            </a:r>
          </a:p>
        </p:txBody>
      </p:sp>
      <p:sp>
        <p:nvSpPr>
          <p:cNvPr id="4" name="Slide Number Placeholder 3"/>
          <p:cNvSpPr>
            <a:spLocks noGrp="1"/>
          </p:cNvSpPr>
          <p:nvPr>
            <p:ph type="sldNum" sz="quarter" idx="5"/>
          </p:nvPr>
        </p:nvSpPr>
        <p:spPr/>
        <p:txBody>
          <a:bodyPr/>
          <a:lstStyle/>
          <a:p>
            <a:fld id="{38FE2642-DFFD-2E46-88C6-8694176DE0F1}" type="slidenum">
              <a:rPr lang="en-US" smtClean="0"/>
              <a:t>32</a:t>
            </a:fld>
            <a:endParaRPr lang="en-US"/>
          </a:p>
        </p:txBody>
      </p:sp>
    </p:spTree>
    <p:extLst>
      <p:ext uri="{BB962C8B-B14F-4D97-AF65-F5344CB8AC3E}">
        <p14:creationId xmlns:p14="http://schemas.microsoft.com/office/powerpoint/2010/main" val="2834968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two thoughts to close before we open up for discussion and comments from the group…  …..Milton Friedman the great economist said .. ..Concentrated power is not rendered harmless by the good intentions of those who created it.   …..And this quote…. I hope that we have once again reminded people …..that man is not free unless government is limited. ……There a clear cause and effect here…. that is neat and predictable as a law of physics… as government expands, liberty contracts…. That from former President Ronald Reagan.  Now open for comments, discussion and feedback from everyone on the call…..</a:t>
            </a:r>
          </a:p>
        </p:txBody>
      </p:sp>
      <p:sp>
        <p:nvSpPr>
          <p:cNvPr id="4" name="Slide Number Placeholder 3"/>
          <p:cNvSpPr>
            <a:spLocks noGrp="1"/>
          </p:cNvSpPr>
          <p:nvPr>
            <p:ph type="sldNum" sz="quarter" idx="5"/>
          </p:nvPr>
        </p:nvSpPr>
        <p:spPr/>
        <p:txBody>
          <a:bodyPr/>
          <a:lstStyle/>
          <a:p>
            <a:fld id="{38FE2642-DFFD-2E46-88C6-8694176DE0F1}" type="slidenum">
              <a:rPr lang="en-US" smtClean="0"/>
              <a:t>33</a:t>
            </a:fld>
            <a:endParaRPr lang="en-US" dirty="0"/>
          </a:p>
        </p:txBody>
      </p:sp>
    </p:spTree>
    <p:extLst>
      <p:ext uri="{BB962C8B-B14F-4D97-AF65-F5344CB8AC3E}">
        <p14:creationId xmlns:p14="http://schemas.microsoft.com/office/powerpoint/2010/main" val="3992304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7538" y="1274763"/>
            <a:ext cx="5575300" cy="3136900"/>
          </a:xfrm>
        </p:spPr>
      </p:sp>
      <p:sp>
        <p:nvSpPr>
          <p:cNvPr id="3" name="Notes Placeholder 2"/>
          <p:cNvSpPr>
            <a:spLocks noGrp="1"/>
          </p:cNvSpPr>
          <p:nvPr>
            <p:ph type="body" idx="1"/>
          </p:nvPr>
        </p:nvSpPr>
        <p:spPr>
          <a:xfrm>
            <a:off x="1378226" y="4996070"/>
            <a:ext cx="4446104" cy="3138279"/>
          </a:xfrm>
        </p:spPr>
        <p:txBody>
          <a:bodyPr/>
          <a:lstStyle/>
          <a:p>
            <a:pPr algn="l"/>
            <a:r>
              <a:rPr lang="en-US" b="1" i="0" u="none" strike="noStrike" dirty="0">
                <a:solidFill>
                  <a:srgbClr val="000000"/>
                </a:solidFill>
                <a:effectLst/>
                <a:latin typeface="ui-sans-serif"/>
              </a:rPr>
              <a:t>  </a:t>
            </a:r>
            <a:r>
              <a:rPr lang="en-US" i="0" u="none" strike="noStrike" dirty="0">
                <a:solidFill>
                  <a:srgbClr val="000000"/>
                </a:solidFill>
                <a:effectLst/>
              </a:rPr>
              <a:t>Last…. Saint Peter instructed we must respect government authority, Trust that GOD’s plan is always at work and as a government…. of the people by the people ….we must do our part to promote, even if we don’t always achieve….. a GODLY government, by first placin</a:t>
            </a:r>
            <a:r>
              <a:rPr lang="en-US" dirty="0">
                <a:solidFill>
                  <a:srgbClr val="000000"/>
                </a:solidFill>
              </a:rPr>
              <a:t>g </a:t>
            </a:r>
            <a:r>
              <a:rPr lang="en-US" i="0" u="none" strike="noStrike" dirty="0">
                <a:solidFill>
                  <a:srgbClr val="000000"/>
                </a:solidFill>
                <a:effectLst/>
              </a:rPr>
              <a:t>our ultimate trust …..in GOD, not man.</a:t>
            </a:r>
          </a:p>
          <a:p>
            <a:pPr algn="l"/>
            <a:endParaRPr lang="en-US" b="1" dirty="0">
              <a:solidFill>
                <a:srgbClr val="000000"/>
              </a:solidFill>
              <a:latin typeface="ui-sans-serif"/>
            </a:endParaRPr>
          </a:p>
          <a:p>
            <a:pPr algn="l"/>
            <a:r>
              <a:rPr lang="en-US" b="1" i="0" u="none" strike="noStrike" dirty="0">
                <a:solidFill>
                  <a:srgbClr val="000000"/>
                </a:solidFill>
                <a:effectLst/>
                <a:latin typeface="ui-sans-serif"/>
              </a:rPr>
              <a:t>13</a:t>
            </a:r>
            <a:r>
              <a:rPr lang="en-US" b="0" i="0" u="none" strike="noStrike" dirty="0">
                <a:solidFill>
                  <a:srgbClr val="000000"/>
                </a:solidFill>
                <a:effectLst/>
                <a:latin typeface="ui-sans-serif"/>
              </a:rPr>
              <a:t> Submit yourselves for the Lord’s sake to every human authority: whether to the emperor, as the supreme authority, </a:t>
            </a:r>
          </a:p>
          <a:p>
            <a:pPr algn="l"/>
            <a:r>
              <a:rPr lang="en-US" b="1" i="0" u="none" strike="noStrike" dirty="0">
                <a:solidFill>
                  <a:srgbClr val="000000"/>
                </a:solidFill>
                <a:effectLst/>
                <a:latin typeface="ui-sans-serif"/>
              </a:rPr>
              <a:t>14</a:t>
            </a:r>
            <a:r>
              <a:rPr lang="en-US" b="0" i="0" u="none" strike="noStrike" dirty="0">
                <a:solidFill>
                  <a:srgbClr val="000000"/>
                </a:solidFill>
                <a:effectLst/>
                <a:latin typeface="ui-sans-serif"/>
              </a:rPr>
              <a:t> or to governors, who are sent by him to punish those who do wrong and to commend those who do right. </a:t>
            </a:r>
          </a:p>
          <a:p>
            <a:pPr algn="l"/>
            <a:r>
              <a:rPr lang="en-US" b="1" i="0" u="none" strike="noStrike" dirty="0">
                <a:solidFill>
                  <a:srgbClr val="000000"/>
                </a:solidFill>
                <a:effectLst/>
                <a:latin typeface="ui-sans-serif"/>
              </a:rPr>
              <a:t>15</a:t>
            </a:r>
            <a:r>
              <a:rPr lang="en-US" b="0" i="0" u="none" strike="noStrike" dirty="0">
                <a:solidFill>
                  <a:srgbClr val="000000"/>
                </a:solidFill>
                <a:effectLst/>
                <a:latin typeface="ui-sans-serif"/>
              </a:rPr>
              <a:t> For it is God’s will that by doing good you should silence the ignorant talk of foolish people. </a:t>
            </a:r>
          </a:p>
          <a:p>
            <a:pPr algn="l"/>
            <a:r>
              <a:rPr lang="en-US" b="1" i="0" u="none" strike="noStrike" dirty="0">
                <a:solidFill>
                  <a:srgbClr val="000000"/>
                </a:solidFill>
                <a:effectLst/>
                <a:latin typeface="ui-sans-serif"/>
              </a:rPr>
              <a:t>16</a:t>
            </a:r>
            <a:r>
              <a:rPr lang="en-US" b="0" i="0" u="none" strike="noStrike" dirty="0">
                <a:solidFill>
                  <a:srgbClr val="000000"/>
                </a:solidFill>
                <a:effectLst/>
                <a:latin typeface="ui-sans-serif"/>
              </a:rPr>
              <a:t> Live as free people, but do not use your freedom as a cover-up for evil; live as God’s slaves.</a:t>
            </a:r>
          </a:p>
          <a:p>
            <a:endParaRPr lang="en-US" dirty="0"/>
          </a:p>
        </p:txBody>
      </p:sp>
      <p:sp>
        <p:nvSpPr>
          <p:cNvPr id="4" name="Slide Number Placeholder 3"/>
          <p:cNvSpPr>
            <a:spLocks noGrp="1"/>
          </p:cNvSpPr>
          <p:nvPr>
            <p:ph type="sldNum" sz="quarter" idx="5"/>
          </p:nvPr>
        </p:nvSpPr>
        <p:spPr/>
        <p:txBody>
          <a:bodyPr/>
          <a:lstStyle/>
          <a:p>
            <a:fld id="{38FE2642-DFFD-2E46-88C6-8694176DE0F1}" type="slidenum">
              <a:rPr lang="en-US" smtClean="0"/>
              <a:t>34</a:t>
            </a:fld>
            <a:endParaRPr lang="en-US" dirty="0"/>
          </a:p>
        </p:txBody>
      </p:sp>
    </p:spTree>
    <p:extLst>
      <p:ext uri="{BB962C8B-B14F-4D97-AF65-F5344CB8AC3E}">
        <p14:creationId xmlns:p14="http://schemas.microsoft.com/office/powerpoint/2010/main" val="179114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fear of many in this country ……that was founded on the ideals of freedom of the individual and freedom …from oppressive government…. is the growth of statism. ….Pure statism by definition is   …. The principle of policy of concentrating extensive economic political …and related controls in the state ( or country) ….at the cost of individual liberty. … synonyms also associated with the term statism are ….BIG Government, ….Socialism, ….Authoritarianism, ….and Communism……..  </a:t>
            </a:r>
          </a:p>
        </p:txBody>
      </p:sp>
      <p:sp>
        <p:nvSpPr>
          <p:cNvPr id="4" name="Slide Number Placeholder 3"/>
          <p:cNvSpPr>
            <a:spLocks noGrp="1"/>
          </p:cNvSpPr>
          <p:nvPr>
            <p:ph type="sldNum" sz="quarter" idx="5"/>
          </p:nvPr>
        </p:nvSpPr>
        <p:spPr/>
        <p:txBody>
          <a:bodyPr/>
          <a:lstStyle/>
          <a:p>
            <a:fld id="{38FE2642-DFFD-2E46-88C6-8694176DE0F1}" type="slidenum">
              <a:rPr lang="en-US" smtClean="0"/>
              <a:t>4</a:t>
            </a:fld>
            <a:endParaRPr lang="en-US" dirty="0"/>
          </a:p>
        </p:txBody>
      </p:sp>
    </p:spTree>
    <p:extLst>
      <p:ext uri="{BB962C8B-B14F-4D97-AF65-F5344CB8AC3E}">
        <p14:creationId xmlns:p14="http://schemas.microsoft.com/office/powerpoint/2010/main" val="206451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Others would use the term State interventionism…. Which can be applied to government like China or Russia, but also to the US. ……The term statism also refers to market economies with large amounts of government intervention, ….regulation or influence over markets…. Most believe this applies to the US.  …..These type of economies are often referred also to as ….Mixed economies,… free market and state interventions.   ……Economic interventionism or statis if you wish , asserts the state has a legitimate role necessary ….in a capitalist economy for intervening in markets, ….against private sector overreach ….and in subsidizing goods or services not adequately produced by markets…..Again ……most would agree we live in a country of state interventionism and that it is growing, ……The question is it growing too much ….and is that hurting our economy ……and imposing undue hardship on business and citizens?</a:t>
            </a:r>
          </a:p>
        </p:txBody>
      </p:sp>
      <p:sp>
        <p:nvSpPr>
          <p:cNvPr id="4" name="Slide Number Placeholder 3"/>
          <p:cNvSpPr>
            <a:spLocks noGrp="1"/>
          </p:cNvSpPr>
          <p:nvPr>
            <p:ph type="sldNum" sz="quarter" idx="5"/>
          </p:nvPr>
        </p:nvSpPr>
        <p:spPr/>
        <p:txBody>
          <a:bodyPr/>
          <a:lstStyle/>
          <a:p>
            <a:fld id="{38FE2642-DFFD-2E46-88C6-8694176DE0F1}" type="slidenum">
              <a:rPr lang="en-US" smtClean="0"/>
              <a:t>5</a:t>
            </a:fld>
            <a:endParaRPr lang="en-US"/>
          </a:p>
        </p:txBody>
      </p:sp>
    </p:spTree>
    <p:extLst>
      <p:ext uri="{BB962C8B-B14F-4D97-AF65-F5344CB8AC3E}">
        <p14:creationId xmlns:p14="http://schemas.microsoft.com/office/powerpoint/2010/main" val="293615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challenge ….and something truly difficult to balance, …..when is too much government intervention not healthy ….or produces a unwanted loss of freedom… business and personal.    ……We should remind ourselves all governments at all times love to spend and accumulate power ……it is the natural order of things… and economist are always quick to point out …..that often there are high cost to the interventions in terms of taxes …and loss of freedom, …..but once created debts must be paid either through inflation …which we have seen as a result of government spending over the last three years ….which usually diverts wealth for the private sector to the public sector ……..and to building up additional bureaucracies. .. You can print more money of course, …..but that just devalues currency and punishes society at large….  </a:t>
            </a:r>
          </a:p>
        </p:txBody>
      </p:sp>
      <p:sp>
        <p:nvSpPr>
          <p:cNvPr id="4" name="Slide Number Placeholder 3"/>
          <p:cNvSpPr>
            <a:spLocks noGrp="1"/>
          </p:cNvSpPr>
          <p:nvPr>
            <p:ph type="sldNum" sz="quarter" idx="5"/>
          </p:nvPr>
        </p:nvSpPr>
        <p:spPr/>
        <p:txBody>
          <a:bodyPr/>
          <a:lstStyle/>
          <a:p>
            <a:fld id="{38FE2642-DFFD-2E46-88C6-8694176DE0F1}" type="slidenum">
              <a:rPr lang="en-US" smtClean="0"/>
              <a:t>6</a:t>
            </a:fld>
            <a:endParaRPr lang="en-US" dirty="0"/>
          </a:p>
        </p:txBody>
      </p:sp>
    </p:spTree>
    <p:extLst>
      <p:ext uri="{BB962C8B-B14F-4D97-AF65-F5344CB8AC3E}">
        <p14:creationId xmlns:p14="http://schemas.microsoft.com/office/powerpoint/2010/main" val="72115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report last month from the new York times …focused on the current drift in the the western world to additional statism.. 2500 new industrial policies impacting businesses…. 3X the amount created in 2019.. This is a western world event with most of the richest and most advanced economies ……are implementing these new regulatory policies…. Economist again warn of the impact of these overwhelming numbers of top down government interventions …..likelihood of slowing growth of economies and place hardship on businesses. ….. There is no question that free market ( capitalism )has been jolted in recent years by ….the pandemic, supply chain meltdowns soaring inflation and the Ukraine war… even so only three countries show an improvement in the economic freedom scores in 2021… every other country showed a decline in economic freedom scores. ……….Maybe or may not surprising is that the united sates showed …..the biggest declines in economic freedoms for al countries….. A 8.5% loss in economic freedom.  </a:t>
            </a:r>
          </a:p>
        </p:txBody>
      </p:sp>
      <p:sp>
        <p:nvSpPr>
          <p:cNvPr id="4" name="Slide Number Placeholder 3"/>
          <p:cNvSpPr>
            <a:spLocks noGrp="1"/>
          </p:cNvSpPr>
          <p:nvPr>
            <p:ph type="sldNum" sz="quarter" idx="5"/>
          </p:nvPr>
        </p:nvSpPr>
        <p:spPr/>
        <p:txBody>
          <a:bodyPr/>
          <a:lstStyle/>
          <a:p>
            <a:fld id="{38FE2642-DFFD-2E46-88C6-8694176DE0F1}" type="slidenum">
              <a:rPr lang="en-US" smtClean="0"/>
              <a:t>7</a:t>
            </a:fld>
            <a:endParaRPr lang="en-US"/>
          </a:p>
        </p:txBody>
      </p:sp>
    </p:spTree>
    <p:extLst>
      <p:ext uri="{BB962C8B-B14F-4D97-AF65-F5344CB8AC3E}">
        <p14:creationId xmlns:p14="http://schemas.microsoft.com/office/powerpoint/2010/main" val="373356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 feel the world is sliding into an increased statism you would be correct… and as technologies develop in general …….you can expect that you business relationship with the government will become …..more regulatory and io some degree more collaborative… government will most likely find a need to collaborate with big business, ……but with that comes compromise and a loss of freedom for big business…. The fallout may be that small businesses …..will be more challenged to be able to meet all regulations  ……unable to participate or afford supporting the cost the regulations …. ……The trend therefore  will be more pressure on small business ….and likely fewer small businesses will survive </a:t>
            </a:r>
          </a:p>
        </p:txBody>
      </p:sp>
      <p:sp>
        <p:nvSpPr>
          <p:cNvPr id="4" name="Slide Number Placeholder 3"/>
          <p:cNvSpPr>
            <a:spLocks noGrp="1"/>
          </p:cNvSpPr>
          <p:nvPr>
            <p:ph type="sldNum" sz="quarter" idx="5"/>
          </p:nvPr>
        </p:nvSpPr>
        <p:spPr/>
        <p:txBody>
          <a:bodyPr/>
          <a:lstStyle/>
          <a:p>
            <a:fld id="{38FE2642-DFFD-2E46-88C6-8694176DE0F1}" type="slidenum">
              <a:rPr lang="en-US" smtClean="0"/>
              <a:t>8</a:t>
            </a:fld>
            <a:endParaRPr lang="en-US"/>
          </a:p>
        </p:txBody>
      </p:sp>
    </p:spTree>
    <p:extLst>
      <p:ext uri="{BB962C8B-B14F-4D97-AF65-F5344CB8AC3E}">
        <p14:creationId xmlns:p14="http://schemas.microsoft.com/office/powerpoint/2010/main" val="241144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8FE2642-DFFD-2E46-88C6-8694176DE0F1}" type="slidenum">
              <a:rPr lang="en-US" smtClean="0"/>
              <a:t>9</a:t>
            </a:fld>
            <a:endParaRPr lang="en-US" dirty="0"/>
          </a:p>
        </p:txBody>
      </p:sp>
      <p:sp>
        <p:nvSpPr>
          <p:cNvPr id="5" name="Content Placeholder 2">
            <a:extLst>
              <a:ext uri="{FF2B5EF4-FFF2-40B4-BE49-F238E27FC236}">
                <a16:creationId xmlns:a16="http://schemas.microsoft.com/office/drawing/2014/main" id="{3D4FB772-F5F7-D9C4-D12E-633941E45A17}"/>
              </a:ext>
            </a:extLst>
          </p:cNvPr>
          <p:cNvSpPr>
            <a:spLocks noGrp="1"/>
          </p:cNvSpPr>
          <p:nvPr>
            <p:ph type="body" idx="1"/>
          </p:nvPr>
        </p:nvSpPr>
        <p:spPr/>
        <p:txBody>
          <a:bodyPr>
            <a:normAutofit/>
          </a:bodyPr>
          <a:lstStyle/>
          <a:p>
            <a:pPr algn="l"/>
            <a:r>
              <a:rPr lang="en-US" b="0" i="0" u="none" strike="noStrike" dirty="0">
                <a:solidFill>
                  <a:srgbClr val="333333"/>
                </a:solidFill>
                <a:effectLst/>
              </a:rPr>
              <a:t>Today and much in the news… as we have increased tensions with China.. The “model” state capitalist is China. </a:t>
            </a:r>
            <a:r>
              <a:rPr lang="en-US" dirty="0">
                <a:solidFill>
                  <a:srgbClr val="333333"/>
                </a:solidFill>
              </a:rPr>
              <a:t>….</a:t>
            </a:r>
            <a:r>
              <a:rPr lang="en-US" b="0" i="0" u="none" strike="noStrike" dirty="0">
                <a:solidFill>
                  <a:srgbClr val="333333"/>
                </a:solidFill>
                <a:effectLst/>
              </a:rPr>
              <a:t>.</a:t>
            </a:r>
            <a:r>
              <a:rPr lang="en-US" b="0" i="0" u="none" strike="noStrike" dirty="0" err="1">
                <a:solidFill>
                  <a:srgbClr val="333333"/>
                </a:solidFill>
                <a:effectLst/>
              </a:rPr>
              <a:t>hTeir</a:t>
            </a:r>
            <a:r>
              <a:rPr lang="en-US" b="0" i="0" u="none" strike="noStrike" dirty="0">
                <a:solidFill>
                  <a:srgbClr val="333333"/>
                </a:solidFill>
                <a:effectLst/>
              </a:rPr>
              <a:t> economy continues to grow at a stellar pace, and a big reason why is the role of the government…….. Over the long term, the support of the state has also aided the country’s rapid advance into global manufacturing. …….But state intervention is having a clear downside as well. …..Too heavy a state hand – through, for example, bureaucratic meddling in the financial system …..and government control of the value of the yuan – ……..is creating an economy with serious distortions, ……including rising levels of debt, excessive investment, …….even more excessive external surpluses, ……and a potential banking crisis. ……But most of all, ….anyone who believes in state capitalism ……should take a visit to Russia ….and see first hand the apparent negatives of  heavy statism… and control of most all business and personal activities.</a:t>
            </a:r>
          </a:p>
          <a:p>
            <a:endParaRPr lang="en-US" dirty="0">
              <a:latin typeface="Franklin Gothic Medium" panose="020B0603020102020204" pitchFamily="34" charset="0"/>
            </a:endParaRPr>
          </a:p>
        </p:txBody>
      </p:sp>
    </p:spTree>
    <p:extLst>
      <p:ext uri="{BB962C8B-B14F-4D97-AF65-F5344CB8AC3E}">
        <p14:creationId xmlns:p14="http://schemas.microsoft.com/office/powerpoint/2010/main" val="277303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29A9EF2-430D-E843-B796-BEE7C3E12352}" type="datetime1">
              <a:rPr lang="en-US" smtClean="0"/>
              <a:t>10/28/24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782706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82BEC-846C-AB48-B78F-ACB22DD04495}" type="datetime1">
              <a:rPr lang="en-US" smtClean="0"/>
              <a:t>10/28/24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196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61A87-A082-A34A-A786-70E49E1BA7A3}" type="datetime1">
              <a:rPr lang="en-US" smtClean="0"/>
              <a:t>10/28/24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151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B1BDE1-A17C-6742-9280-0B7A95839C50}" type="datetime1">
              <a:rPr lang="en-US" smtClean="0"/>
              <a:t>10/28/24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600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5E43A6C-7825-BC4F-91BA-4428318AFEE0}" type="datetime1">
              <a:rPr lang="en-US" smtClean="0"/>
              <a:t>10/28/24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276063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7E0ED-866E-8E40-8A12-51E2A31BEFFD}" type="datetime1">
              <a:rPr lang="en-US" smtClean="0"/>
              <a:t>10/28/24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8116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555A42-CC0C-E048-BA7F-3FC87D2F2B32}" type="datetime1">
              <a:rPr lang="en-US" smtClean="0"/>
              <a:t>10/28/24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75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5A5910-DFAF-9945-87BD-52D11888E415}" type="datetime1">
              <a:rPr lang="en-US" smtClean="0"/>
              <a:t>10/28/24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106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04198-A1B1-EE46-B7A3-75A39BF1A664}" type="datetime1">
              <a:rPr lang="en-US" smtClean="0"/>
              <a:t>10/28/24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948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428A99B-F009-B742-84AC-07EFCF111B70}" type="datetime1">
              <a:rPr lang="en-US" smtClean="0"/>
              <a:t>10/28/24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346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1603333-4DEE-794A-A89D-929755B7F04C}" type="datetime1">
              <a:rPr lang="en-US" smtClean="0"/>
              <a:t>10/28/24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630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C269BCE-5A19-3D45-B16B-372A312C4093}" type="datetime1">
              <a:rPr lang="en-US" smtClean="0"/>
              <a:t>10/28/24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418308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8.jpeg"/><Relationship Id="rId7" Type="http://schemas.openxmlformats.org/officeDocument/2006/relationships/diagramQuickStyle" Target="../diagrams/quickStyle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emf"/><Relationship Id="rId9" Type="http://schemas.microsoft.com/office/2007/relationships/diagramDrawing" Target="../diagrams/drawing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image" Target="../media/image28.jpe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notesSlide" Target="../notesSlides/notesSlide25.xml"/><Relationship Id="rId16"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19" Type="http://schemas.openxmlformats.org/officeDocument/2006/relationships/image" Target="../media/image2.emf"/><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emf"/><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dictionary.com/browse/state" TargetMode="External"/><Relationship Id="rId4" Type="http://schemas.openxmlformats.org/officeDocument/2006/relationships/hyperlink" Target="https://www.merriam-webster.com/dictionary/nou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danieljmitchell.wordpress.com/author/danieljmitchel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7F4BFF-1E44-D34B-8F91-6E5F0670AC1A}"/>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6" name="Picture 5">
            <a:extLst>
              <a:ext uri="{FF2B5EF4-FFF2-40B4-BE49-F238E27FC236}">
                <a16:creationId xmlns:a16="http://schemas.microsoft.com/office/drawing/2014/main" id="{21464D2A-A649-3643-95E2-8FFE836635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38682" y="1131570"/>
            <a:ext cx="8514636" cy="3131820"/>
          </a:xfrm>
          <a:prstGeom prst="rect">
            <a:avLst/>
          </a:prstGeom>
        </p:spPr>
      </p:pic>
      <p:sp>
        <p:nvSpPr>
          <p:cNvPr id="7" name="TextBox 6">
            <a:extLst>
              <a:ext uri="{FF2B5EF4-FFF2-40B4-BE49-F238E27FC236}">
                <a16:creationId xmlns:a16="http://schemas.microsoft.com/office/drawing/2014/main" id="{F7F49441-576D-304D-B7FE-6EF626CF1369}"/>
              </a:ext>
            </a:extLst>
          </p:cNvPr>
          <p:cNvSpPr txBox="1"/>
          <p:nvPr/>
        </p:nvSpPr>
        <p:spPr>
          <a:xfrm>
            <a:off x="4890865" y="4354830"/>
            <a:ext cx="2855525" cy="461665"/>
          </a:xfrm>
          <a:prstGeom prst="rect">
            <a:avLst/>
          </a:prstGeom>
          <a:noFill/>
        </p:spPr>
        <p:txBody>
          <a:bodyPr wrap="none" rtlCol="0">
            <a:spAutoFit/>
          </a:bodyPr>
          <a:lstStyle/>
          <a:p>
            <a:r>
              <a:rPr lang="en-US" sz="2400" dirty="0"/>
              <a:t>Friday May 24, 2024</a:t>
            </a:r>
          </a:p>
        </p:txBody>
      </p:sp>
      <p:sp>
        <p:nvSpPr>
          <p:cNvPr id="2" name="TextBox 1">
            <a:extLst>
              <a:ext uri="{FF2B5EF4-FFF2-40B4-BE49-F238E27FC236}">
                <a16:creationId xmlns:a16="http://schemas.microsoft.com/office/drawing/2014/main" id="{FF564D20-F48A-2543-BCB3-1576517EBB78}"/>
              </a:ext>
            </a:extLst>
          </p:cNvPr>
          <p:cNvSpPr txBox="1"/>
          <p:nvPr/>
        </p:nvSpPr>
        <p:spPr>
          <a:xfrm>
            <a:off x="2857500" y="5346700"/>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D751D501-2A7D-EC4C-96FE-34F200B169D5}"/>
              </a:ext>
            </a:extLst>
          </p:cNvPr>
          <p:cNvSpPr txBox="1"/>
          <p:nvPr/>
        </p:nvSpPr>
        <p:spPr>
          <a:xfrm>
            <a:off x="3668109" y="5531366"/>
            <a:ext cx="6863884" cy="369332"/>
          </a:xfrm>
          <a:prstGeom prst="rect">
            <a:avLst/>
          </a:prstGeom>
          <a:noFill/>
        </p:spPr>
        <p:txBody>
          <a:bodyPr wrap="square">
            <a:spAutoFit/>
          </a:bodyPr>
          <a:lstStyle/>
          <a:p>
            <a:r>
              <a:rPr lang="en-US" sz="1800" i="1" dirty="0"/>
              <a:t>Our MS TEAMS Meeting will start shortly … </a:t>
            </a:r>
            <a:r>
              <a:rPr lang="en-US" sz="1800" b="1" i="1" dirty="0">
                <a:solidFill>
                  <a:srgbClr val="FF0000"/>
                </a:solidFill>
              </a:rPr>
              <a:t>9:00 AM CENTRAL</a:t>
            </a:r>
          </a:p>
        </p:txBody>
      </p:sp>
    </p:spTree>
    <p:extLst>
      <p:ext uri="{BB962C8B-B14F-4D97-AF65-F5344CB8AC3E}">
        <p14:creationId xmlns:p14="http://schemas.microsoft.com/office/powerpoint/2010/main" val="1616740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5A8925-BAD1-1D4E-9617-9889ECBB1A2A}"/>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TextBox 4">
            <a:extLst>
              <a:ext uri="{FF2B5EF4-FFF2-40B4-BE49-F238E27FC236}">
                <a16:creationId xmlns:a16="http://schemas.microsoft.com/office/drawing/2014/main" id="{BC407D48-83C2-01C4-86AE-4B05E9DF6319}"/>
              </a:ext>
            </a:extLst>
          </p:cNvPr>
          <p:cNvSpPr txBox="1"/>
          <p:nvPr/>
        </p:nvSpPr>
        <p:spPr>
          <a:xfrm rot="16200000">
            <a:off x="-2202302" y="4114837"/>
            <a:ext cx="4743158" cy="338554"/>
          </a:xfrm>
          <a:prstGeom prst="rect">
            <a:avLst/>
          </a:prstGeom>
          <a:noFill/>
        </p:spPr>
        <p:txBody>
          <a:bodyPr wrap="none" rtlCol="0">
            <a:spAutoFit/>
          </a:bodyPr>
          <a:lstStyle/>
          <a:p>
            <a:r>
              <a:rPr lang="en-US" sz="1600" dirty="0"/>
              <a:t>Source: GALLUP, Gov’t Doing Too Much, Too Powerful</a:t>
            </a:r>
          </a:p>
        </p:txBody>
      </p:sp>
      <p:pic>
        <p:nvPicPr>
          <p:cNvPr id="7" name="Picture 6">
            <a:extLst>
              <a:ext uri="{FF2B5EF4-FFF2-40B4-BE49-F238E27FC236}">
                <a16:creationId xmlns:a16="http://schemas.microsoft.com/office/drawing/2014/main" id="{15F17018-0173-7AD9-AE91-BB5E010CA563}"/>
              </a:ext>
            </a:extLst>
          </p:cNvPr>
          <p:cNvPicPr>
            <a:picLocks noChangeAspect="1"/>
          </p:cNvPicPr>
          <p:nvPr/>
        </p:nvPicPr>
        <p:blipFill>
          <a:blip r:embed="rId3"/>
          <a:stretch>
            <a:fillRect/>
          </a:stretch>
        </p:blipFill>
        <p:spPr>
          <a:xfrm>
            <a:off x="609908" y="-11430"/>
            <a:ext cx="11582092" cy="6850157"/>
          </a:xfrm>
          <a:prstGeom prst="rect">
            <a:avLst/>
          </a:prstGeom>
          <a:ln>
            <a:noFill/>
          </a:ln>
        </p:spPr>
      </p:pic>
      <p:sp>
        <p:nvSpPr>
          <p:cNvPr id="3" name="Content Placeholder 2">
            <a:extLst>
              <a:ext uri="{FF2B5EF4-FFF2-40B4-BE49-F238E27FC236}">
                <a16:creationId xmlns:a16="http://schemas.microsoft.com/office/drawing/2014/main" id="{664043B2-F356-EC3A-3DE4-BEA3AEC21326}"/>
              </a:ext>
            </a:extLst>
          </p:cNvPr>
          <p:cNvSpPr>
            <a:spLocks noGrp="1"/>
          </p:cNvSpPr>
          <p:nvPr>
            <p:ph idx="1"/>
          </p:nvPr>
        </p:nvSpPr>
        <p:spPr>
          <a:xfrm>
            <a:off x="838006" y="7843"/>
            <a:ext cx="10862158" cy="3581400"/>
          </a:xfrm>
        </p:spPr>
        <p:txBody>
          <a:bodyPr/>
          <a:lstStyle/>
          <a:p>
            <a:pPr marL="0" indent="0">
              <a:buNone/>
            </a:pPr>
            <a:r>
              <a:rPr lang="en-US" sz="2400" b="1" i="0" u="none" strike="noStrike" dirty="0">
                <a:solidFill>
                  <a:schemeClr val="bg1"/>
                </a:solidFill>
                <a:effectLst/>
                <a:latin typeface="aktiv-grotesk"/>
              </a:rPr>
              <a:t>Americans’ baseline assumption:  </a:t>
            </a:r>
          </a:p>
          <a:p>
            <a:pPr marL="0" indent="0">
              <a:buNone/>
            </a:pPr>
            <a:r>
              <a:rPr lang="en-US" sz="2400" b="1" dirty="0">
                <a:solidFill>
                  <a:schemeClr val="bg1"/>
                </a:solidFill>
                <a:latin typeface="aktiv-grotesk"/>
              </a:rPr>
              <a:t>F</a:t>
            </a:r>
            <a:r>
              <a:rPr lang="en-US" sz="2400" b="1" i="0" u="none" strike="noStrike" dirty="0">
                <a:solidFill>
                  <a:schemeClr val="bg1"/>
                </a:solidFill>
                <a:effectLst/>
                <a:latin typeface="aktiv-grotesk"/>
              </a:rPr>
              <a:t>ederal government overstepping its bounds by doing too many things that should be left to individuals &amp; businesses and it has too much </a:t>
            </a:r>
            <a:r>
              <a:rPr lang="en-US" sz="2400" b="1" dirty="0">
                <a:solidFill>
                  <a:schemeClr val="bg1"/>
                </a:solidFill>
                <a:latin typeface="aktiv-grotesk"/>
              </a:rPr>
              <a:t>power. </a:t>
            </a:r>
            <a:r>
              <a:rPr lang="en-US" sz="2400" b="1" i="0" u="none" strike="noStrike" dirty="0">
                <a:solidFill>
                  <a:schemeClr val="bg1"/>
                </a:solidFill>
                <a:effectLst/>
                <a:latin typeface="aktiv-grotesk"/>
              </a:rPr>
              <a:t>Americans have held position in most years since 2008.</a:t>
            </a:r>
            <a:endParaRPr lang="en-US" sz="2400" b="1" dirty="0">
              <a:solidFill>
                <a:schemeClr val="bg1"/>
              </a:solidFill>
            </a:endParaRPr>
          </a:p>
        </p:txBody>
      </p:sp>
    </p:spTree>
    <p:extLst>
      <p:ext uri="{BB962C8B-B14F-4D97-AF65-F5344CB8AC3E}">
        <p14:creationId xmlns:p14="http://schemas.microsoft.com/office/powerpoint/2010/main" val="1192558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48C3AF-6ACF-F2CE-C397-84AE0946B68C}"/>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4" name="Picture 3">
            <a:extLst>
              <a:ext uri="{FF2B5EF4-FFF2-40B4-BE49-F238E27FC236}">
                <a16:creationId xmlns:a16="http://schemas.microsoft.com/office/drawing/2014/main" id="{ADBBB3B7-97FB-2254-5BD8-46B5CC0A53BA}"/>
              </a:ext>
            </a:extLst>
          </p:cNvPr>
          <p:cNvPicPr>
            <a:picLocks noChangeAspect="1"/>
          </p:cNvPicPr>
          <p:nvPr/>
        </p:nvPicPr>
        <p:blipFill>
          <a:blip r:embed="rId3">
            <a:clrChange>
              <a:clrFrom>
                <a:srgbClr val="EBF5DE"/>
              </a:clrFrom>
              <a:clrTo>
                <a:srgbClr val="EBF5DE">
                  <a:alpha val="0"/>
                </a:srgbClr>
              </a:clrTo>
            </a:clrChange>
            <a:duotone>
              <a:prstClr val="black"/>
              <a:schemeClr val="tx2">
                <a:tint val="45000"/>
                <a:satMod val="400000"/>
              </a:schemeClr>
            </a:duotone>
          </a:blip>
          <a:stretch>
            <a:fillRect/>
          </a:stretch>
        </p:blipFill>
        <p:spPr>
          <a:xfrm>
            <a:off x="839629" y="308609"/>
            <a:ext cx="10441781" cy="6198655"/>
          </a:xfrm>
          <a:prstGeom prst="rect">
            <a:avLst/>
          </a:prstGeom>
        </p:spPr>
      </p:pic>
      <p:sp>
        <p:nvSpPr>
          <p:cNvPr id="5" name="Oval 4">
            <a:extLst>
              <a:ext uri="{FF2B5EF4-FFF2-40B4-BE49-F238E27FC236}">
                <a16:creationId xmlns:a16="http://schemas.microsoft.com/office/drawing/2014/main" id="{0E68A8A0-AD35-ACB2-CDB5-6195A776AA54}"/>
              </a:ext>
            </a:extLst>
          </p:cNvPr>
          <p:cNvSpPr/>
          <p:nvPr/>
        </p:nvSpPr>
        <p:spPr>
          <a:xfrm>
            <a:off x="9224010" y="1988820"/>
            <a:ext cx="1206892" cy="113157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F6D60C1-AB49-8DEC-DB6C-22495D29CCAC}"/>
              </a:ext>
            </a:extLst>
          </p:cNvPr>
          <p:cNvSpPr/>
          <p:nvPr/>
        </p:nvSpPr>
        <p:spPr>
          <a:xfrm>
            <a:off x="4240530" y="1249680"/>
            <a:ext cx="3040379" cy="113157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166A38D-4A7D-A14D-C956-6DA5BBA5BB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18012" y="140233"/>
            <a:ext cx="1373988" cy="732019"/>
          </a:xfrm>
          <a:prstGeom prst="rect">
            <a:avLst/>
          </a:prstGeom>
        </p:spPr>
      </p:pic>
    </p:spTree>
    <p:extLst>
      <p:ext uri="{BB962C8B-B14F-4D97-AF65-F5344CB8AC3E}">
        <p14:creationId xmlns:p14="http://schemas.microsoft.com/office/powerpoint/2010/main" val="380361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BC8D28-8C1F-4C1B-A0E6-E0A30612F8F3}"/>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6" name="Picture 5">
            <a:extLst>
              <a:ext uri="{FF2B5EF4-FFF2-40B4-BE49-F238E27FC236}">
                <a16:creationId xmlns:a16="http://schemas.microsoft.com/office/drawing/2014/main" id="{A98992F7-10FF-11C9-BB1B-9858CF25083B}"/>
              </a:ext>
            </a:extLst>
          </p:cNvPr>
          <p:cNvPicPr>
            <a:picLocks noChangeAspect="1"/>
          </p:cNvPicPr>
          <p:nvPr/>
        </p:nvPicPr>
        <p:blipFill rotWithShape="1">
          <a:blip r:embed="rId3">
            <a:clrChange>
              <a:clrFrom>
                <a:srgbClr val="FBC441"/>
              </a:clrFrom>
              <a:clrTo>
                <a:srgbClr val="FBC441">
                  <a:alpha val="0"/>
                </a:srgbClr>
              </a:clrTo>
            </a:clrChange>
            <a:extLst>
              <a:ext uri="{28A0092B-C50C-407E-A947-70E740481C1C}">
                <a14:useLocalDpi xmlns:a14="http://schemas.microsoft.com/office/drawing/2010/main"/>
              </a:ext>
            </a:extLst>
          </a:blip>
          <a:srcRect/>
          <a:stretch/>
        </p:blipFill>
        <p:spPr>
          <a:xfrm>
            <a:off x="2161386" y="1306986"/>
            <a:ext cx="9342125" cy="5254945"/>
          </a:xfrm>
          <a:prstGeom prst="rect">
            <a:avLst/>
          </a:prstGeom>
        </p:spPr>
      </p:pic>
      <p:sp>
        <p:nvSpPr>
          <p:cNvPr id="8" name="TextBox 7">
            <a:extLst>
              <a:ext uri="{FF2B5EF4-FFF2-40B4-BE49-F238E27FC236}">
                <a16:creationId xmlns:a16="http://schemas.microsoft.com/office/drawing/2014/main" id="{D590E954-FB5F-65D3-50F5-ACF77B28F9BF}"/>
              </a:ext>
            </a:extLst>
          </p:cNvPr>
          <p:cNvSpPr txBox="1"/>
          <p:nvPr/>
        </p:nvSpPr>
        <p:spPr>
          <a:xfrm rot="16200000">
            <a:off x="-3137791" y="3365207"/>
            <a:ext cx="6677809" cy="307777"/>
          </a:xfrm>
          <a:prstGeom prst="rect">
            <a:avLst/>
          </a:prstGeom>
          <a:noFill/>
        </p:spPr>
        <p:txBody>
          <a:bodyPr wrap="square">
            <a:spAutoFit/>
          </a:bodyPr>
          <a:lstStyle/>
          <a:p>
            <a:pPr algn="l" fontAlgn="base"/>
            <a:r>
              <a:rPr lang="en-US" sz="1400" b="0" i="0" u="none" strike="noStrike" dirty="0">
                <a:solidFill>
                  <a:srgbClr val="0D0D0D"/>
                </a:solidFill>
                <a:effectLst/>
              </a:rPr>
              <a:t>Source, The Economist, </a:t>
            </a:r>
            <a:r>
              <a:rPr lang="en-US" sz="1400" b="0" i="1" u="none" strike="noStrike" dirty="0">
                <a:solidFill>
                  <a:srgbClr val="0D0D0D"/>
                </a:solidFill>
                <a:effectLst/>
                <a:latin typeface="var(--ds-type-system-serif-lining)"/>
              </a:rPr>
              <a:t>The world is entering a new era of big government, Nov. 2021</a:t>
            </a:r>
          </a:p>
        </p:txBody>
      </p:sp>
      <p:sp>
        <p:nvSpPr>
          <p:cNvPr id="10" name="TextBox 9">
            <a:extLst>
              <a:ext uri="{FF2B5EF4-FFF2-40B4-BE49-F238E27FC236}">
                <a16:creationId xmlns:a16="http://schemas.microsoft.com/office/drawing/2014/main" id="{53E3E520-C11F-A4E1-7088-AD048B11A381}"/>
              </a:ext>
            </a:extLst>
          </p:cNvPr>
          <p:cNvSpPr txBox="1"/>
          <p:nvPr/>
        </p:nvSpPr>
        <p:spPr>
          <a:xfrm>
            <a:off x="688489" y="-32274"/>
            <a:ext cx="6180268" cy="2123658"/>
          </a:xfrm>
          <a:prstGeom prst="rect">
            <a:avLst/>
          </a:prstGeom>
          <a:noFill/>
        </p:spPr>
        <p:txBody>
          <a:bodyPr wrap="square">
            <a:spAutoFit/>
          </a:bodyPr>
          <a:lstStyle/>
          <a:p>
            <a:r>
              <a:rPr lang="en-US" sz="4400" b="0" u="none" strike="noStrike" dirty="0">
                <a:solidFill>
                  <a:srgbClr val="0D0D0D"/>
                </a:solidFill>
                <a:effectLst/>
                <a:latin typeface="+mj-lt"/>
              </a:rPr>
              <a:t>The world is entering a new era of big government</a:t>
            </a:r>
            <a:endParaRPr lang="en-US" sz="4400" dirty="0">
              <a:latin typeface="+mj-lt"/>
            </a:endParaRPr>
          </a:p>
        </p:txBody>
      </p:sp>
      <p:sp>
        <p:nvSpPr>
          <p:cNvPr id="11" name="TextBox 10">
            <a:extLst>
              <a:ext uri="{FF2B5EF4-FFF2-40B4-BE49-F238E27FC236}">
                <a16:creationId xmlns:a16="http://schemas.microsoft.com/office/drawing/2014/main" id="{1C9FB11C-2E5A-A61B-75AB-185B867A1686}"/>
              </a:ext>
            </a:extLst>
          </p:cNvPr>
          <p:cNvSpPr txBox="1"/>
          <p:nvPr/>
        </p:nvSpPr>
        <p:spPr>
          <a:xfrm>
            <a:off x="9402621" y="1241058"/>
            <a:ext cx="2828654" cy="3785652"/>
          </a:xfrm>
          <a:prstGeom prst="rect">
            <a:avLst/>
          </a:prstGeom>
          <a:noFill/>
        </p:spPr>
        <p:txBody>
          <a:bodyPr wrap="square" rtlCol="0">
            <a:spAutoFit/>
          </a:bodyPr>
          <a:lstStyle/>
          <a:p>
            <a:r>
              <a:rPr lang="en-US" sz="2000" b="1" u="sng" dirty="0"/>
              <a:t>Threats of Big State:</a:t>
            </a:r>
          </a:p>
          <a:p>
            <a:pPr marL="285750" indent="-285750">
              <a:buFont typeface="Arial" panose="020B0604020202020204" pitchFamily="34" charset="0"/>
              <a:buChar char="•"/>
            </a:pPr>
            <a:r>
              <a:rPr lang="en-US" sz="2000" dirty="0">
                <a:solidFill>
                  <a:srgbClr val="0D0D0D"/>
                </a:solidFill>
                <a:latin typeface="EconomistSerifOsF"/>
              </a:rPr>
              <a:t>Big </a:t>
            </a:r>
            <a:r>
              <a:rPr lang="en-US" sz="2000" b="0" i="0" u="none" strike="noStrike" dirty="0">
                <a:solidFill>
                  <a:srgbClr val="0D0D0D"/>
                </a:solidFill>
                <a:effectLst/>
                <a:latin typeface="EconomistSerifOsF"/>
              </a:rPr>
              <a:t>bureaucracy</a:t>
            </a:r>
          </a:p>
          <a:p>
            <a:pPr marL="285750" indent="-285750">
              <a:buFont typeface="Arial" panose="020B0604020202020204" pitchFamily="34" charset="0"/>
              <a:buChar char="•"/>
            </a:pPr>
            <a:r>
              <a:rPr lang="en-US" sz="2000" dirty="0">
                <a:solidFill>
                  <a:srgbClr val="0D0D0D"/>
                </a:solidFill>
                <a:latin typeface="EconomistSerifOsF"/>
              </a:rPr>
              <a:t>I</a:t>
            </a:r>
            <a:r>
              <a:rPr lang="en-US" sz="2000" b="0" i="0" u="none" strike="noStrike" dirty="0">
                <a:solidFill>
                  <a:srgbClr val="0D0D0D"/>
                </a:solidFill>
                <a:effectLst/>
                <a:latin typeface="EconomistSerifOsF"/>
              </a:rPr>
              <a:t>nstitutional failure</a:t>
            </a:r>
          </a:p>
          <a:p>
            <a:pPr marL="285750" indent="-285750">
              <a:buFont typeface="Arial" panose="020B0604020202020204" pitchFamily="34" charset="0"/>
              <a:buChar char="•"/>
            </a:pPr>
            <a:r>
              <a:rPr lang="en-US" sz="2000" dirty="0">
                <a:solidFill>
                  <a:srgbClr val="0D0D0D"/>
                </a:solidFill>
                <a:latin typeface="EconomistSerifOsF"/>
              </a:rPr>
              <a:t>C</a:t>
            </a:r>
            <a:r>
              <a:rPr lang="en-US" sz="2000" b="0" i="0" u="none" strike="noStrike" dirty="0">
                <a:solidFill>
                  <a:srgbClr val="0D0D0D"/>
                </a:solidFill>
                <a:effectLst/>
                <a:latin typeface="EconomistSerifOsF"/>
              </a:rPr>
              <a:t>orruption</a:t>
            </a:r>
          </a:p>
          <a:p>
            <a:pPr marL="285750" indent="-285750">
              <a:buFont typeface="Arial" panose="020B0604020202020204" pitchFamily="34" charset="0"/>
              <a:buChar char="•"/>
            </a:pPr>
            <a:endParaRPr lang="en-US" sz="2000" dirty="0">
              <a:solidFill>
                <a:srgbClr val="0D0D0D"/>
              </a:solidFill>
              <a:latin typeface="EconomistSerifOsF"/>
            </a:endParaRPr>
          </a:p>
          <a:p>
            <a:r>
              <a:rPr lang="en-US" sz="2000" b="1" u="sng" dirty="0">
                <a:solidFill>
                  <a:srgbClr val="0D0D0D"/>
                </a:solidFill>
                <a:latin typeface="EconomistSerifOsF"/>
              </a:rPr>
              <a:t>Result:</a:t>
            </a:r>
            <a:r>
              <a:rPr lang="en-US" sz="2000" dirty="0">
                <a:solidFill>
                  <a:srgbClr val="0D0D0D"/>
                </a:solidFill>
                <a:latin typeface="EconomistSerifOsF"/>
              </a:rPr>
              <a:t> </a:t>
            </a:r>
            <a:endParaRPr lang="en-US" sz="2000" b="0" i="0" u="none" strike="noStrike" dirty="0">
              <a:solidFill>
                <a:srgbClr val="0D0D0D"/>
              </a:solidFill>
              <a:effectLst/>
              <a:latin typeface="EconomistSerifOsF"/>
            </a:endParaRPr>
          </a:p>
          <a:p>
            <a:pPr marL="285750" indent="-285750">
              <a:buFont typeface="Arial" panose="020B0604020202020204" pitchFamily="34" charset="0"/>
              <a:buChar char="•"/>
            </a:pPr>
            <a:endParaRPr lang="en-US" sz="2000" dirty="0">
              <a:solidFill>
                <a:srgbClr val="0D0D0D"/>
              </a:solidFill>
              <a:latin typeface="EconomistSerifOsF"/>
            </a:endParaRPr>
          </a:p>
          <a:p>
            <a:pPr marL="285750" indent="-285750">
              <a:buFont typeface="Arial" panose="020B0604020202020204" pitchFamily="34" charset="0"/>
              <a:buChar char="•"/>
            </a:pPr>
            <a:r>
              <a:rPr lang="en-US" sz="2000" dirty="0">
                <a:solidFill>
                  <a:srgbClr val="0D0D0D"/>
                </a:solidFill>
                <a:latin typeface="EconomistSerifOsF"/>
              </a:rPr>
              <a:t>Threats b</a:t>
            </a:r>
            <a:r>
              <a:rPr lang="en-US" sz="2000" b="0" i="0" u="none" strike="noStrike" dirty="0">
                <a:solidFill>
                  <a:srgbClr val="0D0D0D"/>
                </a:solidFill>
                <a:effectLst/>
                <a:latin typeface="EconomistSerifOsF"/>
              </a:rPr>
              <a:t>ecome routine  making people poorer and limiting individual freedom.</a:t>
            </a:r>
            <a:endParaRPr lang="en-US" sz="2000" dirty="0"/>
          </a:p>
        </p:txBody>
      </p:sp>
      <p:pic>
        <p:nvPicPr>
          <p:cNvPr id="12" name="Picture 11">
            <a:extLst>
              <a:ext uri="{FF2B5EF4-FFF2-40B4-BE49-F238E27FC236}">
                <a16:creationId xmlns:a16="http://schemas.microsoft.com/office/drawing/2014/main" id="{13C211E3-8FBE-0FF9-0736-CE03E13908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24666" y="11947"/>
            <a:ext cx="1853901" cy="987702"/>
          </a:xfrm>
          <a:prstGeom prst="rect">
            <a:avLst/>
          </a:prstGeom>
        </p:spPr>
      </p:pic>
      <p:sp>
        <p:nvSpPr>
          <p:cNvPr id="13" name="TextBox 12">
            <a:extLst>
              <a:ext uri="{FF2B5EF4-FFF2-40B4-BE49-F238E27FC236}">
                <a16:creationId xmlns:a16="http://schemas.microsoft.com/office/drawing/2014/main" id="{95E07DCB-E6DB-34F6-EFFC-730D316CFF52}"/>
              </a:ext>
            </a:extLst>
          </p:cNvPr>
          <p:cNvSpPr txBox="1"/>
          <p:nvPr/>
        </p:nvSpPr>
        <p:spPr>
          <a:xfrm>
            <a:off x="756615" y="2617509"/>
            <a:ext cx="3074896" cy="3477875"/>
          </a:xfrm>
          <a:prstGeom prst="rect">
            <a:avLst/>
          </a:prstGeom>
          <a:noFill/>
        </p:spPr>
        <p:txBody>
          <a:bodyPr wrap="square" rtlCol="0">
            <a:spAutoFit/>
          </a:bodyPr>
          <a:lstStyle/>
          <a:p>
            <a:r>
              <a:rPr lang="en-US" sz="2000" b="1" u="sng" dirty="0"/>
              <a:t>Increasing Debt to GDP:</a:t>
            </a:r>
          </a:p>
          <a:p>
            <a:pPr marL="285750" indent="-285750">
              <a:buFont typeface="Arial" panose="020B0604020202020204" pitchFamily="34" charset="0"/>
              <a:buChar char="•"/>
            </a:pPr>
            <a:r>
              <a:rPr lang="en-US" sz="2000" dirty="0">
                <a:solidFill>
                  <a:srgbClr val="0D0D0D"/>
                </a:solidFill>
                <a:latin typeface="EconomistSerifOsF"/>
              </a:rPr>
              <a:t>80% world committed to Net Zero emissions</a:t>
            </a:r>
          </a:p>
          <a:p>
            <a:pPr marL="285750" indent="-285750">
              <a:buFont typeface="Arial" panose="020B0604020202020204" pitchFamily="34" charset="0"/>
              <a:buChar char="•"/>
            </a:pPr>
            <a:r>
              <a:rPr lang="en-US" sz="2000" b="0" i="0" u="none" strike="noStrike" dirty="0">
                <a:solidFill>
                  <a:srgbClr val="0D0D0D"/>
                </a:solidFill>
                <a:effectLst/>
                <a:latin typeface="EconomistSerifOsF"/>
              </a:rPr>
              <a:t>Global ageing Populations</a:t>
            </a:r>
          </a:p>
          <a:p>
            <a:endParaRPr lang="en-US" sz="2000" dirty="0">
              <a:solidFill>
                <a:srgbClr val="0D0D0D"/>
              </a:solidFill>
              <a:latin typeface="EconomistSerifOsF"/>
            </a:endParaRPr>
          </a:p>
          <a:p>
            <a:r>
              <a:rPr lang="en-US" sz="2000" b="1" u="sng" dirty="0">
                <a:solidFill>
                  <a:srgbClr val="0D0D0D"/>
                </a:solidFill>
                <a:latin typeface="EconomistSerifOsF"/>
              </a:rPr>
              <a:t>Result:</a:t>
            </a:r>
            <a:r>
              <a:rPr lang="en-US" sz="2000" dirty="0">
                <a:solidFill>
                  <a:srgbClr val="0D0D0D"/>
                </a:solidFill>
                <a:latin typeface="EconomistSerifOsF"/>
              </a:rPr>
              <a:t> </a:t>
            </a:r>
            <a:endParaRPr lang="en-US" sz="2000" b="0" i="0" u="none" strike="noStrike" dirty="0">
              <a:solidFill>
                <a:srgbClr val="0D0D0D"/>
              </a:solidFill>
              <a:effectLst/>
              <a:latin typeface="EconomistSerifOsF"/>
            </a:endParaRPr>
          </a:p>
          <a:p>
            <a:pPr marL="285750" indent="-285750">
              <a:buFont typeface="Arial" panose="020B0604020202020204" pitchFamily="34" charset="0"/>
              <a:buChar char="•"/>
            </a:pPr>
            <a:endParaRPr lang="en-US" sz="2000" dirty="0">
              <a:solidFill>
                <a:srgbClr val="0D0D0D"/>
              </a:solidFill>
              <a:latin typeface="EconomistSerifOsF"/>
            </a:endParaRPr>
          </a:p>
          <a:p>
            <a:pPr marL="285750" indent="-285750">
              <a:buFont typeface="Arial" panose="020B0604020202020204" pitchFamily="34" charset="0"/>
              <a:buChar char="•"/>
            </a:pPr>
            <a:r>
              <a:rPr lang="en-US" sz="2000" dirty="0">
                <a:solidFill>
                  <a:srgbClr val="0D0D0D"/>
                </a:solidFill>
                <a:latin typeface="EconomistSerifOsF"/>
              </a:rPr>
              <a:t>Increases states economic footprint &amp; intervention</a:t>
            </a:r>
            <a:endParaRPr lang="en-US" sz="2000" dirty="0"/>
          </a:p>
        </p:txBody>
      </p:sp>
    </p:spTree>
    <p:extLst>
      <p:ext uri="{BB962C8B-B14F-4D97-AF65-F5344CB8AC3E}">
        <p14:creationId xmlns:p14="http://schemas.microsoft.com/office/powerpoint/2010/main" val="406655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A4DE67-E81F-60BD-E418-193EC55DC7A4}"/>
              </a:ext>
            </a:extLst>
          </p:cNvPr>
          <p:cNvSpPr>
            <a:spLocks noGrp="1"/>
          </p:cNvSpPr>
          <p:nvPr>
            <p:ph type="sldNum" sz="quarter" idx="12"/>
          </p:nvPr>
        </p:nvSpPr>
        <p:spPr/>
        <p:txBody>
          <a:bodyPr/>
          <a:lstStyle/>
          <a:p>
            <a:fld id="{6D22F896-40B5-4ADD-8801-0D06FADFA095}" type="slidenum">
              <a:rPr lang="en-US" smtClean="0"/>
              <a:t>13</a:t>
            </a:fld>
            <a:endParaRPr lang="en-US" dirty="0"/>
          </a:p>
        </p:txBody>
      </p:sp>
      <p:sp>
        <p:nvSpPr>
          <p:cNvPr id="9" name="TextBox 8">
            <a:extLst>
              <a:ext uri="{FF2B5EF4-FFF2-40B4-BE49-F238E27FC236}">
                <a16:creationId xmlns:a16="http://schemas.microsoft.com/office/drawing/2014/main" id="{7D13CBDB-9B97-B062-A65B-940E66624B57}"/>
              </a:ext>
            </a:extLst>
          </p:cNvPr>
          <p:cNvSpPr txBox="1"/>
          <p:nvPr/>
        </p:nvSpPr>
        <p:spPr>
          <a:xfrm>
            <a:off x="700873" y="125558"/>
            <a:ext cx="4676986" cy="461665"/>
          </a:xfrm>
          <a:prstGeom prst="rect">
            <a:avLst/>
          </a:prstGeom>
          <a:noFill/>
        </p:spPr>
        <p:txBody>
          <a:bodyPr wrap="none" rtlCol="0">
            <a:spAutoFit/>
          </a:bodyPr>
          <a:lstStyle/>
          <a:p>
            <a:r>
              <a:rPr lang="en-US" sz="2400" b="1" dirty="0"/>
              <a:t>National Assoc. of Manufacturers</a:t>
            </a:r>
          </a:p>
        </p:txBody>
      </p:sp>
      <p:pic>
        <p:nvPicPr>
          <p:cNvPr id="3" name="Picture 2">
            <a:extLst>
              <a:ext uri="{FF2B5EF4-FFF2-40B4-BE49-F238E27FC236}">
                <a16:creationId xmlns:a16="http://schemas.microsoft.com/office/drawing/2014/main" id="{E51703B9-5CA8-AF88-E591-B326FEA5B3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0873" y="2045643"/>
            <a:ext cx="11491127" cy="4812030"/>
          </a:xfrm>
          <a:prstGeom prst="rect">
            <a:avLst/>
          </a:prstGeom>
        </p:spPr>
      </p:pic>
      <p:sp>
        <p:nvSpPr>
          <p:cNvPr id="10" name="TextBox 9">
            <a:extLst>
              <a:ext uri="{FF2B5EF4-FFF2-40B4-BE49-F238E27FC236}">
                <a16:creationId xmlns:a16="http://schemas.microsoft.com/office/drawing/2014/main" id="{4924E79E-98C3-AE42-04B5-6C9F51423258}"/>
              </a:ext>
            </a:extLst>
          </p:cNvPr>
          <p:cNvSpPr txBox="1"/>
          <p:nvPr/>
        </p:nvSpPr>
        <p:spPr>
          <a:xfrm>
            <a:off x="700873" y="704031"/>
            <a:ext cx="5894114" cy="830997"/>
          </a:xfrm>
          <a:prstGeom prst="rect">
            <a:avLst/>
          </a:prstGeom>
          <a:noFill/>
        </p:spPr>
        <p:txBody>
          <a:bodyPr wrap="none" rtlCol="0">
            <a:spAutoFit/>
          </a:bodyPr>
          <a:lstStyle/>
          <a:p>
            <a:r>
              <a:rPr lang="en-US" sz="2400" b="1" dirty="0"/>
              <a:t>Cost of Fed Gov’t Regulation, US Economy,</a:t>
            </a:r>
          </a:p>
          <a:p>
            <a:r>
              <a:rPr lang="en-US" sz="2400" b="1" dirty="0"/>
              <a:t>Manufacturing and Business</a:t>
            </a:r>
          </a:p>
        </p:txBody>
      </p:sp>
      <p:sp>
        <p:nvSpPr>
          <p:cNvPr id="11" name="TextBox 10">
            <a:extLst>
              <a:ext uri="{FF2B5EF4-FFF2-40B4-BE49-F238E27FC236}">
                <a16:creationId xmlns:a16="http://schemas.microsoft.com/office/drawing/2014/main" id="{A4597625-3D4D-F196-D29C-9A5F1480AAF3}"/>
              </a:ext>
            </a:extLst>
          </p:cNvPr>
          <p:cNvSpPr txBox="1"/>
          <p:nvPr/>
        </p:nvSpPr>
        <p:spPr>
          <a:xfrm rot="16200000">
            <a:off x="-2192027" y="4008761"/>
            <a:ext cx="4948406" cy="338554"/>
          </a:xfrm>
          <a:prstGeom prst="rect">
            <a:avLst/>
          </a:prstGeom>
          <a:noFill/>
        </p:spPr>
        <p:txBody>
          <a:bodyPr wrap="none" rtlCol="0">
            <a:spAutoFit/>
          </a:bodyPr>
          <a:lstStyle/>
          <a:p>
            <a:r>
              <a:rPr lang="en-US" sz="1600" dirty="0"/>
              <a:t>Source </a:t>
            </a:r>
            <a:r>
              <a:rPr lang="en-US" sz="1600" dirty="0" err="1"/>
              <a:t>Nat’l</a:t>
            </a:r>
            <a:r>
              <a:rPr lang="en-US" sz="1600"/>
              <a:t> Assoc of Manufacturers Report  Oct, 2023</a:t>
            </a:r>
          </a:p>
        </p:txBody>
      </p:sp>
      <p:sp>
        <p:nvSpPr>
          <p:cNvPr id="5" name="Oval 4">
            <a:extLst>
              <a:ext uri="{FF2B5EF4-FFF2-40B4-BE49-F238E27FC236}">
                <a16:creationId xmlns:a16="http://schemas.microsoft.com/office/drawing/2014/main" id="{83EC052F-C67A-FDEF-2B22-04756D8B91B3}"/>
              </a:ext>
            </a:extLst>
          </p:cNvPr>
          <p:cNvSpPr/>
          <p:nvPr/>
        </p:nvSpPr>
        <p:spPr>
          <a:xfrm>
            <a:off x="1188720" y="4949190"/>
            <a:ext cx="9082162" cy="42291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Picture 6">
            <a:extLst>
              <a:ext uri="{FF2B5EF4-FFF2-40B4-BE49-F238E27FC236}">
                <a16:creationId xmlns:a16="http://schemas.microsoft.com/office/drawing/2014/main" id="{D5B1FD02-7D08-53C7-C4E7-A948B0B571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0774" y="103116"/>
            <a:ext cx="2151226" cy="1146108"/>
          </a:xfrm>
          <a:prstGeom prst="rect">
            <a:avLst/>
          </a:prstGeom>
        </p:spPr>
      </p:pic>
    </p:spTree>
    <p:extLst>
      <p:ext uri="{BB962C8B-B14F-4D97-AF65-F5344CB8AC3E}">
        <p14:creationId xmlns:p14="http://schemas.microsoft.com/office/powerpoint/2010/main" val="1902852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A4DE67-E81F-60BD-E418-193EC55DC7A4}"/>
              </a:ext>
            </a:extLst>
          </p:cNvPr>
          <p:cNvSpPr>
            <a:spLocks noGrp="1"/>
          </p:cNvSpPr>
          <p:nvPr>
            <p:ph type="sldNum" sz="quarter" idx="12"/>
          </p:nvPr>
        </p:nvSpPr>
        <p:spPr/>
        <p:txBody>
          <a:bodyPr/>
          <a:lstStyle/>
          <a:p>
            <a:fld id="{6D22F896-40B5-4ADD-8801-0D06FADFA095}" type="slidenum">
              <a:rPr lang="en-US" smtClean="0"/>
              <a:t>14</a:t>
            </a:fld>
            <a:endParaRPr lang="en-US"/>
          </a:p>
        </p:txBody>
      </p:sp>
      <p:pic>
        <p:nvPicPr>
          <p:cNvPr id="8" name="Picture 7">
            <a:extLst>
              <a:ext uri="{FF2B5EF4-FFF2-40B4-BE49-F238E27FC236}">
                <a16:creationId xmlns:a16="http://schemas.microsoft.com/office/drawing/2014/main" id="{A84AD811-D37C-4ED3-3B24-16F07ED71A51}"/>
              </a:ext>
            </a:extLst>
          </p:cNvPr>
          <p:cNvPicPr>
            <a:picLocks noChangeAspect="1"/>
          </p:cNvPicPr>
          <p:nvPr/>
        </p:nvPicPr>
        <p:blipFill>
          <a:blip r:embed="rId3">
            <a:clrChange>
              <a:clrFrom>
                <a:srgbClr val="FFFFFF"/>
              </a:clrFrom>
              <a:clrTo>
                <a:srgbClr val="FFFFFF">
                  <a:alpha val="0"/>
                </a:srgbClr>
              </a:clrTo>
            </a:clrChange>
            <a:duotone>
              <a:prstClr val="black"/>
              <a:schemeClr val="accent5">
                <a:tint val="45000"/>
                <a:satMod val="400000"/>
              </a:schemeClr>
            </a:duotone>
          </a:blip>
          <a:stretch>
            <a:fillRect/>
          </a:stretch>
        </p:blipFill>
        <p:spPr>
          <a:xfrm>
            <a:off x="720090" y="0"/>
            <a:ext cx="11471910" cy="6858000"/>
          </a:xfrm>
          <a:prstGeom prst="rect">
            <a:avLst/>
          </a:prstGeom>
        </p:spPr>
      </p:pic>
      <p:pic>
        <p:nvPicPr>
          <p:cNvPr id="6" name="Picture 5">
            <a:extLst>
              <a:ext uri="{FF2B5EF4-FFF2-40B4-BE49-F238E27FC236}">
                <a16:creationId xmlns:a16="http://schemas.microsoft.com/office/drawing/2014/main" id="{557D3627-F127-B9A7-59CB-440406811A2D}"/>
              </a:ext>
            </a:extLst>
          </p:cNvPr>
          <p:cNvPicPr>
            <a:picLocks noChangeAspect="1"/>
          </p:cNvPicPr>
          <p:nvPr/>
        </p:nvPicPr>
        <p:blipFill>
          <a:blip r:embed="rId4"/>
          <a:stretch>
            <a:fillRect/>
          </a:stretch>
        </p:blipFill>
        <p:spPr>
          <a:xfrm>
            <a:off x="7400687" y="948038"/>
            <a:ext cx="3830316" cy="2195212"/>
          </a:xfrm>
          <a:prstGeom prst="ellipse">
            <a:avLst/>
          </a:prstGeom>
          <a:ln>
            <a:noFill/>
          </a:ln>
          <a:effectLst>
            <a:softEdge rad="112500"/>
          </a:effectLst>
        </p:spPr>
      </p:pic>
      <p:sp>
        <p:nvSpPr>
          <p:cNvPr id="9" name="TextBox 8">
            <a:extLst>
              <a:ext uri="{FF2B5EF4-FFF2-40B4-BE49-F238E27FC236}">
                <a16:creationId xmlns:a16="http://schemas.microsoft.com/office/drawing/2014/main" id="{7D13CBDB-9B97-B062-A65B-940E66624B57}"/>
              </a:ext>
            </a:extLst>
          </p:cNvPr>
          <p:cNvSpPr txBox="1"/>
          <p:nvPr/>
        </p:nvSpPr>
        <p:spPr>
          <a:xfrm>
            <a:off x="765810" y="1143000"/>
            <a:ext cx="3558282" cy="369332"/>
          </a:xfrm>
          <a:prstGeom prst="rect">
            <a:avLst/>
          </a:prstGeom>
          <a:noFill/>
        </p:spPr>
        <p:txBody>
          <a:bodyPr wrap="none" rtlCol="0">
            <a:spAutoFit/>
          </a:bodyPr>
          <a:lstStyle/>
          <a:p>
            <a:r>
              <a:rPr lang="en-US" b="1"/>
              <a:t>National Assoc. of Manufacturers</a:t>
            </a:r>
          </a:p>
        </p:txBody>
      </p:sp>
      <p:sp>
        <p:nvSpPr>
          <p:cNvPr id="10" name="TextBox 9">
            <a:extLst>
              <a:ext uri="{FF2B5EF4-FFF2-40B4-BE49-F238E27FC236}">
                <a16:creationId xmlns:a16="http://schemas.microsoft.com/office/drawing/2014/main" id="{4924E79E-98C3-AE42-04B5-6C9F51423258}"/>
              </a:ext>
            </a:extLst>
          </p:cNvPr>
          <p:cNvSpPr txBox="1"/>
          <p:nvPr/>
        </p:nvSpPr>
        <p:spPr>
          <a:xfrm>
            <a:off x="720090" y="1722478"/>
            <a:ext cx="4468211" cy="646331"/>
          </a:xfrm>
          <a:prstGeom prst="rect">
            <a:avLst/>
          </a:prstGeom>
          <a:noFill/>
        </p:spPr>
        <p:txBody>
          <a:bodyPr wrap="none" rtlCol="0">
            <a:spAutoFit/>
          </a:bodyPr>
          <a:lstStyle/>
          <a:p>
            <a:r>
              <a:rPr lang="en-US" b="1"/>
              <a:t>Cost of Fed Gov’t Regulation, US Economy,</a:t>
            </a:r>
          </a:p>
          <a:p>
            <a:r>
              <a:rPr lang="en-US" b="1"/>
              <a:t>Manufacturing and Business</a:t>
            </a:r>
          </a:p>
        </p:txBody>
      </p:sp>
      <p:sp>
        <p:nvSpPr>
          <p:cNvPr id="11" name="TextBox 10">
            <a:extLst>
              <a:ext uri="{FF2B5EF4-FFF2-40B4-BE49-F238E27FC236}">
                <a16:creationId xmlns:a16="http://schemas.microsoft.com/office/drawing/2014/main" id="{A4597625-3D4D-F196-D29C-9A5F1480AAF3}"/>
              </a:ext>
            </a:extLst>
          </p:cNvPr>
          <p:cNvSpPr txBox="1"/>
          <p:nvPr/>
        </p:nvSpPr>
        <p:spPr>
          <a:xfrm rot="16200000">
            <a:off x="-2192027" y="4008761"/>
            <a:ext cx="4948406" cy="338554"/>
          </a:xfrm>
          <a:prstGeom prst="rect">
            <a:avLst/>
          </a:prstGeom>
          <a:noFill/>
        </p:spPr>
        <p:txBody>
          <a:bodyPr wrap="none" rtlCol="0">
            <a:spAutoFit/>
          </a:bodyPr>
          <a:lstStyle/>
          <a:p>
            <a:r>
              <a:rPr lang="en-US" sz="1600"/>
              <a:t>Source </a:t>
            </a:r>
            <a:r>
              <a:rPr lang="en-US" sz="1600" err="1"/>
              <a:t>Nat’l</a:t>
            </a:r>
            <a:r>
              <a:rPr lang="en-US" sz="1600"/>
              <a:t> Assoc of Manufacturers Report  Oct, 2023</a:t>
            </a:r>
          </a:p>
        </p:txBody>
      </p:sp>
    </p:spTree>
    <p:extLst>
      <p:ext uri="{BB962C8B-B14F-4D97-AF65-F5344CB8AC3E}">
        <p14:creationId xmlns:p14="http://schemas.microsoft.com/office/powerpoint/2010/main" val="379444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A4DE67-E81F-60BD-E418-193EC55DC7A4}"/>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9" name="TextBox 8">
            <a:extLst>
              <a:ext uri="{FF2B5EF4-FFF2-40B4-BE49-F238E27FC236}">
                <a16:creationId xmlns:a16="http://schemas.microsoft.com/office/drawing/2014/main" id="{7D13CBDB-9B97-B062-A65B-940E66624B57}"/>
              </a:ext>
            </a:extLst>
          </p:cNvPr>
          <p:cNvSpPr txBox="1"/>
          <p:nvPr/>
        </p:nvSpPr>
        <p:spPr>
          <a:xfrm>
            <a:off x="700873" y="125558"/>
            <a:ext cx="4676986" cy="461665"/>
          </a:xfrm>
          <a:prstGeom prst="rect">
            <a:avLst/>
          </a:prstGeom>
          <a:noFill/>
        </p:spPr>
        <p:txBody>
          <a:bodyPr wrap="none" rtlCol="0">
            <a:spAutoFit/>
          </a:bodyPr>
          <a:lstStyle/>
          <a:p>
            <a:r>
              <a:rPr lang="en-US" sz="2400" b="1" dirty="0"/>
              <a:t>National Assoc. of Manufacturers</a:t>
            </a:r>
          </a:p>
        </p:txBody>
      </p:sp>
      <p:sp>
        <p:nvSpPr>
          <p:cNvPr id="10" name="TextBox 9">
            <a:extLst>
              <a:ext uri="{FF2B5EF4-FFF2-40B4-BE49-F238E27FC236}">
                <a16:creationId xmlns:a16="http://schemas.microsoft.com/office/drawing/2014/main" id="{4924E79E-98C3-AE42-04B5-6C9F51423258}"/>
              </a:ext>
            </a:extLst>
          </p:cNvPr>
          <p:cNvSpPr txBox="1"/>
          <p:nvPr/>
        </p:nvSpPr>
        <p:spPr>
          <a:xfrm>
            <a:off x="700873" y="704031"/>
            <a:ext cx="5894114" cy="830997"/>
          </a:xfrm>
          <a:prstGeom prst="rect">
            <a:avLst/>
          </a:prstGeom>
          <a:noFill/>
        </p:spPr>
        <p:txBody>
          <a:bodyPr wrap="none" rtlCol="0">
            <a:spAutoFit/>
          </a:bodyPr>
          <a:lstStyle/>
          <a:p>
            <a:r>
              <a:rPr lang="en-US" sz="2400" b="1" dirty="0"/>
              <a:t>Cost of Fed Gov’t Regulation, US Economy,</a:t>
            </a:r>
          </a:p>
          <a:p>
            <a:r>
              <a:rPr lang="en-US" sz="2400" b="1" dirty="0"/>
              <a:t>Manufacturing and Business</a:t>
            </a:r>
          </a:p>
        </p:txBody>
      </p:sp>
      <p:sp>
        <p:nvSpPr>
          <p:cNvPr id="11" name="TextBox 10">
            <a:extLst>
              <a:ext uri="{FF2B5EF4-FFF2-40B4-BE49-F238E27FC236}">
                <a16:creationId xmlns:a16="http://schemas.microsoft.com/office/drawing/2014/main" id="{A4597625-3D4D-F196-D29C-9A5F1480AAF3}"/>
              </a:ext>
            </a:extLst>
          </p:cNvPr>
          <p:cNvSpPr txBox="1"/>
          <p:nvPr/>
        </p:nvSpPr>
        <p:spPr>
          <a:xfrm rot="16200000">
            <a:off x="-2192027" y="4008761"/>
            <a:ext cx="4948406" cy="338554"/>
          </a:xfrm>
          <a:prstGeom prst="rect">
            <a:avLst/>
          </a:prstGeom>
          <a:noFill/>
        </p:spPr>
        <p:txBody>
          <a:bodyPr wrap="none" rtlCol="0">
            <a:spAutoFit/>
          </a:bodyPr>
          <a:lstStyle/>
          <a:p>
            <a:r>
              <a:rPr lang="en-US" sz="1600" dirty="0"/>
              <a:t>Source </a:t>
            </a:r>
            <a:r>
              <a:rPr lang="en-US" sz="1600" dirty="0" err="1"/>
              <a:t>Nat’l</a:t>
            </a:r>
            <a:r>
              <a:rPr lang="en-US" sz="1600"/>
              <a:t> Assoc of Manufacturers Report  Oct, 2023</a:t>
            </a:r>
          </a:p>
        </p:txBody>
      </p:sp>
      <p:pic>
        <p:nvPicPr>
          <p:cNvPr id="7" name="Picture 6">
            <a:extLst>
              <a:ext uri="{FF2B5EF4-FFF2-40B4-BE49-F238E27FC236}">
                <a16:creationId xmlns:a16="http://schemas.microsoft.com/office/drawing/2014/main" id="{D5B1FD02-7D08-53C7-C4E7-A948B0B571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0774" y="-51776"/>
            <a:ext cx="2151226" cy="1146108"/>
          </a:xfrm>
          <a:prstGeom prst="rect">
            <a:avLst/>
          </a:prstGeom>
        </p:spPr>
      </p:pic>
      <p:pic>
        <p:nvPicPr>
          <p:cNvPr id="6" name="Picture 5">
            <a:extLst>
              <a:ext uri="{FF2B5EF4-FFF2-40B4-BE49-F238E27FC236}">
                <a16:creationId xmlns:a16="http://schemas.microsoft.com/office/drawing/2014/main" id="{9E2246EA-D34B-DDFE-F002-48320C2DE8EE}"/>
              </a:ext>
            </a:extLst>
          </p:cNvPr>
          <p:cNvPicPr>
            <a:picLocks noChangeAspect="1"/>
          </p:cNvPicPr>
          <p:nvPr/>
        </p:nvPicPr>
        <p:blipFill>
          <a:blip r:embed="rId4">
            <a:clrChange>
              <a:clrFrom>
                <a:srgbClr val="FFFFFF"/>
              </a:clrFrom>
              <a:clrTo>
                <a:srgbClr val="FFFFFF">
                  <a:alpha val="0"/>
                </a:srgbClr>
              </a:clrTo>
            </a:clrChange>
            <a:duotone>
              <a:prstClr val="black"/>
              <a:schemeClr val="accent5">
                <a:tint val="45000"/>
                <a:satMod val="400000"/>
              </a:schemeClr>
            </a:duotone>
          </a:blip>
          <a:stretch>
            <a:fillRect/>
          </a:stretch>
        </p:blipFill>
        <p:spPr>
          <a:xfrm>
            <a:off x="700872" y="1722066"/>
            <a:ext cx="11537803" cy="4808622"/>
          </a:xfrm>
          <a:prstGeom prst="rect">
            <a:avLst/>
          </a:prstGeom>
        </p:spPr>
      </p:pic>
    </p:spTree>
    <p:extLst>
      <p:ext uri="{BB962C8B-B14F-4D97-AF65-F5344CB8AC3E}">
        <p14:creationId xmlns:p14="http://schemas.microsoft.com/office/powerpoint/2010/main" val="331615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CFFB1D-D7FA-2056-EEFB-BE109B346EEF}"/>
              </a:ext>
            </a:extLst>
          </p:cNvPr>
          <p:cNvSpPr>
            <a:spLocks noGrp="1"/>
          </p:cNvSpPr>
          <p:nvPr>
            <p:ph type="sldNum" sz="quarter" idx="12"/>
          </p:nvPr>
        </p:nvSpPr>
        <p:spPr/>
        <p:txBody>
          <a:bodyPr/>
          <a:lstStyle/>
          <a:p>
            <a:fld id="{6D22F896-40B5-4ADD-8801-0D06FADFA095}" type="slidenum">
              <a:rPr lang="en-US" smtClean="0"/>
              <a:t>16</a:t>
            </a:fld>
            <a:endParaRPr lang="en-US"/>
          </a:p>
        </p:txBody>
      </p:sp>
      <p:pic>
        <p:nvPicPr>
          <p:cNvPr id="4" name="Picture 3">
            <a:extLst>
              <a:ext uri="{FF2B5EF4-FFF2-40B4-BE49-F238E27FC236}">
                <a16:creationId xmlns:a16="http://schemas.microsoft.com/office/drawing/2014/main" id="{FB24432B-CC5E-B089-818D-65238D607333}"/>
              </a:ext>
            </a:extLst>
          </p:cNvPr>
          <p:cNvPicPr>
            <a:picLocks noChangeAspect="1"/>
          </p:cNvPicPr>
          <p:nvPr/>
        </p:nvPicPr>
        <p:blipFill>
          <a:blip r:embed="rId3"/>
          <a:stretch>
            <a:fillRect/>
          </a:stretch>
        </p:blipFill>
        <p:spPr>
          <a:xfrm>
            <a:off x="6925" y="0"/>
            <a:ext cx="6758940" cy="6858000"/>
          </a:xfrm>
          <a:prstGeom prst="rect">
            <a:avLst/>
          </a:prstGeom>
        </p:spPr>
      </p:pic>
      <p:sp>
        <p:nvSpPr>
          <p:cNvPr id="6" name="TextBox 5">
            <a:extLst>
              <a:ext uri="{FF2B5EF4-FFF2-40B4-BE49-F238E27FC236}">
                <a16:creationId xmlns:a16="http://schemas.microsoft.com/office/drawing/2014/main" id="{B1DE9DDD-178B-4DBF-343F-CAEF76622AB0}"/>
              </a:ext>
            </a:extLst>
          </p:cNvPr>
          <p:cNvSpPr txBox="1"/>
          <p:nvPr/>
        </p:nvSpPr>
        <p:spPr>
          <a:xfrm>
            <a:off x="727774" y="1871437"/>
            <a:ext cx="3930967" cy="2308324"/>
          </a:xfrm>
          <a:prstGeom prst="rect">
            <a:avLst/>
          </a:prstGeom>
          <a:noFill/>
        </p:spPr>
        <p:txBody>
          <a:bodyPr wrap="square">
            <a:spAutoFit/>
          </a:bodyPr>
          <a:lstStyle/>
          <a:p>
            <a:pPr algn="just"/>
            <a:r>
              <a:rPr lang="en-US" sz="1600" b="0" i="0" u="none" strike="noStrike">
                <a:solidFill>
                  <a:srgbClr val="0A152B"/>
                </a:solidFill>
                <a:effectLst/>
                <a:latin typeface="GT America"/>
              </a:rPr>
              <a:t>One way to measure the growing regulatory risk attached to executive action is by looking at the number of economically significant rules issued each year. Economically significant rules are those estimated to have an annual impact on the economy of $100 million or more or that adversely affect the economy or a sector of the economy materially. </a:t>
            </a:r>
            <a:endParaRPr lang="en-US" sz="1600"/>
          </a:p>
        </p:txBody>
      </p:sp>
      <p:pic>
        <p:nvPicPr>
          <p:cNvPr id="7" name="Picture 6">
            <a:extLst>
              <a:ext uri="{FF2B5EF4-FFF2-40B4-BE49-F238E27FC236}">
                <a16:creationId xmlns:a16="http://schemas.microsoft.com/office/drawing/2014/main" id="{D9E72C91-0CBE-79D4-6408-92D7515E5A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0774" y="-51776"/>
            <a:ext cx="2151226" cy="1146108"/>
          </a:xfrm>
          <a:prstGeom prst="rect">
            <a:avLst/>
          </a:prstGeom>
        </p:spPr>
      </p:pic>
      <p:pic>
        <p:nvPicPr>
          <p:cNvPr id="9" name="Picture 8">
            <a:extLst>
              <a:ext uri="{FF2B5EF4-FFF2-40B4-BE49-F238E27FC236}">
                <a16:creationId xmlns:a16="http://schemas.microsoft.com/office/drawing/2014/main" id="{9783E0F0-55C0-5030-E5FC-0BAD40732984}"/>
              </a:ext>
            </a:extLst>
          </p:cNvPr>
          <p:cNvPicPr>
            <a:picLocks noChangeAspect="1"/>
          </p:cNvPicPr>
          <p:nvPr/>
        </p:nvPicPr>
        <p:blipFill>
          <a:blip r:embed="rId5"/>
          <a:stretch>
            <a:fillRect/>
          </a:stretch>
        </p:blipFill>
        <p:spPr>
          <a:xfrm>
            <a:off x="6776623" y="-10758"/>
            <a:ext cx="5893387" cy="6858000"/>
          </a:xfrm>
          <a:prstGeom prst="rect">
            <a:avLst/>
          </a:prstGeom>
        </p:spPr>
      </p:pic>
      <p:sp>
        <p:nvSpPr>
          <p:cNvPr id="10" name="TextBox 9">
            <a:extLst>
              <a:ext uri="{FF2B5EF4-FFF2-40B4-BE49-F238E27FC236}">
                <a16:creationId xmlns:a16="http://schemas.microsoft.com/office/drawing/2014/main" id="{83D37CB2-9A2E-CF39-3AC3-28747779FB21}"/>
              </a:ext>
            </a:extLst>
          </p:cNvPr>
          <p:cNvSpPr txBox="1"/>
          <p:nvPr/>
        </p:nvSpPr>
        <p:spPr>
          <a:xfrm>
            <a:off x="9435712" y="4179761"/>
            <a:ext cx="2888355" cy="738664"/>
          </a:xfrm>
          <a:prstGeom prst="rect">
            <a:avLst/>
          </a:prstGeom>
          <a:noFill/>
        </p:spPr>
        <p:txBody>
          <a:bodyPr wrap="none" rtlCol="0">
            <a:spAutoFit/>
          </a:bodyPr>
          <a:lstStyle/>
          <a:p>
            <a:r>
              <a:rPr lang="en-US" sz="1400"/>
              <a:t>Source: US Chamber of Commerce, </a:t>
            </a:r>
          </a:p>
          <a:p>
            <a:r>
              <a:rPr lang="en-US" sz="1400" i="1" u="sng"/>
              <a:t>Public Policy Risk Soars </a:t>
            </a:r>
            <a:r>
              <a:rPr lang="en-US" sz="1400"/>
              <a:t>, </a:t>
            </a:r>
          </a:p>
          <a:p>
            <a:r>
              <a:rPr lang="en-US" sz="1400"/>
              <a:t>April 11, 2023</a:t>
            </a:r>
          </a:p>
        </p:txBody>
      </p:sp>
    </p:spTree>
    <p:extLst>
      <p:ext uri="{BB962C8B-B14F-4D97-AF65-F5344CB8AC3E}">
        <p14:creationId xmlns:p14="http://schemas.microsoft.com/office/powerpoint/2010/main" val="4139612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4E753E-035E-74DA-92BA-5D4C3C5A2D3E}"/>
              </a:ext>
            </a:extLst>
          </p:cNvPr>
          <p:cNvSpPr>
            <a:spLocks noGrp="1"/>
          </p:cNvSpPr>
          <p:nvPr>
            <p:ph type="sldNum" sz="quarter" idx="12"/>
          </p:nvPr>
        </p:nvSpPr>
        <p:spPr/>
        <p:txBody>
          <a:bodyPr/>
          <a:lstStyle/>
          <a:p>
            <a:fld id="{6D22F896-40B5-4ADD-8801-0D06FADFA095}" type="slidenum">
              <a:rPr lang="en-US" smtClean="0"/>
              <a:t>17</a:t>
            </a:fld>
            <a:endParaRPr lang="en-US"/>
          </a:p>
        </p:txBody>
      </p:sp>
      <p:pic>
        <p:nvPicPr>
          <p:cNvPr id="6" name="Picture 5">
            <a:extLst>
              <a:ext uri="{FF2B5EF4-FFF2-40B4-BE49-F238E27FC236}">
                <a16:creationId xmlns:a16="http://schemas.microsoft.com/office/drawing/2014/main" id="{34AC6065-F5BB-4E0A-369F-E36EF8F8B9DA}"/>
              </a:ext>
            </a:extLst>
          </p:cNvPr>
          <p:cNvPicPr>
            <a:picLocks noChangeAspect="1"/>
          </p:cNvPicPr>
          <p:nvPr/>
        </p:nvPicPr>
        <p:blipFill>
          <a:blip r:embed="rId3">
            <a:clrChange>
              <a:clrFrom>
                <a:srgbClr val="E4F2E1"/>
              </a:clrFrom>
              <a:clrTo>
                <a:srgbClr val="E4F2E1">
                  <a:alpha val="0"/>
                </a:srgbClr>
              </a:clrTo>
            </a:clrChange>
          </a:blip>
          <a:stretch>
            <a:fillRect/>
          </a:stretch>
        </p:blipFill>
        <p:spPr>
          <a:xfrm>
            <a:off x="599439" y="0"/>
            <a:ext cx="11466904" cy="6646683"/>
          </a:xfrm>
          <a:prstGeom prst="rect">
            <a:avLst/>
          </a:prstGeom>
        </p:spPr>
      </p:pic>
      <p:sp>
        <p:nvSpPr>
          <p:cNvPr id="7" name="TextBox 6">
            <a:extLst>
              <a:ext uri="{FF2B5EF4-FFF2-40B4-BE49-F238E27FC236}">
                <a16:creationId xmlns:a16="http://schemas.microsoft.com/office/drawing/2014/main" id="{047BEFEF-96E8-104B-C921-1654FCB28085}"/>
              </a:ext>
            </a:extLst>
          </p:cNvPr>
          <p:cNvSpPr txBox="1"/>
          <p:nvPr/>
        </p:nvSpPr>
        <p:spPr>
          <a:xfrm rot="16200000">
            <a:off x="-2155740" y="4099279"/>
            <a:ext cx="4743158" cy="338554"/>
          </a:xfrm>
          <a:prstGeom prst="rect">
            <a:avLst/>
          </a:prstGeom>
          <a:noFill/>
        </p:spPr>
        <p:txBody>
          <a:bodyPr wrap="none" rtlCol="0">
            <a:spAutoFit/>
          </a:bodyPr>
          <a:lstStyle/>
          <a:p>
            <a:r>
              <a:rPr lang="en-US" sz="1600"/>
              <a:t>Source: GALLUP, Gov’t Doing Too Much, Too Powerful</a:t>
            </a:r>
          </a:p>
        </p:txBody>
      </p:sp>
      <p:pic>
        <p:nvPicPr>
          <p:cNvPr id="8" name="Picture 7">
            <a:extLst>
              <a:ext uri="{FF2B5EF4-FFF2-40B4-BE49-F238E27FC236}">
                <a16:creationId xmlns:a16="http://schemas.microsoft.com/office/drawing/2014/main" id="{234389D5-0BCA-CB88-B0C2-7E2E501325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4974" y="1319824"/>
            <a:ext cx="2151226" cy="1146108"/>
          </a:xfrm>
          <a:prstGeom prst="rect">
            <a:avLst/>
          </a:prstGeom>
        </p:spPr>
      </p:pic>
    </p:spTree>
    <p:extLst>
      <p:ext uri="{BB962C8B-B14F-4D97-AF65-F5344CB8AC3E}">
        <p14:creationId xmlns:p14="http://schemas.microsoft.com/office/powerpoint/2010/main" val="1225985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8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0187-0237-9B5B-EEBE-0B6C4DE63957}"/>
              </a:ext>
            </a:extLst>
          </p:cNvPr>
          <p:cNvSpPr>
            <a:spLocks noGrp="1"/>
          </p:cNvSpPr>
          <p:nvPr>
            <p:ph type="title"/>
          </p:nvPr>
        </p:nvSpPr>
        <p:spPr>
          <a:xfrm>
            <a:off x="834390" y="214114"/>
            <a:ext cx="9601200" cy="1485900"/>
          </a:xfrm>
        </p:spPr>
        <p:txBody>
          <a:bodyPr/>
          <a:lstStyle/>
          <a:p>
            <a:r>
              <a:rPr lang="en-US" dirty="0"/>
              <a:t>Federal Regulatory Blitz:</a:t>
            </a:r>
            <a:br>
              <a:rPr lang="en-US" dirty="0"/>
            </a:br>
            <a:r>
              <a:rPr lang="en-US" dirty="0"/>
              <a:t>Jeopardized America’s Economy</a:t>
            </a:r>
          </a:p>
        </p:txBody>
      </p:sp>
      <p:sp>
        <p:nvSpPr>
          <p:cNvPr id="3" name="Content Placeholder 2">
            <a:extLst>
              <a:ext uri="{FF2B5EF4-FFF2-40B4-BE49-F238E27FC236}">
                <a16:creationId xmlns:a16="http://schemas.microsoft.com/office/drawing/2014/main" id="{CAA21505-82D5-1814-FA78-20D1B9C44470}"/>
              </a:ext>
            </a:extLst>
          </p:cNvPr>
          <p:cNvSpPr>
            <a:spLocks noGrp="1"/>
          </p:cNvSpPr>
          <p:nvPr>
            <p:ph idx="1"/>
          </p:nvPr>
        </p:nvSpPr>
        <p:spPr>
          <a:xfrm>
            <a:off x="834390" y="1965904"/>
            <a:ext cx="5953685" cy="3581400"/>
          </a:xfrm>
        </p:spPr>
        <p:txBody>
          <a:bodyPr>
            <a:normAutofit/>
          </a:bodyPr>
          <a:lstStyle/>
          <a:p>
            <a:pPr>
              <a:buFont typeface="Wingdings" pitchFamily="2" charset="2"/>
              <a:buChar char="§"/>
            </a:pPr>
            <a:r>
              <a:rPr lang="en-US" dirty="0">
                <a:effectLst/>
              </a:rPr>
              <a:t>The most notorious cost of regulation is the paperwork, sometimes known as </a:t>
            </a:r>
            <a:r>
              <a:rPr lang="en-US" b="1" dirty="0">
                <a:effectLst/>
              </a:rPr>
              <a:t>‘red tape.’ </a:t>
            </a:r>
          </a:p>
          <a:p>
            <a:pPr>
              <a:buFont typeface="Wingdings" pitchFamily="2" charset="2"/>
              <a:buChar char="§"/>
            </a:pPr>
            <a:r>
              <a:rPr lang="en-US" dirty="0">
                <a:effectLst/>
              </a:rPr>
              <a:t>The executive branch alone issues thousands of new regulations each year that add to the </a:t>
            </a:r>
            <a:r>
              <a:rPr lang="en-US" b="1" dirty="0">
                <a:effectLst/>
              </a:rPr>
              <a:t>200,000 pages </a:t>
            </a:r>
            <a:r>
              <a:rPr lang="en-US" dirty="0">
                <a:effectLst/>
              </a:rPr>
              <a:t>of federal rules already in place.</a:t>
            </a:r>
          </a:p>
          <a:p>
            <a:pPr>
              <a:buFont typeface="Wingdings" pitchFamily="2" charset="2"/>
              <a:buChar char="§"/>
            </a:pPr>
            <a:r>
              <a:rPr lang="en-US" dirty="0"/>
              <a:t>T</a:t>
            </a:r>
            <a:r>
              <a:rPr lang="en-US" dirty="0">
                <a:effectLst/>
              </a:rPr>
              <a:t>he rules finalized by the </a:t>
            </a:r>
            <a:r>
              <a:rPr lang="en-US" dirty="0"/>
              <a:t>current a</a:t>
            </a:r>
            <a:r>
              <a:rPr lang="en-US" dirty="0">
                <a:effectLst/>
              </a:rPr>
              <a:t>dministration through 2022 impose costs of </a:t>
            </a:r>
            <a:r>
              <a:rPr lang="en-US" b="1" dirty="0">
                <a:effectLst/>
              </a:rPr>
              <a:t>$10,000 </a:t>
            </a:r>
            <a:r>
              <a:rPr lang="en-US" dirty="0">
                <a:effectLst/>
              </a:rPr>
              <a:t>per household</a:t>
            </a:r>
          </a:p>
          <a:p>
            <a:pPr>
              <a:buFont typeface="Wingdings" pitchFamily="2" charset="2"/>
              <a:buChar char="§"/>
            </a:pPr>
            <a:r>
              <a:rPr lang="en-US" b="1" dirty="0">
                <a:effectLst/>
              </a:rPr>
              <a:t>$1,300 </a:t>
            </a:r>
            <a:r>
              <a:rPr lang="en-US" dirty="0">
                <a:effectLst/>
              </a:rPr>
              <a:t>more than the Obama Administration rules during the comparable timeframe.</a:t>
            </a:r>
          </a:p>
          <a:p>
            <a:pPr marL="0" indent="0">
              <a:buNone/>
            </a:pPr>
            <a:endParaRPr lang="en-US" dirty="0">
              <a:effectLst/>
              <a:latin typeface="Open Sans" panose="020B0606030504020204" pitchFamily="34" charset="0"/>
            </a:endParaRPr>
          </a:p>
        </p:txBody>
      </p:sp>
      <p:sp>
        <p:nvSpPr>
          <p:cNvPr id="4" name="Slide Number Placeholder 3">
            <a:extLst>
              <a:ext uri="{FF2B5EF4-FFF2-40B4-BE49-F238E27FC236}">
                <a16:creationId xmlns:a16="http://schemas.microsoft.com/office/drawing/2014/main" id="{DE92364C-B575-2758-423A-BDD9EE200270}"/>
              </a:ext>
            </a:extLst>
          </p:cNvPr>
          <p:cNvSpPr>
            <a:spLocks noGrp="1"/>
          </p:cNvSpPr>
          <p:nvPr>
            <p:ph type="sldNum" sz="quarter" idx="12"/>
          </p:nvPr>
        </p:nvSpPr>
        <p:spPr/>
        <p:txBody>
          <a:bodyPr/>
          <a:lstStyle/>
          <a:p>
            <a:fld id="{6D22F896-40B5-4ADD-8801-0D06FADFA095}" type="slidenum">
              <a:rPr lang="en-US" smtClean="0"/>
              <a:t>18</a:t>
            </a:fld>
            <a:endParaRPr lang="en-US"/>
          </a:p>
        </p:txBody>
      </p:sp>
      <p:sp>
        <p:nvSpPr>
          <p:cNvPr id="7" name="TextBox 6">
            <a:extLst>
              <a:ext uri="{FF2B5EF4-FFF2-40B4-BE49-F238E27FC236}">
                <a16:creationId xmlns:a16="http://schemas.microsoft.com/office/drawing/2014/main" id="{1D0D2BDB-E512-08AC-1A41-5904A5275B3F}"/>
              </a:ext>
            </a:extLst>
          </p:cNvPr>
          <p:cNvSpPr txBox="1"/>
          <p:nvPr/>
        </p:nvSpPr>
        <p:spPr>
          <a:xfrm rot="16200000">
            <a:off x="-1747824" y="4291705"/>
            <a:ext cx="4015586" cy="307777"/>
          </a:xfrm>
          <a:prstGeom prst="rect">
            <a:avLst/>
          </a:prstGeom>
          <a:noFill/>
        </p:spPr>
        <p:txBody>
          <a:bodyPr wrap="none" rtlCol="0">
            <a:spAutoFit/>
          </a:bodyPr>
          <a:lstStyle/>
          <a:p>
            <a:r>
              <a:rPr lang="en-US" sz="1400"/>
              <a:t>Source: Committee Gov’t Oversight, June 14, 2023</a:t>
            </a:r>
          </a:p>
        </p:txBody>
      </p:sp>
      <p:pic>
        <p:nvPicPr>
          <p:cNvPr id="5" name="Picture 4">
            <a:extLst>
              <a:ext uri="{FF2B5EF4-FFF2-40B4-BE49-F238E27FC236}">
                <a16:creationId xmlns:a16="http://schemas.microsoft.com/office/drawing/2014/main" id="{FB6C0318-950E-F3D4-D737-6DDB35840D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0774" y="-51776"/>
            <a:ext cx="2151226" cy="1146108"/>
          </a:xfrm>
          <a:prstGeom prst="rect">
            <a:avLst/>
          </a:prstGeom>
        </p:spPr>
      </p:pic>
      <p:pic>
        <p:nvPicPr>
          <p:cNvPr id="8" name="Picture 7">
            <a:extLst>
              <a:ext uri="{FF2B5EF4-FFF2-40B4-BE49-F238E27FC236}">
                <a16:creationId xmlns:a16="http://schemas.microsoft.com/office/drawing/2014/main" id="{C8C7A1F2-FA77-4E78-1616-177060454118}"/>
              </a:ext>
            </a:extLst>
          </p:cNvPr>
          <p:cNvPicPr>
            <a:picLocks noChangeAspect="1"/>
          </p:cNvPicPr>
          <p:nvPr/>
        </p:nvPicPr>
        <p:blipFill>
          <a:blip r:embed="rId4"/>
          <a:stretch>
            <a:fillRect/>
          </a:stretch>
        </p:blipFill>
        <p:spPr>
          <a:xfrm>
            <a:off x="7079023" y="2131611"/>
            <a:ext cx="4979807" cy="3349447"/>
          </a:xfrm>
          <a:prstGeom prst="rect">
            <a:avLst/>
          </a:prstGeom>
          <a:ln>
            <a:noFill/>
          </a:ln>
          <a:effectLst>
            <a:softEdge rad="112500"/>
          </a:effectLst>
        </p:spPr>
      </p:pic>
      <p:sp>
        <p:nvSpPr>
          <p:cNvPr id="9" name="Oval 8">
            <a:extLst>
              <a:ext uri="{FF2B5EF4-FFF2-40B4-BE49-F238E27FC236}">
                <a16:creationId xmlns:a16="http://schemas.microsoft.com/office/drawing/2014/main" id="{3EC48013-08EB-084B-E189-083E58DB4A38}"/>
              </a:ext>
            </a:extLst>
          </p:cNvPr>
          <p:cNvSpPr/>
          <p:nvPr/>
        </p:nvSpPr>
        <p:spPr>
          <a:xfrm>
            <a:off x="8732520" y="2640330"/>
            <a:ext cx="382905" cy="502920"/>
          </a:xfrm>
          <a:prstGeom prst="ellipse">
            <a:avLst/>
          </a:prstGeom>
          <a:blipFill>
            <a:blip r:embed="rId5">
              <a:alphaModFix amt="70000"/>
            </a:blip>
            <a:tile tx="0" ty="0" sx="100000" sy="100000" flip="none" algn="tl"/>
          </a:blipFill>
          <a:ln>
            <a:noFill/>
          </a:ln>
          <a:effectLst>
            <a:outerShdw blurRad="50800" dist="38100" dir="2700000" algn="tl" rotWithShape="0">
              <a:prstClr val="black">
                <a:alpha val="40000"/>
              </a:prstClr>
            </a:outerShdw>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ABE37E-6816-C43E-416C-6302C57A6046}"/>
              </a:ext>
            </a:extLst>
          </p:cNvPr>
          <p:cNvSpPr/>
          <p:nvPr/>
        </p:nvSpPr>
        <p:spPr>
          <a:xfrm rot="20450255">
            <a:off x="6957882" y="2471380"/>
            <a:ext cx="2997167" cy="923330"/>
          </a:xfrm>
          <a:prstGeom prst="rect">
            <a:avLst/>
          </a:prstGeom>
          <a:noFill/>
        </p:spPr>
        <p:txBody>
          <a:bodyPr wrap="none" lIns="91440" tIns="45720" rIns="91440" bIns="45720">
            <a:spAutoFit/>
          </a:bodyPr>
          <a:lstStyle/>
          <a:p>
            <a:pPr algn="ctr"/>
            <a:r>
              <a:rPr lang="en-US" sz="5400" b="0" cap="none" spc="0">
                <a:ln w="0"/>
                <a:solidFill>
                  <a:srgbClr val="C00000"/>
                </a:solidFill>
                <a:effectLst>
                  <a:outerShdw blurRad="38100" dist="19050" dir="2700000" algn="tl" rotWithShape="0">
                    <a:schemeClr val="dk1">
                      <a:alpha val="40000"/>
                    </a:schemeClr>
                  </a:outerShdw>
                </a:effectLst>
              </a:rPr>
              <a:t>RED Tape</a:t>
            </a:r>
          </a:p>
        </p:txBody>
      </p:sp>
    </p:spTree>
    <p:extLst>
      <p:ext uri="{BB962C8B-B14F-4D97-AF65-F5344CB8AC3E}">
        <p14:creationId xmlns:p14="http://schemas.microsoft.com/office/powerpoint/2010/main" val="2543110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0187-0237-9B5B-EEBE-0B6C4DE63957}"/>
              </a:ext>
            </a:extLst>
          </p:cNvPr>
          <p:cNvSpPr>
            <a:spLocks noGrp="1"/>
          </p:cNvSpPr>
          <p:nvPr>
            <p:ph type="title"/>
          </p:nvPr>
        </p:nvSpPr>
        <p:spPr>
          <a:xfrm>
            <a:off x="772044" y="58249"/>
            <a:ext cx="9601200" cy="1485900"/>
          </a:xfrm>
        </p:spPr>
        <p:txBody>
          <a:bodyPr/>
          <a:lstStyle/>
          <a:p>
            <a:r>
              <a:rPr lang="en-US"/>
              <a:t>Government Regulatory Blitz:</a:t>
            </a:r>
            <a:br>
              <a:rPr lang="en-US"/>
            </a:br>
            <a:r>
              <a:rPr lang="en-US" sz="3600" i="1"/>
              <a:t>Jeopardized America’s Economy</a:t>
            </a:r>
          </a:p>
        </p:txBody>
      </p:sp>
      <p:sp>
        <p:nvSpPr>
          <p:cNvPr id="3" name="Content Placeholder 2">
            <a:extLst>
              <a:ext uri="{FF2B5EF4-FFF2-40B4-BE49-F238E27FC236}">
                <a16:creationId xmlns:a16="http://schemas.microsoft.com/office/drawing/2014/main" id="{CAA21505-82D5-1814-FA78-20D1B9C44470}"/>
              </a:ext>
            </a:extLst>
          </p:cNvPr>
          <p:cNvSpPr>
            <a:spLocks noGrp="1"/>
          </p:cNvSpPr>
          <p:nvPr>
            <p:ph idx="1"/>
          </p:nvPr>
        </p:nvSpPr>
        <p:spPr>
          <a:xfrm>
            <a:off x="8996642" y="2464344"/>
            <a:ext cx="2753204" cy="3581400"/>
          </a:xfrm>
        </p:spPr>
        <p:txBody>
          <a:bodyPr/>
          <a:lstStyle/>
          <a:p>
            <a:pPr algn="ctr">
              <a:buFont typeface="Arial" panose="020B0604020202020204" pitchFamily="34" charset="0"/>
              <a:buChar char="•"/>
            </a:pPr>
            <a:endParaRPr lang="en-US" b="1" dirty="0">
              <a:solidFill>
                <a:schemeClr val="tx1"/>
              </a:solidFill>
            </a:endParaRPr>
          </a:p>
          <a:p>
            <a:pPr marL="0" indent="0" algn="ctr">
              <a:buNone/>
            </a:pPr>
            <a:r>
              <a:rPr lang="en-US" b="1" u="none" strike="noStrike" dirty="0">
                <a:solidFill>
                  <a:schemeClr val="tx1"/>
                </a:solidFill>
                <a:effectLst/>
              </a:rPr>
              <a:t>The U.S. federal government is now issuing more rules at a higher price tag and a faster clip than ever before. </a:t>
            </a:r>
          </a:p>
        </p:txBody>
      </p:sp>
      <p:sp>
        <p:nvSpPr>
          <p:cNvPr id="4" name="Slide Number Placeholder 3">
            <a:extLst>
              <a:ext uri="{FF2B5EF4-FFF2-40B4-BE49-F238E27FC236}">
                <a16:creationId xmlns:a16="http://schemas.microsoft.com/office/drawing/2014/main" id="{DE92364C-B575-2758-423A-BDD9EE200270}"/>
              </a:ext>
            </a:extLst>
          </p:cNvPr>
          <p:cNvSpPr>
            <a:spLocks noGrp="1"/>
          </p:cNvSpPr>
          <p:nvPr>
            <p:ph type="sldNum" sz="quarter" idx="12"/>
          </p:nvPr>
        </p:nvSpPr>
        <p:spPr/>
        <p:txBody>
          <a:bodyPr/>
          <a:lstStyle/>
          <a:p>
            <a:fld id="{6D22F896-40B5-4ADD-8801-0D06FADFA095}" type="slidenum">
              <a:rPr lang="en-US" smtClean="0"/>
              <a:t>19</a:t>
            </a:fld>
            <a:endParaRPr lang="en-US"/>
          </a:p>
        </p:txBody>
      </p:sp>
      <p:sp>
        <p:nvSpPr>
          <p:cNvPr id="7" name="TextBox 6">
            <a:extLst>
              <a:ext uri="{FF2B5EF4-FFF2-40B4-BE49-F238E27FC236}">
                <a16:creationId xmlns:a16="http://schemas.microsoft.com/office/drawing/2014/main" id="{1D0D2BDB-E512-08AC-1A41-5904A5275B3F}"/>
              </a:ext>
            </a:extLst>
          </p:cNvPr>
          <p:cNvSpPr txBox="1"/>
          <p:nvPr/>
        </p:nvSpPr>
        <p:spPr>
          <a:xfrm rot="16200000">
            <a:off x="-2056501" y="4255577"/>
            <a:ext cx="4566315" cy="338554"/>
          </a:xfrm>
          <a:prstGeom prst="rect">
            <a:avLst/>
          </a:prstGeom>
          <a:noFill/>
        </p:spPr>
        <p:txBody>
          <a:bodyPr wrap="none" rtlCol="0">
            <a:spAutoFit/>
          </a:bodyPr>
          <a:lstStyle/>
          <a:p>
            <a:r>
              <a:rPr lang="en-US" sz="1600"/>
              <a:t>Source: Committee Gov’t Oversight, June 14, 2023</a:t>
            </a:r>
          </a:p>
        </p:txBody>
      </p:sp>
      <p:pic>
        <p:nvPicPr>
          <p:cNvPr id="8" name="Picture 7">
            <a:extLst>
              <a:ext uri="{FF2B5EF4-FFF2-40B4-BE49-F238E27FC236}">
                <a16:creationId xmlns:a16="http://schemas.microsoft.com/office/drawing/2014/main" id="{41116CAF-0C81-5DB5-3745-8F407D17D4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0774" y="-51776"/>
            <a:ext cx="2151226" cy="1146108"/>
          </a:xfrm>
          <a:prstGeom prst="rect">
            <a:avLst/>
          </a:prstGeom>
        </p:spPr>
      </p:pic>
      <p:pic>
        <p:nvPicPr>
          <p:cNvPr id="10" name="Picture 9">
            <a:extLst>
              <a:ext uri="{FF2B5EF4-FFF2-40B4-BE49-F238E27FC236}">
                <a16:creationId xmlns:a16="http://schemas.microsoft.com/office/drawing/2014/main" id="{F8DD162D-340B-5302-1FFD-519D3ECFA613}"/>
              </a:ext>
            </a:extLst>
          </p:cNvPr>
          <p:cNvPicPr>
            <a:picLocks noChangeAspect="1"/>
          </p:cNvPicPr>
          <p:nvPr/>
        </p:nvPicPr>
        <p:blipFill rotWithShape="1">
          <a:blip r:embed="rId4">
            <a:clrChange>
              <a:clrFrom>
                <a:srgbClr val="EAEFF2"/>
              </a:clrFrom>
              <a:clrTo>
                <a:srgbClr val="EAEFF2">
                  <a:alpha val="0"/>
                </a:srgbClr>
              </a:clrTo>
            </a:clrChange>
          </a:blip>
          <a:srcRect l="3702" t="4882" r="3252" b="2971"/>
          <a:stretch/>
        </p:blipFill>
        <p:spPr>
          <a:xfrm>
            <a:off x="1386297" y="1293278"/>
            <a:ext cx="7270063" cy="5352040"/>
          </a:xfrm>
          <a:prstGeom prst="rect">
            <a:avLst/>
          </a:prstGeom>
        </p:spPr>
      </p:pic>
      <p:sp>
        <p:nvSpPr>
          <p:cNvPr id="5" name="TextBox 4">
            <a:extLst>
              <a:ext uri="{FF2B5EF4-FFF2-40B4-BE49-F238E27FC236}">
                <a16:creationId xmlns:a16="http://schemas.microsoft.com/office/drawing/2014/main" id="{73A1C6DD-B911-B9B0-0BA2-436BCD3B8AE1}"/>
              </a:ext>
            </a:extLst>
          </p:cNvPr>
          <p:cNvSpPr txBox="1"/>
          <p:nvPr/>
        </p:nvSpPr>
        <p:spPr>
          <a:xfrm>
            <a:off x="1420008" y="3167390"/>
            <a:ext cx="1108038" cy="523220"/>
          </a:xfrm>
          <a:prstGeom prst="rect">
            <a:avLst/>
          </a:prstGeom>
          <a:solidFill>
            <a:schemeClr val="bg2"/>
          </a:solidFill>
        </p:spPr>
        <p:txBody>
          <a:bodyPr wrap="square" rtlCol="0">
            <a:spAutoFit/>
          </a:bodyPr>
          <a:lstStyle/>
          <a:p>
            <a:r>
              <a:rPr lang="en-US" sz="2800"/>
              <a:t>2021</a:t>
            </a:r>
          </a:p>
        </p:txBody>
      </p:sp>
      <p:sp>
        <p:nvSpPr>
          <p:cNvPr id="6" name="TextBox 5">
            <a:extLst>
              <a:ext uri="{FF2B5EF4-FFF2-40B4-BE49-F238E27FC236}">
                <a16:creationId xmlns:a16="http://schemas.microsoft.com/office/drawing/2014/main" id="{118D02C5-E51E-42A5-4FB6-8B4C8EA748C6}"/>
              </a:ext>
            </a:extLst>
          </p:cNvPr>
          <p:cNvSpPr txBox="1"/>
          <p:nvPr/>
        </p:nvSpPr>
        <p:spPr>
          <a:xfrm>
            <a:off x="1420008" y="5522524"/>
            <a:ext cx="1108038" cy="523220"/>
          </a:xfrm>
          <a:prstGeom prst="rect">
            <a:avLst/>
          </a:prstGeom>
          <a:solidFill>
            <a:schemeClr val="bg2"/>
          </a:solidFill>
        </p:spPr>
        <p:txBody>
          <a:bodyPr wrap="square" rtlCol="0">
            <a:spAutoFit/>
          </a:bodyPr>
          <a:lstStyle/>
          <a:p>
            <a:r>
              <a:rPr lang="en-US" sz="2800"/>
              <a:t>2009</a:t>
            </a:r>
          </a:p>
        </p:txBody>
      </p:sp>
      <p:sp>
        <p:nvSpPr>
          <p:cNvPr id="9" name="TextBox 8">
            <a:extLst>
              <a:ext uri="{FF2B5EF4-FFF2-40B4-BE49-F238E27FC236}">
                <a16:creationId xmlns:a16="http://schemas.microsoft.com/office/drawing/2014/main" id="{F21209A4-D86A-06FA-1093-BE2423AACE4A}"/>
              </a:ext>
            </a:extLst>
          </p:cNvPr>
          <p:cNvSpPr txBox="1"/>
          <p:nvPr/>
        </p:nvSpPr>
        <p:spPr>
          <a:xfrm>
            <a:off x="1420008" y="4399730"/>
            <a:ext cx="1108038" cy="523220"/>
          </a:xfrm>
          <a:prstGeom prst="rect">
            <a:avLst/>
          </a:prstGeom>
          <a:solidFill>
            <a:schemeClr val="bg2"/>
          </a:solidFill>
        </p:spPr>
        <p:txBody>
          <a:bodyPr wrap="square" rtlCol="0">
            <a:spAutoFit/>
          </a:bodyPr>
          <a:lstStyle/>
          <a:p>
            <a:r>
              <a:rPr lang="en-US" sz="2800"/>
              <a:t>2017</a:t>
            </a:r>
          </a:p>
        </p:txBody>
      </p:sp>
    </p:spTree>
    <p:extLst>
      <p:ext uri="{BB962C8B-B14F-4D97-AF65-F5344CB8AC3E}">
        <p14:creationId xmlns:p14="http://schemas.microsoft.com/office/powerpoint/2010/main" val="169791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303F-B06B-4842-A780-022D96FA692B}"/>
              </a:ext>
            </a:extLst>
          </p:cNvPr>
          <p:cNvSpPr>
            <a:spLocks noGrp="1"/>
          </p:cNvSpPr>
          <p:nvPr>
            <p:ph type="ctrTitle"/>
          </p:nvPr>
        </p:nvSpPr>
        <p:spPr>
          <a:xfrm>
            <a:off x="1366177" y="2930219"/>
            <a:ext cx="10498304" cy="2098226"/>
          </a:xfrm>
        </p:spPr>
        <p:txBody>
          <a:bodyPr/>
          <a:lstStyle/>
          <a:p>
            <a:pPr algn="l"/>
            <a:r>
              <a:rPr lang="en-US" sz="4800" b="1" dirty="0">
                <a:solidFill>
                  <a:srgbClr val="000000"/>
                </a:solidFill>
              </a:rPr>
              <a:t>The Rise of Statism</a:t>
            </a:r>
            <a:br>
              <a:rPr lang="en-US" sz="4800" b="1" dirty="0">
                <a:solidFill>
                  <a:srgbClr val="000000"/>
                </a:solidFill>
              </a:rPr>
            </a:br>
            <a:br>
              <a:rPr lang="en-US" sz="4800" b="1" dirty="0">
                <a:solidFill>
                  <a:srgbClr val="000000"/>
                </a:solidFill>
              </a:rPr>
            </a:br>
            <a:br>
              <a:rPr lang="en-US" sz="4800" b="1" dirty="0">
                <a:solidFill>
                  <a:srgbClr val="000000"/>
                </a:solidFill>
                <a:effectLst/>
              </a:rPr>
            </a:br>
            <a:r>
              <a:rPr lang="en-US" sz="3200" b="1" i="1" dirty="0">
                <a:solidFill>
                  <a:srgbClr val="000000"/>
                </a:solidFill>
              </a:rPr>
              <a:t>Statism, business regulation and </a:t>
            </a:r>
            <a:br>
              <a:rPr lang="en-US" sz="3200" b="1" i="1" dirty="0">
                <a:solidFill>
                  <a:srgbClr val="000000"/>
                </a:solidFill>
              </a:rPr>
            </a:br>
            <a:r>
              <a:rPr lang="en-US" sz="3200" b="1" i="1" dirty="0">
                <a:solidFill>
                  <a:srgbClr val="000000"/>
                </a:solidFill>
              </a:rPr>
              <a:t>democratic freedom</a:t>
            </a:r>
            <a:br>
              <a:rPr lang="en-US" sz="3200" dirty="0">
                <a:solidFill>
                  <a:srgbClr val="000000"/>
                </a:solidFill>
                <a:effectLst/>
              </a:rPr>
            </a:br>
            <a:endParaRPr lang="en-US" sz="3200" i="1" dirty="0"/>
          </a:p>
        </p:txBody>
      </p:sp>
      <p:pic>
        <p:nvPicPr>
          <p:cNvPr id="4" name="Picture 3">
            <a:extLst>
              <a:ext uri="{FF2B5EF4-FFF2-40B4-BE49-F238E27FC236}">
                <a16:creationId xmlns:a16="http://schemas.microsoft.com/office/drawing/2014/main" id="{F2A8B8BD-0A0E-0D40-9EC4-EFBB51F042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0774" y="0"/>
            <a:ext cx="2151226" cy="1146108"/>
          </a:xfrm>
          <a:prstGeom prst="rect">
            <a:avLst/>
          </a:prstGeom>
        </p:spPr>
      </p:pic>
      <p:sp>
        <p:nvSpPr>
          <p:cNvPr id="5" name="TextBox 4">
            <a:extLst>
              <a:ext uri="{FF2B5EF4-FFF2-40B4-BE49-F238E27FC236}">
                <a16:creationId xmlns:a16="http://schemas.microsoft.com/office/drawing/2014/main" id="{40A60870-5D14-5C4D-8EEF-360F5C72FB1F}"/>
              </a:ext>
            </a:extLst>
          </p:cNvPr>
          <p:cNvSpPr txBox="1"/>
          <p:nvPr/>
        </p:nvSpPr>
        <p:spPr>
          <a:xfrm>
            <a:off x="9802349" y="6172200"/>
            <a:ext cx="1667829" cy="369332"/>
          </a:xfrm>
          <a:prstGeom prst="rect">
            <a:avLst/>
          </a:prstGeom>
          <a:noFill/>
        </p:spPr>
        <p:txBody>
          <a:bodyPr wrap="none" rtlCol="0">
            <a:spAutoFit/>
          </a:bodyPr>
          <a:lstStyle/>
          <a:p>
            <a:r>
              <a:rPr lang="en-US" dirty="0"/>
              <a:t>May. ‘24 v. 037</a:t>
            </a:r>
          </a:p>
        </p:txBody>
      </p:sp>
    </p:spTree>
    <p:extLst>
      <p:ext uri="{BB962C8B-B14F-4D97-AF65-F5344CB8AC3E}">
        <p14:creationId xmlns:p14="http://schemas.microsoft.com/office/powerpoint/2010/main" val="266030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1642D-1AEB-8C4C-CC25-FEBE1B438523}"/>
              </a:ext>
            </a:extLst>
          </p:cNvPr>
          <p:cNvSpPr>
            <a:spLocks noGrp="1"/>
          </p:cNvSpPr>
          <p:nvPr>
            <p:ph type="sldNum" sz="quarter" idx="12"/>
          </p:nvPr>
        </p:nvSpPr>
        <p:spPr/>
        <p:txBody>
          <a:bodyPr/>
          <a:lstStyle/>
          <a:p>
            <a:fld id="{6D22F896-40B5-4ADD-8801-0D06FADFA095}" type="slidenum">
              <a:rPr lang="en-US" smtClean="0"/>
              <a:t>20</a:t>
            </a:fld>
            <a:endParaRPr lang="en-US"/>
          </a:p>
        </p:txBody>
      </p:sp>
      <p:pic>
        <p:nvPicPr>
          <p:cNvPr id="4" name="Picture 3">
            <a:extLst>
              <a:ext uri="{FF2B5EF4-FFF2-40B4-BE49-F238E27FC236}">
                <a16:creationId xmlns:a16="http://schemas.microsoft.com/office/drawing/2014/main" id="{9A731BB5-544C-86B3-8F59-425726BD6862}"/>
              </a:ext>
            </a:extLst>
          </p:cNvPr>
          <p:cNvPicPr>
            <a:picLocks noChangeAspect="1"/>
          </p:cNvPicPr>
          <p:nvPr/>
        </p:nvPicPr>
        <p:blipFill>
          <a:blip r:embed="rId3">
            <a:clrChange>
              <a:clrFrom>
                <a:srgbClr val="FFFFFF"/>
              </a:clrFrom>
              <a:clrTo>
                <a:srgbClr val="FFFFFF">
                  <a:alpha val="0"/>
                </a:srgbClr>
              </a:clrTo>
            </a:clrChange>
            <a:grayscl/>
          </a:blip>
          <a:stretch>
            <a:fillRect/>
          </a:stretch>
        </p:blipFill>
        <p:spPr>
          <a:xfrm>
            <a:off x="1004800" y="47070"/>
            <a:ext cx="10296739" cy="6841671"/>
          </a:xfrm>
          <a:prstGeom prst="rect">
            <a:avLst/>
          </a:prstGeom>
        </p:spPr>
      </p:pic>
      <p:sp>
        <p:nvSpPr>
          <p:cNvPr id="5" name="TextBox 4">
            <a:extLst>
              <a:ext uri="{FF2B5EF4-FFF2-40B4-BE49-F238E27FC236}">
                <a16:creationId xmlns:a16="http://schemas.microsoft.com/office/drawing/2014/main" id="{851B8E38-CA7E-67E9-1D0A-D3EF7387593B}"/>
              </a:ext>
            </a:extLst>
          </p:cNvPr>
          <p:cNvSpPr txBox="1"/>
          <p:nvPr/>
        </p:nvSpPr>
        <p:spPr>
          <a:xfrm rot="16200000">
            <a:off x="-2645228" y="3782158"/>
            <a:ext cx="5813130" cy="338554"/>
          </a:xfrm>
          <a:prstGeom prst="rect">
            <a:avLst/>
          </a:prstGeom>
          <a:noFill/>
        </p:spPr>
        <p:txBody>
          <a:bodyPr wrap="none" rtlCol="0">
            <a:spAutoFit/>
          </a:bodyPr>
          <a:lstStyle/>
          <a:p>
            <a:r>
              <a:rPr lang="en-US" sz="1600"/>
              <a:t>Source: Cato Institute: Entrepreneurs and Regulations, May 2021</a:t>
            </a:r>
          </a:p>
        </p:txBody>
      </p:sp>
      <p:pic>
        <p:nvPicPr>
          <p:cNvPr id="6" name="Picture 5">
            <a:extLst>
              <a:ext uri="{FF2B5EF4-FFF2-40B4-BE49-F238E27FC236}">
                <a16:creationId xmlns:a16="http://schemas.microsoft.com/office/drawing/2014/main" id="{02CF6362-00DD-55FB-A112-419C63EAC7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17629" y="9603"/>
            <a:ext cx="1774371" cy="945331"/>
          </a:xfrm>
          <a:prstGeom prst="rect">
            <a:avLst/>
          </a:prstGeom>
        </p:spPr>
      </p:pic>
      <p:sp>
        <p:nvSpPr>
          <p:cNvPr id="7" name="TextBox 6">
            <a:extLst>
              <a:ext uri="{FF2B5EF4-FFF2-40B4-BE49-F238E27FC236}">
                <a16:creationId xmlns:a16="http://schemas.microsoft.com/office/drawing/2014/main" id="{B707698D-D404-231F-DF58-96EB747B701E}"/>
              </a:ext>
            </a:extLst>
          </p:cNvPr>
          <p:cNvSpPr txBox="1"/>
          <p:nvPr/>
        </p:nvSpPr>
        <p:spPr>
          <a:xfrm>
            <a:off x="2950033" y="4558102"/>
            <a:ext cx="5986062" cy="461665"/>
          </a:xfrm>
          <a:prstGeom prst="rect">
            <a:avLst/>
          </a:prstGeom>
          <a:noFill/>
        </p:spPr>
        <p:txBody>
          <a:bodyPr wrap="none" rtlCol="0">
            <a:spAutoFit/>
          </a:bodyPr>
          <a:lstStyle/>
          <a:p>
            <a:r>
              <a:rPr lang="en-US" sz="2400" b="1"/>
              <a:t>Steady Decline in Small Business Start-ups</a:t>
            </a:r>
          </a:p>
        </p:txBody>
      </p:sp>
      <p:sp>
        <p:nvSpPr>
          <p:cNvPr id="8" name="Down Arrow 7">
            <a:extLst>
              <a:ext uri="{FF2B5EF4-FFF2-40B4-BE49-F238E27FC236}">
                <a16:creationId xmlns:a16="http://schemas.microsoft.com/office/drawing/2014/main" id="{829B2EB4-7BB5-62A7-E855-7F14D8F945E8}"/>
              </a:ext>
            </a:extLst>
          </p:cNvPr>
          <p:cNvSpPr/>
          <p:nvPr/>
        </p:nvSpPr>
        <p:spPr>
          <a:xfrm rot="17143893">
            <a:off x="7756998" y="-852304"/>
            <a:ext cx="232363" cy="5344442"/>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91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0FE1-F1C5-3B7C-4F89-F69DC0F60340}"/>
              </a:ext>
            </a:extLst>
          </p:cNvPr>
          <p:cNvSpPr>
            <a:spLocks noGrp="1"/>
          </p:cNvSpPr>
          <p:nvPr>
            <p:ph type="title"/>
          </p:nvPr>
        </p:nvSpPr>
        <p:spPr>
          <a:xfrm>
            <a:off x="936172" y="247650"/>
            <a:ext cx="9601200" cy="1485900"/>
          </a:xfrm>
        </p:spPr>
        <p:txBody>
          <a:bodyPr>
            <a:normAutofit fontScale="90000"/>
          </a:bodyPr>
          <a:lstStyle/>
          <a:p>
            <a:r>
              <a:rPr lang="en-US" b="1" i="0" u="none" strike="noStrike">
                <a:solidFill>
                  <a:srgbClr val="000000"/>
                </a:solidFill>
                <a:effectLst/>
              </a:rPr>
              <a:t>Corporations say they have a new No. 1 risk, and they’re spending big to defeat it</a:t>
            </a:r>
            <a:br>
              <a:rPr lang="en-US" b="1" i="0" u="none" strike="noStrike">
                <a:solidFill>
                  <a:srgbClr val="000000"/>
                </a:solidFill>
                <a:effectLst/>
              </a:rPr>
            </a:br>
            <a:endParaRPr lang="en-US"/>
          </a:p>
        </p:txBody>
      </p:sp>
      <p:sp>
        <p:nvSpPr>
          <p:cNvPr id="3" name="Content Placeholder 2">
            <a:extLst>
              <a:ext uri="{FF2B5EF4-FFF2-40B4-BE49-F238E27FC236}">
                <a16:creationId xmlns:a16="http://schemas.microsoft.com/office/drawing/2014/main" id="{6256CC9C-CA75-D905-7A5D-DEFE22511798}"/>
              </a:ext>
            </a:extLst>
          </p:cNvPr>
          <p:cNvSpPr>
            <a:spLocks noGrp="1"/>
          </p:cNvSpPr>
          <p:nvPr>
            <p:ph idx="1"/>
          </p:nvPr>
        </p:nvSpPr>
        <p:spPr>
          <a:xfrm>
            <a:off x="794162" y="1625755"/>
            <a:ext cx="9601200" cy="4999759"/>
          </a:xfrm>
        </p:spPr>
        <p:txBody>
          <a:bodyPr/>
          <a:lstStyle/>
          <a:p>
            <a:r>
              <a:rPr lang="en-US" b="0" i="0" u="none" strike="noStrike" dirty="0">
                <a:solidFill>
                  <a:srgbClr val="171717"/>
                </a:solidFill>
                <a:effectLst/>
              </a:rPr>
              <a:t>Fears about government regulation spiked sharply this year</a:t>
            </a:r>
          </a:p>
          <a:p>
            <a:endParaRPr lang="en-US" b="0" i="0" u="none" strike="noStrike" dirty="0">
              <a:solidFill>
                <a:srgbClr val="171717"/>
              </a:solidFill>
              <a:effectLst/>
            </a:endParaRPr>
          </a:p>
          <a:p>
            <a:r>
              <a:rPr lang="en-US" b="0" i="0" u="none" strike="noStrike" dirty="0">
                <a:solidFill>
                  <a:srgbClr val="171717"/>
                </a:solidFill>
                <a:effectLst/>
              </a:rPr>
              <a:t> </a:t>
            </a:r>
            <a:r>
              <a:rPr lang="en-US" dirty="0">
                <a:solidFill>
                  <a:srgbClr val="171717"/>
                </a:solidFill>
              </a:rPr>
              <a:t>N</a:t>
            </a:r>
            <a:r>
              <a:rPr lang="en-US" b="0" i="0" u="none" strike="noStrike" dirty="0">
                <a:solidFill>
                  <a:srgbClr val="171717"/>
                </a:solidFill>
                <a:effectLst/>
              </a:rPr>
              <a:t>ow the No. 1 threat to business, according to CFO’s surveyed by CNBC.</a:t>
            </a:r>
          </a:p>
          <a:p>
            <a:endParaRPr lang="en-US" b="0" i="0" u="none" strike="noStrike" dirty="0">
              <a:solidFill>
                <a:srgbClr val="171717"/>
              </a:solidFill>
              <a:effectLst/>
            </a:endParaRPr>
          </a:p>
          <a:p>
            <a:r>
              <a:rPr lang="en-US" dirty="0">
                <a:solidFill>
                  <a:srgbClr val="171717"/>
                </a:solidFill>
              </a:rPr>
              <a:t>40% </a:t>
            </a:r>
            <a:r>
              <a:rPr lang="en-US" b="0" i="0" u="none" strike="noStrike" dirty="0">
                <a:solidFill>
                  <a:srgbClr val="171717"/>
                </a:solidFill>
                <a:effectLst/>
              </a:rPr>
              <a:t> of CFOs say it’s their top concern</a:t>
            </a:r>
          </a:p>
          <a:p>
            <a:endParaRPr lang="en-US" b="0" i="0" u="none" strike="noStrike" dirty="0">
              <a:solidFill>
                <a:srgbClr val="171717"/>
              </a:solidFill>
              <a:effectLst/>
            </a:endParaRPr>
          </a:p>
          <a:p>
            <a:r>
              <a:rPr lang="en-US" dirty="0">
                <a:solidFill>
                  <a:srgbClr val="171717"/>
                </a:solidFill>
              </a:rPr>
              <a:t>B</a:t>
            </a:r>
            <a:r>
              <a:rPr lang="en-US" b="0" i="0" u="none" strike="noStrike" dirty="0">
                <a:solidFill>
                  <a:srgbClr val="171717"/>
                </a:solidFill>
                <a:effectLst/>
              </a:rPr>
              <a:t>iggest companies are spending big in response  </a:t>
            </a:r>
          </a:p>
          <a:p>
            <a:pPr marL="0" indent="0">
              <a:buNone/>
            </a:pPr>
            <a:endParaRPr lang="en-US" b="0" i="0" u="none" strike="noStrike" dirty="0">
              <a:solidFill>
                <a:srgbClr val="171717"/>
              </a:solidFill>
              <a:effectLst/>
            </a:endParaRPr>
          </a:p>
          <a:p>
            <a:r>
              <a:rPr lang="en-US" dirty="0">
                <a:solidFill>
                  <a:srgbClr val="171717"/>
                </a:solidFill>
              </a:rPr>
              <a:t>S</a:t>
            </a:r>
            <a:r>
              <a:rPr lang="en-US" b="0" i="0" u="none" strike="noStrike" dirty="0">
                <a:solidFill>
                  <a:srgbClr val="171717"/>
                </a:solidFill>
                <a:effectLst/>
              </a:rPr>
              <a:t>urge in lobbying among S&amp;P 500 companies.</a:t>
            </a:r>
          </a:p>
          <a:p>
            <a:endParaRPr lang="en-US" dirty="0"/>
          </a:p>
        </p:txBody>
      </p:sp>
      <p:sp>
        <p:nvSpPr>
          <p:cNvPr id="4" name="Slide Number Placeholder 3">
            <a:extLst>
              <a:ext uri="{FF2B5EF4-FFF2-40B4-BE49-F238E27FC236}">
                <a16:creationId xmlns:a16="http://schemas.microsoft.com/office/drawing/2014/main" id="{7BF7D7B7-DB82-34B0-B390-EE561744D798}"/>
              </a:ext>
            </a:extLst>
          </p:cNvPr>
          <p:cNvSpPr>
            <a:spLocks noGrp="1"/>
          </p:cNvSpPr>
          <p:nvPr>
            <p:ph type="sldNum" sz="quarter" idx="12"/>
          </p:nvPr>
        </p:nvSpPr>
        <p:spPr/>
        <p:txBody>
          <a:bodyPr/>
          <a:lstStyle/>
          <a:p>
            <a:fld id="{6D22F896-40B5-4ADD-8801-0D06FADFA095}" type="slidenum">
              <a:rPr lang="en-US" smtClean="0"/>
              <a:t>21</a:t>
            </a:fld>
            <a:endParaRPr lang="en-US"/>
          </a:p>
        </p:txBody>
      </p:sp>
      <p:sp>
        <p:nvSpPr>
          <p:cNvPr id="6" name="TextBox 5">
            <a:extLst>
              <a:ext uri="{FF2B5EF4-FFF2-40B4-BE49-F238E27FC236}">
                <a16:creationId xmlns:a16="http://schemas.microsoft.com/office/drawing/2014/main" id="{53313A40-432D-7E31-8B80-C958CC74E4F8}"/>
              </a:ext>
            </a:extLst>
          </p:cNvPr>
          <p:cNvSpPr txBox="1"/>
          <p:nvPr/>
        </p:nvSpPr>
        <p:spPr>
          <a:xfrm rot="16200000">
            <a:off x="-2797629" y="3157248"/>
            <a:ext cx="6096000" cy="338554"/>
          </a:xfrm>
          <a:prstGeom prst="rect">
            <a:avLst/>
          </a:prstGeom>
          <a:noFill/>
        </p:spPr>
        <p:txBody>
          <a:bodyPr wrap="square">
            <a:spAutoFit/>
          </a:bodyPr>
          <a:lstStyle/>
          <a:p>
            <a:r>
              <a:rPr lang="en-US" sz="1600" b="1" i="0" u="none" strike="noStrike" cap="all">
                <a:effectLst/>
              </a:rPr>
              <a:t>Source: CNBC: SEP 22 2023</a:t>
            </a:r>
            <a:endParaRPr lang="en-US" sz="1600"/>
          </a:p>
        </p:txBody>
      </p:sp>
      <p:pic>
        <p:nvPicPr>
          <p:cNvPr id="8" name="Picture 7">
            <a:extLst>
              <a:ext uri="{FF2B5EF4-FFF2-40B4-BE49-F238E27FC236}">
                <a16:creationId xmlns:a16="http://schemas.microsoft.com/office/drawing/2014/main" id="{37E0EF00-E2BD-FC8A-3108-C3B7CA8AFC78}"/>
              </a:ext>
            </a:extLst>
          </p:cNvPr>
          <p:cNvPicPr>
            <a:picLocks noChangeAspect="1"/>
          </p:cNvPicPr>
          <p:nvPr/>
        </p:nvPicPr>
        <p:blipFill>
          <a:blip r:embed="rId3"/>
          <a:stretch>
            <a:fillRect/>
          </a:stretch>
        </p:blipFill>
        <p:spPr>
          <a:xfrm>
            <a:off x="6702136" y="3027900"/>
            <a:ext cx="5032664" cy="3300794"/>
          </a:xfrm>
          <a:prstGeom prst="rect">
            <a:avLst/>
          </a:prstGeom>
          <a:ln>
            <a:noFill/>
          </a:ln>
          <a:effectLst>
            <a:softEdge rad="112500"/>
          </a:effectLst>
        </p:spPr>
      </p:pic>
      <p:pic>
        <p:nvPicPr>
          <p:cNvPr id="9" name="Picture 8">
            <a:extLst>
              <a:ext uri="{FF2B5EF4-FFF2-40B4-BE49-F238E27FC236}">
                <a16:creationId xmlns:a16="http://schemas.microsoft.com/office/drawing/2014/main" id="{24EA35C9-8E82-4A6D-37C3-3D4F601FF8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37372" y="103116"/>
            <a:ext cx="1654628" cy="881536"/>
          </a:xfrm>
          <a:prstGeom prst="rect">
            <a:avLst/>
          </a:prstGeom>
        </p:spPr>
      </p:pic>
    </p:spTree>
    <p:extLst>
      <p:ext uri="{BB962C8B-B14F-4D97-AF65-F5344CB8AC3E}">
        <p14:creationId xmlns:p14="http://schemas.microsoft.com/office/powerpoint/2010/main" val="1531368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FF63-71F5-68B0-32DB-CBEAD9D0CD94}"/>
              </a:ext>
            </a:extLst>
          </p:cNvPr>
          <p:cNvSpPr>
            <a:spLocks noGrp="1"/>
          </p:cNvSpPr>
          <p:nvPr>
            <p:ph type="title"/>
          </p:nvPr>
        </p:nvSpPr>
        <p:spPr>
          <a:xfrm>
            <a:off x="1110342" y="152400"/>
            <a:ext cx="9601200" cy="1485900"/>
          </a:xfrm>
        </p:spPr>
        <p:txBody>
          <a:bodyPr>
            <a:normAutofit/>
          </a:bodyPr>
          <a:lstStyle/>
          <a:p>
            <a:r>
              <a:rPr lang="en-US" b="1" i="0" u="none" strike="noStrike">
                <a:solidFill>
                  <a:srgbClr val="0F2741"/>
                </a:solidFill>
                <a:effectLst/>
              </a:rPr>
              <a:t>Total lobbying spending in the United States from 1998 to 2023  </a:t>
            </a:r>
            <a:r>
              <a:rPr lang="en-US" sz="4000" b="1" i="0" u="none" strike="noStrike">
                <a:solidFill>
                  <a:srgbClr val="0F2741"/>
                </a:solidFill>
                <a:effectLst/>
              </a:rPr>
              <a:t>(in Billions)</a:t>
            </a:r>
            <a:endParaRPr lang="en-US" sz="4000"/>
          </a:p>
        </p:txBody>
      </p:sp>
      <p:sp>
        <p:nvSpPr>
          <p:cNvPr id="4" name="Slide Number Placeholder 3">
            <a:extLst>
              <a:ext uri="{FF2B5EF4-FFF2-40B4-BE49-F238E27FC236}">
                <a16:creationId xmlns:a16="http://schemas.microsoft.com/office/drawing/2014/main" id="{D4DA4741-C7CA-E762-CC50-7F4677057BF4}"/>
              </a:ext>
            </a:extLst>
          </p:cNvPr>
          <p:cNvSpPr>
            <a:spLocks noGrp="1"/>
          </p:cNvSpPr>
          <p:nvPr>
            <p:ph type="sldNum" sz="quarter" idx="12"/>
          </p:nvPr>
        </p:nvSpPr>
        <p:spPr/>
        <p:txBody>
          <a:bodyPr/>
          <a:lstStyle/>
          <a:p>
            <a:fld id="{6D22F896-40B5-4ADD-8801-0D06FADFA095}" type="slidenum">
              <a:rPr lang="en-US" smtClean="0"/>
              <a:t>22</a:t>
            </a:fld>
            <a:endParaRPr lang="en-US"/>
          </a:p>
        </p:txBody>
      </p:sp>
      <p:pic>
        <p:nvPicPr>
          <p:cNvPr id="6" name="Picture 5">
            <a:extLst>
              <a:ext uri="{FF2B5EF4-FFF2-40B4-BE49-F238E27FC236}">
                <a16:creationId xmlns:a16="http://schemas.microsoft.com/office/drawing/2014/main" id="{09A982D6-F478-4FEE-5DD0-9ED070F392C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6640" y="696688"/>
            <a:ext cx="9599190" cy="6040650"/>
          </a:xfrm>
          <a:prstGeom prst="rect">
            <a:avLst/>
          </a:prstGeom>
        </p:spPr>
      </p:pic>
      <p:sp>
        <p:nvSpPr>
          <p:cNvPr id="7" name="TextBox 6">
            <a:extLst>
              <a:ext uri="{FF2B5EF4-FFF2-40B4-BE49-F238E27FC236}">
                <a16:creationId xmlns:a16="http://schemas.microsoft.com/office/drawing/2014/main" id="{ACCFD3B7-A855-42E3-12F4-06C50D11E4B5}"/>
              </a:ext>
            </a:extLst>
          </p:cNvPr>
          <p:cNvSpPr txBox="1"/>
          <p:nvPr/>
        </p:nvSpPr>
        <p:spPr>
          <a:xfrm>
            <a:off x="9013372" y="5486400"/>
            <a:ext cx="1883593" cy="369332"/>
          </a:xfrm>
          <a:prstGeom prst="rect">
            <a:avLst/>
          </a:prstGeom>
          <a:noFill/>
        </p:spPr>
        <p:txBody>
          <a:bodyPr wrap="none" rtlCol="0">
            <a:spAutoFit/>
          </a:bodyPr>
          <a:lstStyle/>
          <a:p>
            <a:r>
              <a:rPr lang="en-US"/>
              <a:t>Source: </a:t>
            </a:r>
            <a:r>
              <a:rPr lang="en-US" err="1"/>
              <a:t>Statistica</a:t>
            </a:r>
            <a:endParaRPr lang="en-US"/>
          </a:p>
        </p:txBody>
      </p:sp>
      <p:sp>
        <p:nvSpPr>
          <p:cNvPr id="9" name="TextBox 8">
            <a:extLst>
              <a:ext uri="{FF2B5EF4-FFF2-40B4-BE49-F238E27FC236}">
                <a16:creationId xmlns:a16="http://schemas.microsoft.com/office/drawing/2014/main" id="{78F99268-F1B4-EC85-FE3F-C85F20257122}"/>
              </a:ext>
            </a:extLst>
          </p:cNvPr>
          <p:cNvSpPr txBox="1"/>
          <p:nvPr/>
        </p:nvSpPr>
        <p:spPr>
          <a:xfrm>
            <a:off x="4174881" y="4260149"/>
            <a:ext cx="6722083" cy="523220"/>
          </a:xfrm>
          <a:prstGeom prst="rect">
            <a:avLst/>
          </a:prstGeom>
          <a:noFill/>
        </p:spPr>
        <p:txBody>
          <a:bodyPr wrap="square">
            <a:spAutoFit/>
          </a:bodyPr>
          <a:lstStyle/>
          <a:p>
            <a:pPr algn="l"/>
            <a:r>
              <a:rPr lang="en-US" sz="2800" b="1" i="0" u="none" strike="noStrike">
                <a:effectLst/>
                <a:latin typeface="var(--article-hero-headline--htag--font-family)"/>
              </a:rPr>
              <a:t>Groups spent record $4.2 billion in 2023 </a:t>
            </a:r>
          </a:p>
        </p:txBody>
      </p:sp>
    </p:spTree>
    <p:extLst>
      <p:ext uri="{BB962C8B-B14F-4D97-AF65-F5344CB8AC3E}">
        <p14:creationId xmlns:p14="http://schemas.microsoft.com/office/powerpoint/2010/main" val="206315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410E12-3A87-2F02-D358-6DC0DBB4A066}"/>
              </a:ext>
            </a:extLst>
          </p:cNvPr>
          <p:cNvSpPr>
            <a:spLocks noGrp="1"/>
          </p:cNvSpPr>
          <p:nvPr>
            <p:ph type="sldNum" sz="quarter" idx="12"/>
          </p:nvPr>
        </p:nvSpPr>
        <p:spPr/>
        <p:txBody>
          <a:bodyPr/>
          <a:lstStyle/>
          <a:p>
            <a:fld id="{6D22F896-40B5-4ADD-8801-0D06FADFA095}" type="slidenum">
              <a:rPr lang="en-US" smtClean="0"/>
              <a:t>23</a:t>
            </a:fld>
            <a:endParaRPr lang="en-US"/>
          </a:p>
        </p:txBody>
      </p:sp>
      <p:pic>
        <p:nvPicPr>
          <p:cNvPr id="4" name="Picture 3">
            <a:extLst>
              <a:ext uri="{FF2B5EF4-FFF2-40B4-BE49-F238E27FC236}">
                <a16:creationId xmlns:a16="http://schemas.microsoft.com/office/drawing/2014/main" id="{F8497900-7C07-C60C-BFE0-17359E954031}"/>
              </a:ext>
            </a:extLst>
          </p:cNvPr>
          <p:cNvPicPr>
            <a:picLocks noChangeAspect="1"/>
          </p:cNvPicPr>
          <p:nvPr/>
        </p:nvPicPr>
        <p:blipFill>
          <a:blip r:embed="rId3">
            <a:clrChange>
              <a:clrFrom>
                <a:srgbClr val="E4F2E1"/>
              </a:clrFrom>
              <a:clrTo>
                <a:srgbClr val="E4F2E1">
                  <a:alpha val="0"/>
                </a:srgbClr>
              </a:clrTo>
            </a:clrChange>
            <a:grayscl/>
          </a:blip>
          <a:stretch>
            <a:fillRect/>
          </a:stretch>
        </p:blipFill>
        <p:spPr>
          <a:xfrm>
            <a:off x="663767" y="296652"/>
            <a:ext cx="11528232" cy="6313687"/>
          </a:xfrm>
          <a:prstGeom prst="rect">
            <a:avLst/>
          </a:prstGeom>
        </p:spPr>
      </p:pic>
      <p:pic>
        <p:nvPicPr>
          <p:cNvPr id="8" name="Picture 7">
            <a:extLst>
              <a:ext uri="{FF2B5EF4-FFF2-40B4-BE49-F238E27FC236}">
                <a16:creationId xmlns:a16="http://schemas.microsoft.com/office/drawing/2014/main" id="{E9844690-A6B7-3E56-B29A-02FF5A4A2061}"/>
              </a:ext>
            </a:extLst>
          </p:cNvPr>
          <p:cNvPicPr>
            <a:picLocks noChangeAspect="1"/>
          </p:cNvPicPr>
          <p:nvPr/>
        </p:nvPicPr>
        <p:blipFill>
          <a:blip r:embed="rId4"/>
          <a:stretch>
            <a:fillRect/>
          </a:stretch>
        </p:blipFill>
        <p:spPr>
          <a:xfrm>
            <a:off x="7239000" y="2003319"/>
            <a:ext cx="3887911" cy="2200620"/>
          </a:xfrm>
          <a:prstGeom prst="ellipse">
            <a:avLst/>
          </a:prstGeom>
          <a:ln>
            <a:noFill/>
          </a:ln>
          <a:effectLst>
            <a:softEdge rad="112500"/>
          </a:effectLst>
        </p:spPr>
      </p:pic>
      <p:sp>
        <p:nvSpPr>
          <p:cNvPr id="9" name="Rectangle 8">
            <a:extLst>
              <a:ext uri="{FF2B5EF4-FFF2-40B4-BE49-F238E27FC236}">
                <a16:creationId xmlns:a16="http://schemas.microsoft.com/office/drawing/2014/main" id="{98ECFF53-E5F3-9C7F-9351-D2B8387E9230}"/>
              </a:ext>
            </a:extLst>
          </p:cNvPr>
          <p:cNvSpPr/>
          <p:nvPr/>
        </p:nvSpPr>
        <p:spPr>
          <a:xfrm>
            <a:off x="1122972" y="6117771"/>
            <a:ext cx="2403999" cy="33561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20BADBE-3FEF-05BB-9AB0-419F4A1E7DB8}"/>
              </a:ext>
            </a:extLst>
          </p:cNvPr>
          <p:cNvSpPr txBox="1"/>
          <p:nvPr/>
        </p:nvSpPr>
        <p:spPr>
          <a:xfrm>
            <a:off x="1297565" y="6096450"/>
            <a:ext cx="6096000" cy="646331"/>
          </a:xfrm>
          <a:prstGeom prst="rect">
            <a:avLst/>
          </a:prstGeom>
          <a:noFill/>
        </p:spPr>
        <p:txBody>
          <a:bodyPr wrap="square">
            <a:spAutoFit/>
          </a:bodyPr>
          <a:lstStyle/>
          <a:p>
            <a:pPr algn="l"/>
            <a:r>
              <a:rPr lang="en-US" b="0" i="0" u="none" strike="noStrike">
                <a:solidFill>
                  <a:srgbClr val="000000"/>
                </a:solidFill>
                <a:effectLst/>
                <a:latin typeface="adobe-caslon-pro"/>
              </a:rPr>
              <a:t>Source: Gallup: </a:t>
            </a:r>
            <a:r>
              <a:rPr lang="en-US" b="0" i="1" u="none" strike="noStrike">
                <a:solidFill>
                  <a:srgbClr val="000000"/>
                </a:solidFill>
                <a:effectLst/>
                <a:latin typeface="adobe-caslon-pro"/>
              </a:rPr>
              <a:t>Record Low in U.S. Satisfied With Way Democracy Is Working</a:t>
            </a:r>
            <a:r>
              <a:rPr lang="en-US" b="0" i="0" u="none" strike="noStrike">
                <a:solidFill>
                  <a:srgbClr val="000000"/>
                </a:solidFill>
                <a:effectLst/>
                <a:latin typeface="adobe-caslon-pro"/>
              </a:rPr>
              <a:t>. Jan 5 , 2024</a:t>
            </a:r>
          </a:p>
        </p:txBody>
      </p:sp>
      <p:pic>
        <p:nvPicPr>
          <p:cNvPr id="10" name="Picture 9">
            <a:extLst>
              <a:ext uri="{FF2B5EF4-FFF2-40B4-BE49-F238E27FC236}">
                <a16:creationId xmlns:a16="http://schemas.microsoft.com/office/drawing/2014/main" id="{02631D13-AB1F-49BF-64E8-17F1DC366A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67405" y="1007196"/>
            <a:ext cx="1404851" cy="748462"/>
          </a:xfrm>
          <a:prstGeom prst="rect">
            <a:avLst/>
          </a:prstGeom>
        </p:spPr>
      </p:pic>
    </p:spTree>
    <p:extLst>
      <p:ext uri="{BB962C8B-B14F-4D97-AF65-F5344CB8AC3E}">
        <p14:creationId xmlns:p14="http://schemas.microsoft.com/office/powerpoint/2010/main" val="115547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234C3EB-45DD-80FC-4BB9-CA1219C2CC47}"/>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D43FB63B-C7FE-E0F3-4032-7C23F2244DCB}"/>
              </a:ext>
            </a:extLst>
          </p:cNvPr>
          <p:cNvSpPr>
            <a:spLocks noGrp="1"/>
          </p:cNvSpPr>
          <p:nvPr>
            <p:ph type="sldNum" sz="quarter" idx="12"/>
          </p:nvPr>
        </p:nvSpPr>
        <p:spPr/>
        <p:txBody>
          <a:bodyPr/>
          <a:lstStyle/>
          <a:p>
            <a:fld id="{6D22F896-40B5-4ADD-8801-0D06FADFA095}" type="slidenum">
              <a:rPr lang="en-US" smtClean="0"/>
              <a:t>24</a:t>
            </a:fld>
            <a:endParaRPr lang="en-US" dirty="0"/>
          </a:p>
        </p:txBody>
      </p:sp>
      <p:sp>
        <p:nvSpPr>
          <p:cNvPr id="25" name="TextBox 24">
            <a:extLst>
              <a:ext uri="{FF2B5EF4-FFF2-40B4-BE49-F238E27FC236}">
                <a16:creationId xmlns:a16="http://schemas.microsoft.com/office/drawing/2014/main" id="{78C6A2B8-7406-2299-21A8-C26E0FD9A2F9}"/>
              </a:ext>
            </a:extLst>
          </p:cNvPr>
          <p:cNvSpPr txBox="1"/>
          <p:nvPr/>
        </p:nvSpPr>
        <p:spPr>
          <a:xfrm>
            <a:off x="753039" y="217046"/>
            <a:ext cx="8671092" cy="769441"/>
          </a:xfrm>
          <a:prstGeom prst="rect">
            <a:avLst/>
          </a:prstGeom>
          <a:noFill/>
        </p:spPr>
        <p:txBody>
          <a:bodyPr wrap="none" rtlCol="0">
            <a:spAutoFit/>
          </a:bodyPr>
          <a:lstStyle/>
          <a:p>
            <a:r>
              <a:rPr lang="en-US" sz="4400" dirty="0">
                <a:latin typeface="+mj-lt"/>
              </a:rPr>
              <a:t>How to measure State effectiveness</a:t>
            </a:r>
          </a:p>
        </p:txBody>
      </p:sp>
      <p:pic>
        <p:nvPicPr>
          <p:cNvPr id="28" name="Picture 27">
            <a:extLst>
              <a:ext uri="{FF2B5EF4-FFF2-40B4-BE49-F238E27FC236}">
                <a16:creationId xmlns:a16="http://schemas.microsoft.com/office/drawing/2014/main" id="{600085C7-F87D-AD2F-5749-CD41B08F93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24666" y="11947"/>
            <a:ext cx="1853901" cy="987702"/>
          </a:xfrm>
          <a:prstGeom prst="rect">
            <a:avLst/>
          </a:prstGeom>
        </p:spPr>
      </p:pic>
      <p:graphicFrame>
        <p:nvGraphicFramePr>
          <p:cNvPr id="5" name="Diagram 4">
            <a:extLst>
              <a:ext uri="{FF2B5EF4-FFF2-40B4-BE49-F238E27FC236}">
                <a16:creationId xmlns:a16="http://schemas.microsoft.com/office/drawing/2014/main" id="{62A3A620-570F-2282-CC41-7C4B072F252E}"/>
              </a:ext>
            </a:extLst>
          </p:cNvPr>
          <p:cNvGraphicFramePr/>
          <p:nvPr>
            <p:extLst>
              <p:ext uri="{D42A27DB-BD31-4B8C-83A1-F6EECF244321}">
                <p14:modId xmlns:p14="http://schemas.microsoft.com/office/powerpoint/2010/main" val="1204955442"/>
              </p:ext>
            </p:extLst>
          </p:nvPr>
        </p:nvGraphicFramePr>
        <p:xfrm>
          <a:off x="64545" y="943457"/>
          <a:ext cx="12489628" cy="7270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7DB55A41-6513-BE56-F778-D5A487ACC6FB}"/>
              </a:ext>
            </a:extLst>
          </p:cNvPr>
          <p:cNvSpPr txBox="1"/>
          <p:nvPr/>
        </p:nvSpPr>
        <p:spPr>
          <a:xfrm rot="16200000">
            <a:off x="-2065468" y="4109258"/>
            <a:ext cx="4785092" cy="307777"/>
          </a:xfrm>
          <a:prstGeom prst="rect">
            <a:avLst/>
          </a:prstGeom>
          <a:noFill/>
        </p:spPr>
        <p:txBody>
          <a:bodyPr wrap="none" rtlCol="0">
            <a:spAutoFit/>
          </a:bodyPr>
          <a:lstStyle/>
          <a:p>
            <a:r>
              <a:rPr lang="en-US" sz="1400" dirty="0"/>
              <a:t>Source: Medium, </a:t>
            </a:r>
            <a:r>
              <a:rPr lang="en-US" sz="1400" i="1" dirty="0"/>
              <a:t>Effective Federal Government</a:t>
            </a:r>
            <a:r>
              <a:rPr lang="en-US" sz="1400" dirty="0"/>
              <a:t>, Dec 4, 2023</a:t>
            </a:r>
          </a:p>
        </p:txBody>
      </p:sp>
    </p:spTree>
    <p:extLst>
      <p:ext uri="{BB962C8B-B14F-4D97-AF65-F5344CB8AC3E}">
        <p14:creationId xmlns:p14="http://schemas.microsoft.com/office/powerpoint/2010/main" val="2631207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1234C3EB-45DD-80FC-4BB9-CA1219C2CC47}"/>
              </a:ext>
            </a:extLst>
          </p:cNvPr>
          <p:cNvPicPr>
            <a:picLocks noChangeAspect="1"/>
          </p:cNvPicPr>
          <p:nvPr/>
        </p:nvPicPr>
        <p:blipFill>
          <a:blip r:embed="rId3">
            <a:alphaModFix amt="35000"/>
          </a:blip>
          <a:stretch>
            <a:fillRect/>
          </a:stretch>
        </p:blipFill>
        <p:spPr>
          <a:xfrm>
            <a:off x="0" y="10739"/>
            <a:ext cx="12192000" cy="6858000"/>
          </a:xfrm>
          <a:prstGeom prst="rect">
            <a:avLst/>
          </a:prstGeom>
        </p:spPr>
      </p:pic>
      <p:sp>
        <p:nvSpPr>
          <p:cNvPr id="4" name="Slide Number Placeholder 3">
            <a:extLst>
              <a:ext uri="{FF2B5EF4-FFF2-40B4-BE49-F238E27FC236}">
                <a16:creationId xmlns:a16="http://schemas.microsoft.com/office/drawing/2014/main" id="{D43FB63B-C7FE-E0F3-4032-7C23F2244DCB}"/>
              </a:ext>
            </a:extLst>
          </p:cNvPr>
          <p:cNvSpPr>
            <a:spLocks noGrp="1"/>
          </p:cNvSpPr>
          <p:nvPr>
            <p:ph type="sldNum" sz="quarter" idx="12"/>
          </p:nvPr>
        </p:nvSpPr>
        <p:spPr/>
        <p:txBody>
          <a:bodyPr/>
          <a:lstStyle/>
          <a:p>
            <a:fld id="{6D22F896-40B5-4ADD-8801-0D06FADFA095}" type="slidenum">
              <a:rPr lang="en-US" smtClean="0"/>
              <a:t>25</a:t>
            </a:fld>
            <a:endParaRPr lang="en-US" dirty="0"/>
          </a:p>
        </p:txBody>
      </p:sp>
      <p:graphicFrame>
        <p:nvGraphicFramePr>
          <p:cNvPr id="20" name="Diagram 19">
            <a:extLst>
              <a:ext uri="{FF2B5EF4-FFF2-40B4-BE49-F238E27FC236}">
                <a16:creationId xmlns:a16="http://schemas.microsoft.com/office/drawing/2014/main" id="{50FEC984-4197-4703-773A-FB6F03A563B9}"/>
              </a:ext>
            </a:extLst>
          </p:cNvPr>
          <p:cNvGraphicFramePr/>
          <p:nvPr>
            <p:extLst>
              <p:ext uri="{D42A27DB-BD31-4B8C-83A1-F6EECF244321}">
                <p14:modId xmlns:p14="http://schemas.microsoft.com/office/powerpoint/2010/main" val="604437735"/>
              </p:ext>
            </p:extLst>
          </p:nvPr>
        </p:nvGraphicFramePr>
        <p:xfrm>
          <a:off x="839097" y="2412045"/>
          <a:ext cx="11198709" cy="3416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3" name="Diagram 22">
            <a:extLst>
              <a:ext uri="{FF2B5EF4-FFF2-40B4-BE49-F238E27FC236}">
                <a16:creationId xmlns:a16="http://schemas.microsoft.com/office/drawing/2014/main" id="{CC2AADBD-DFF2-E23E-09B4-BA3F703B9604}"/>
              </a:ext>
            </a:extLst>
          </p:cNvPr>
          <p:cNvGraphicFramePr/>
          <p:nvPr>
            <p:extLst>
              <p:ext uri="{D42A27DB-BD31-4B8C-83A1-F6EECF244321}">
                <p14:modId xmlns:p14="http://schemas.microsoft.com/office/powerpoint/2010/main" val="669132283"/>
              </p:ext>
            </p:extLst>
          </p:nvPr>
        </p:nvGraphicFramePr>
        <p:xfrm>
          <a:off x="753036" y="1908871"/>
          <a:ext cx="1938171" cy="55454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4" name="Diagram 23">
            <a:extLst>
              <a:ext uri="{FF2B5EF4-FFF2-40B4-BE49-F238E27FC236}">
                <a16:creationId xmlns:a16="http://schemas.microsoft.com/office/drawing/2014/main" id="{1ABCD6FC-9A91-DC44-B486-B7619B670215}"/>
              </a:ext>
            </a:extLst>
          </p:cNvPr>
          <p:cNvGraphicFramePr/>
          <p:nvPr>
            <p:extLst>
              <p:ext uri="{D42A27DB-BD31-4B8C-83A1-F6EECF244321}">
                <p14:modId xmlns:p14="http://schemas.microsoft.com/office/powerpoint/2010/main" val="2364579644"/>
              </p:ext>
            </p:extLst>
          </p:nvPr>
        </p:nvGraphicFramePr>
        <p:xfrm>
          <a:off x="3013934" y="1904112"/>
          <a:ext cx="1364426" cy="55454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5" name="TextBox 24">
            <a:extLst>
              <a:ext uri="{FF2B5EF4-FFF2-40B4-BE49-F238E27FC236}">
                <a16:creationId xmlns:a16="http://schemas.microsoft.com/office/drawing/2014/main" id="{78C6A2B8-7406-2299-21A8-C26E0FD9A2F9}"/>
              </a:ext>
            </a:extLst>
          </p:cNvPr>
          <p:cNvSpPr txBox="1"/>
          <p:nvPr/>
        </p:nvSpPr>
        <p:spPr>
          <a:xfrm>
            <a:off x="753039" y="217046"/>
            <a:ext cx="8671092" cy="769441"/>
          </a:xfrm>
          <a:prstGeom prst="rect">
            <a:avLst/>
          </a:prstGeom>
          <a:noFill/>
        </p:spPr>
        <p:txBody>
          <a:bodyPr wrap="none" rtlCol="0">
            <a:spAutoFit/>
          </a:bodyPr>
          <a:lstStyle/>
          <a:p>
            <a:r>
              <a:rPr lang="en-US" sz="4400" dirty="0">
                <a:latin typeface="+mj-lt"/>
              </a:rPr>
              <a:t>How to measure State effectiveness</a:t>
            </a:r>
          </a:p>
        </p:txBody>
      </p:sp>
      <p:pic>
        <p:nvPicPr>
          <p:cNvPr id="28" name="Picture 27">
            <a:extLst>
              <a:ext uri="{FF2B5EF4-FFF2-40B4-BE49-F238E27FC236}">
                <a16:creationId xmlns:a16="http://schemas.microsoft.com/office/drawing/2014/main" id="{600085C7-F87D-AD2F-5749-CD41B08F93E6}"/>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324666" y="11947"/>
            <a:ext cx="1853901" cy="987702"/>
          </a:xfrm>
          <a:prstGeom prst="rect">
            <a:avLst/>
          </a:prstGeom>
        </p:spPr>
      </p:pic>
    </p:spTree>
    <p:extLst>
      <p:ext uri="{BB962C8B-B14F-4D97-AF65-F5344CB8AC3E}">
        <p14:creationId xmlns:p14="http://schemas.microsoft.com/office/powerpoint/2010/main" val="128076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0809-7F1D-CC49-6041-E68F9C3E2523}"/>
              </a:ext>
            </a:extLst>
          </p:cNvPr>
          <p:cNvSpPr>
            <a:spLocks noGrp="1"/>
          </p:cNvSpPr>
          <p:nvPr>
            <p:ph type="title"/>
          </p:nvPr>
        </p:nvSpPr>
        <p:spPr>
          <a:xfrm>
            <a:off x="844476" y="214114"/>
            <a:ext cx="9601200" cy="1485900"/>
          </a:xfrm>
        </p:spPr>
        <p:txBody>
          <a:bodyPr/>
          <a:lstStyle/>
          <a:p>
            <a:r>
              <a:rPr lang="en-US" dirty="0"/>
              <a:t>Actions to Limit Government</a:t>
            </a:r>
            <a:br>
              <a:rPr lang="en-US" dirty="0"/>
            </a:br>
            <a:r>
              <a:rPr lang="en-US" sz="3600" dirty="0"/>
              <a:t>Increase individual freedoms</a:t>
            </a:r>
          </a:p>
        </p:txBody>
      </p:sp>
      <p:graphicFrame>
        <p:nvGraphicFramePr>
          <p:cNvPr id="6" name="Content Placeholder 5">
            <a:extLst>
              <a:ext uri="{FF2B5EF4-FFF2-40B4-BE49-F238E27FC236}">
                <a16:creationId xmlns:a16="http://schemas.microsoft.com/office/drawing/2014/main" id="{B06DDF3F-9565-1C78-FBBA-0433843DDCF3}"/>
              </a:ext>
            </a:extLst>
          </p:cNvPr>
          <p:cNvGraphicFramePr>
            <a:graphicFrameLocks noGrp="1"/>
          </p:cNvGraphicFramePr>
          <p:nvPr>
            <p:ph idx="1"/>
            <p:extLst>
              <p:ext uri="{D42A27DB-BD31-4B8C-83A1-F6EECF244321}">
                <p14:modId xmlns:p14="http://schemas.microsoft.com/office/powerpoint/2010/main" val="20755958"/>
              </p:ext>
            </p:extLst>
          </p:nvPr>
        </p:nvGraphicFramePr>
        <p:xfrm>
          <a:off x="1156448" y="1844937"/>
          <a:ext cx="10128324" cy="416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CFD3E18-9288-2B8B-968C-71AD810CDD56}"/>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7" name="Rectangle 6">
            <a:extLst>
              <a:ext uri="{FF2B5EF4-FFF2-40B4-BE49-F238E27FC236}">
                <a16:creationId xmlns:a16="http://schemas.microsoft.com/office/drawing/2014/main" id="{149F4885-B421-1A9A-6183-E5B76955F6DD}"/>
              </a:ext>
            </a:extLst>
          </p:cNvPr>
          <p:cNvSpPr/>
          <p:nvPr/>
        </p:nvSpPr>
        <p:spPr>
          <a:xfrm>
            <a:off x="5924774" y="2183802"/>
            <a:ext cx="591671" cy="1183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FA73546-38D2-86AA-701C-2268B944EF96}"/>
              </a:ext>
            </a:extLst>
          </p:cNvPr>
          <p:cNvSpPr/>
          <p:nvPr/>
        </p:nvSpPr>
        <p:spPr>
          <a:xfrm>
            <a:off x="5943599" y="3269429"/>
            <a:ext cx="591671" cy="1183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21E8034-5E4F-51FC-2E80-39FFD034C71A}"/>
              </a:ext>
            </a:extLst>
          </p:cNvPr>
          <p:cNvSpPr/>
          <p:nvPr/>
        </p:nvSpPr>
        <p:spPr>
          <a:xfrm>
            <a:off x="9418948" y="2108803"/>
            <a:ext cx="419548" cy="21515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Chord 12">
            <a:extLst>
              <a:ext uri="{FF2B5EF4-FFF2-40B4-BE49-F238E27FC236}">
                <a16:creationId xmlns:a16="http://schemas.microsoft.com/office/drawing/2014/main" id="{400C4E70-B818-A9BB-C12B-4490F4F70C81}"/>
              </a:ext>
            </a:extLst>
          </p:cNvPr>
          <p:cNvSpPr/>
          <p:nvPr/>
        </p:nvSpPr>
        <p:spPr>
          <a:xfrm rot="4667720">
            <a:off x="9360619" y="2104660"/>
            <a:ext cx="157859" cy="287893"/>
          </a:xfrm>
          <a:prstGeom prst="chord">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Chord 13">
            <a:extLst>
              <a:ext uri="{FF2B5EF4-FFF2-40B4-BE49-F238E27FC236}">
                <a16:creationId xmlns:a16="http://schemas.microsoft.com/office/drawing/2014/main" id="{261AA0D9-65F4-500C-2320-FE8B973094C9}"/>
              </a:ext>
            </a:extLst>
          </p:cNvPr>
          <p:cNvSpPr/>
          <p:nvPr/>
        </p:nvSpPr>
        <p:spPr>
          <a:xfrm rot="4667720">
            <a:off x="9416774" y="2113149"/>
            <a:ext cx="210189" cy="287893"/>
          </a:xfrm>
          <a:prstGeom prst="chord">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5" name="Picture 14">
            <a:extLst>
              <a:ext uri="{FF2B5EF4-FFF2-40B4-BE49-F238E27FC236}">
                <a16:creationId xmlns:a16="http://schemas.microsoft.com/office/drawing/2014/main" id="{9187439C-51D4-51A3-361B-894B7B3125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24666" y="11947"/>
            <a:ext cx="1853901" cy="987702"/>
          </a:xfrm>
          <a:prstGeom prst="rect">
            <a:avLst/>
          </a:prstGeom>
        </p:spPr>
      </p:pic>
    </p:spTree>
    <p:extLst>
      <p:ext uri="{BB962C8B-B14F-4D97-AF65-F5344CB8AC3E}">
        <p14:creationId xmlns:p14="http://schemas.microsoft.com/office/powerpoint/2010/main" val="311467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90FB-BFB9-591D-D744-CEFD9B882E91}"/>
              </a:ext>
            </a:extLst>
          </p:cNvPr>
          <p:cNvSpPr>
            <a:spLocks noGrp="1"/>
          </p:cNvSpPr>
          <p:nvPr>
            <p:ph type="title"/>
          </p:nvPr>
        </p:nvSpPr>
        <p:spPr>
          <a:xfrm>
            <a:off x="952052" y="593511"/>
            <a:ext cx="9601200" cy="1485900"/>
          </a:xfrm>
        </p:spPr>
        <p:txBody>
          <a:bodyPr/>
          <a:lstStyle/>
          <a:p>
            <a:r>
              <a:rPr lang="en-US" dirty="0"/>
              <a:t>Dangers of Democracy</a:t>
            </a:r>
          </a:p>
        </p:txBody>
      </p:sp>
      <p:sp>
        <p:nvSpPr>
          <p:cNvPr id="3" name="Content Placeholder 2">
            <a:extLst>
              <a:ext uri="{FF2B5EF4-FFF2-40B4-BE49-F238E27FC236}">
                <a16:creationId xmlns:a16="http://schemas.microsoft.com/office/drawing/2014/main" id="{988083A0-2952-8042-C6E1-0DF3AA3C6829}"/>
              </a:ext>
            </a:extLst>
          </p:cNvPr>
          <p:cNvSpPr>
            <a:spLocks noGrp="1"/>
          </p:cNvSpPr>
          <p:nvPr>
            <p:ph idx="1"/>
          </p:nvPr>
        </p:nvSpPr>
        <p:spPr>
          <a:xfrm>
            <a:off x="909020" y="2169112"/>
            <a:ext cx="10287896" cy="5138864"/>
          </a:xfrm>
        </p:spPr>
        <p:txBody>
          <a:bodyPr>
            <a:normAutofit/>
          </a:bodyPr>
          <a:lstStyle/>
          <a:p>
            <a:pPr algn="l" fontAlgn="base"/>
            <a:r>
              <a:rPr lang="en-US" sz="2400" b="0" i="0" u="none" strike="noStrike" dirty="0">
                <a:effectLst/>
                <a:latin typeface="Crimson Text"/>
              </a:rPr>
              <a:t>Alexis de Tocqueville  (1831) </a:t>
            </a:r>
          </a:p>
          <a:p>
            <a:pPr marL="0" indent="0" algn="l" fontAlgn="base">
              <a:buNone/>
            </a:pPr>
            <a:r>
              <a:rPr lang="en-US" sz="2400" dirty="0">
                <a:latin typeface="Crimson Text"/>
              </a:rPr>
              <a:t>      P</a:t>
            </a:r>
            <a:r>
              <a:rPr lang="en-US" sz="2400" b="0" i="0" u="none" strike="noStrike" dirty="0">
                <a:effectLst/>
                <a:latin typeface="Crimson Text"/>
              </a:rPr>
              <a:t>eered into the fog of America’s future, he said: </a:t>
            </a:r>
          </a:p>
          <a:p>
            <a:pPr marL="0" indent="0" algn="l" fontAlgn="base">
              <a:buNone/>
            </a:pPr>
            <a:endParaRPr lang="en-US" sz="2400" dirty="0">
              <a:latin typeface="Crimson Text"/>
            </a:endParaRPr>
          </a:p>
          <a:p>
            <a:pPr marL="0" indent="0" algn="ctr" fontAlgn="base">
              <a:buNone/>
            </a:pPr>
            <a:r>
              <a:rPr lang="en-US" sz="2800" b="0" i="1" u="none" strike="noStrike" dirty="0">
                <a:effectLst/>
                <a:latin typeface="Crimson Text"/>
              </a:rPr>
              <a:t>“I do not fear that they will meet with tyrants in their rulers but rather with guardians.” A government led by such men, he said, “does not destroy, but it prevents existence; it does not tyrannize, but it compresses, enervates, extinguishes, and stupefies a people, till they are reduced to nothing better than a flock of timid and industrious animals, of which the government is the shepherd.”</a:t>
            </a:r>
          </a:p>
          <a:p>
            <a:pPr marL="0" indent="0">
              <a:buNone/>
            </a:pPr>
            <a:endParaRPr lang="en-US" dirty="0"/>
          </a:p>
        </p:txBody>
      </p:sp>
      <p:sp>
        <p:nvSpPr>
          <p:cNvPr id="4" name="Slide Number Placeholder 3">
            <a:extLst>
              <a:ext uri="{FF2B5EF4-FFF2-40B4-BE49-F238E27FC236}">
                <a16:creationId xmlns:a16="http://schemas.microsoft.com/office/drawing/2014/main" id="{F631CC1F-D471-B9A5-47EB-0B8D549D783E}"/>
              </a:ext>
            </a:extLst>
          </p:cNvPr>
          <p:cNvSpPr>
            <a:spLocks noGrp="1"/>
          </p:cNvSpPr>
          <p:nvPr>
            <p:ph type="sldNum" sz="quarter" idx="12"/>
          </p:nvPr>
        </p:nvSpPr>
        <p:spPr/>
        <p:txBody>
          <a:bodyPr/>
          <a:lstStyle/>
          <a:p>
            <a:fld id="{6D22F896-40B5-4ADD-8801-0D06FADFA095}" type="slidenum">
              <a:rPr lang="en-US" smtClean="0"/>
              <a:t>27</a:t>
            </a:fld>
            <a:endParaRPr lang="en-US" dirty="0"/>
          </a:p>
        </p:txBody>
      </p:sp>
      <p:sp>
        <p:nvSpPr>
          <p:cNvPr id="5" name="TextBox 4">
            <a:extLst>
              <a:ext uri="{FF2B5EF4-FFF2-40B4-BE49-F238E27FC236}">
                <a16:creationId xmlns:a16="http://schemas.microsoft.com/office/drawing/2014/main" id="{1D47B5AC-A780-24F1-40A4-AD007C893C01}"/>
              </a:ext>
            </a:extLst>
          </p:cNvPr>
          <p:cNvSpPr txBox="1"/>
          <p:nvPr/>
        </p:nvSpPr>
        <p:spPr>
          <a:xfrm rot="16200000">
            <a:off x="-2125980" y="4084572"/>
            <a:ext cx="4834465" cy="307777"/>
          </a:xfrm>
          <a:prstGeom prst="rect">
            <a:avLst/>
          </a:prstGeom>
          <a:noFill/>
        </p:spPr>
        <p:txBody>
          <a:bodyPr wrap="none" rtlCol="0">
            <a:spAutoFit/>
          </a:bodyPr>
          <a:lstStyle/>
          <a:p>
            <a:r>
              <a:rPr lang="en-US" sz="1400" dirty="0"/>
              <a:t>Source: Hillsdale College:  The opiate of the Elites, May 1997. </a:t>
            </a:r>
          </a:p>
        </p:txBody>
      </p:sp>
      <p:pic>
        <p:nvPicPr>
          <p:cNvPr id="7" name="Picture 6">
            <a:extLst>
              <a:ext uri="{FF2B5EF4-FFF2-40B4-BE49-F238E27FC236}">
                <a16:creationId xmlns:a16="http://schemas.microsoft.com/office/drawing/2014/main" id="{26134CE2-6B14-8D8B-6734-B4E64931B295}"/>
              </a:ext>
            </a:extLst>
          </p:cNvPr>
          <p:cNvPicPr>
            <a:picLocks noChangeAspect="1"/>
          </p:cNvPicPr>
          <p:nvPr/>
        </p:nvPicPr>
        <p:blipFill>
          <a:blip r:embed="rId3"/>
          <a:stretch>
            <a:fillRect/>
          </a:stretch>
        </p:blipFill>
        <p:spPr>
          <a:xfrm>
            <a:off x="7530353" y="542958"/>
            <a:ext cx="2398955" cy="3118642"/>
          </a:xfrm>
          <a:prstGeom prst="ellipse">
            <a:avLst/>
          </a:prstGeom>
          <a:ln>
            <a:noFill/>
          </a:ln>
          <a:effectLst>
            <a:softEdge rad="112500"/>
          </a:effectLst>
        </p:spPr>
      </p:pic>
      <p:pic>
        <p:nvPicPr>
          <p:cNvPr id="8" name="Picture 7">
            <a:extLst>
              <a:ext uri="{FF2B5EF4-FFF2-40B4-BE49-F238E27FC236}">
                <a16:creationId xmlns:a16="http://schemas.microsoft.com/office/drawing/2014/main" id="{C2B62D31-9792-B80F-2088-9383504DCC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0774" y="-51776"/>
            <a:ext cx="2151226" cy="1146108"/>
          </a:xfrm>
          <a:prstGeom prst="rect">
            <a:avLst/>
          </a:prstGeom>
        </p:spPr>
      </p:pic>
    </p:spTree>
    <p:extLst>
      <p:ext uri="{BB962C8B-B14F-4D97-AF65-F5344CB8AC3E}">
        <p14:creationId xmlns:p14="http://schemas.microsoft.com/office/powerpoint/2010/main" val="2089346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FFD0-F6A3-4E13-9658-5D82815464B8}"/>
              </a:ext>
            </a:extLst>
          </p:cNvPr>
          <p:cNvSpPr>
            <a:spLocks noGrp="1"/>
          </p:cNvSpPr>
          <p:nvPr>
            <p:ph type="title"/>
          </p:nvPr>
        </p:nvSpPr>
        <p:spPr>
          <a:xfrm>
            <a:off x="973567" y="286834"/>
            <a:ext cx="9601200" cy="1485900"/>
          </a:xfrm>
        </p:spPr>
        <p:txBody>
          <a:bodyPr>
            <a:normAutofit fontScale="90000"/>
          </a:bodyPr>
          <a:lstStyle/>
          <a:p>
            <a:r>
              <a:rPr lang="en-US" dirty="0"/>
              <a:t>The Alternative</a:t>
            </a:r>
            <a:br>
              <a:rPr lang="en-US" dirty="0"/>
            </a:br>
            <a:r>
              <a:rPr lang="en-US" i="1" dirty="0"/>
              <a:t>Return to:  </a:t>
            </a:r>
            <a:br>
              <a:rPr lang="en-US" dirty="0"/>
            </a:br>
            <a:endParaRPr lang="en-US" dirty="0"/>
          </a:p>
        </p:txBody>
      </p:sp>
      <p:sp>
        <p:nvSpPr>
          <p:cNvPr id="3" name="Content Placeholder 2">
            <a:extLst>
              <a:ext uri="{FF2B5EF4-FFF2-40B4-BE49-F238E27FC236}">
                <a16:creationId xmlns:a16="http://schemas.microsoft.com/office/drawing/2014/main" id="{1D1687C8-99F6-37F8-F2B0-B40B949E1463}"/>
              </a:ext>
            </a:extLst>
          </p:cNvPr>
          <p:cNvSpPr>
            <a:spLocks noGrp="1"/>
          </p:cNvSpPr>
          <p:nvPr>
            <p:ph idx="1"/>
          </p:nvPr>
        </p:nvSpPr>
        <p:spPr>
          <a:xfrm>
            <a:off x="973567" y="1698592"/>
            <a:ext cx="9601200" cy="3581400"/>
          </a:xfrm>
        </p:spPr>
        <p:txBody>
          <a:bodyPr/>
          <a:lstStyle/>
          <a:p>
            <a:r>
              <a:rPr lang="en-US" dirty="0">
                <a:solidFill>
                  <a:srgbClr val="374151"/>
                </a:solidFill>
                <a:latin typeface="Myriad Pro"/>
              </a:rPr>
              <a:t>S</a:t>
            </a:r>
            <a:r>
              <a:rPr lang="en-US" b="0" i="0" u="none" strike="noStrike" dirty="0">
                <a:solidFill>
                  <a:srgbClr val="374151"/>
                </a:solidFill>
                <a:effectLst/>
                <a:latin typeface="Myriad Pro"/>
              </a:rPr>
              <a:t>tructure that generated our industrial order needed for long-run survival </a:t>
            </a:r>
          </a:p>
          <a:p>
            <a:r>
              <a:rPr lang="en-US" dirty="0">
                <a:solidFill>
                  <a:srgbClr val="374151"/>
                </a:solidFill>
                <a:latin typeface="Myriad Pro"/>
              </a:rPr>
              <a:t>S</a:t>
            </a:r>
            <a:r>
              <a:rPr lang="en-US" b="0" i="0" u="none" strike="noStrike" dirty="0">
                <a:solidFill>
                  <a:srgbClr val="374151"/>
                </a:solidFill>
                <a:effectLst/>
                <a:latin typeface="Myriad Pro"/>
              </a:rPr>
              <a:t>ystem that </a:t>
            </a:r>
            <a:r>
              <a:rPr lang="en-US" dirty="0">
                <a:solidFill>
                  <a:srgbClr val="374151"/>
                </a:solidFill>
                <a:latin typeface="Myriad Pro"/>
              </a:rPr>
              <a:t>brought</a:t>
            </a:r>
            <a:r>
              <a:rPr lang="en-US" b="0" i="0" u="none" strike="noStrike" dirty="0">
                <a:solidFill>
                  <a:srgbClr val="374151"/>
                </a:solidFill>
                <a:effectLst/>
                <a:latin typeface="Myriad Pro"/>
              </a:rPr>
              <a:t> us industry, technology, and rapidly advancing prosperity</a:t>
            </a:r>
          </a:p>
          <a:p>
            <a:r>
              <a:rPr lang="en-US" i="1" dirty="0">
                <a:solidFill>
                  <a:srgbClr val="374151"/>
                </a:solidFill>
                <a:latin typeface="Myriad Pro"/>
              </a:rPr>
              <a:t>W</a:t>
            </a:r>
            <a:r>
              <a:rPr lang="en-US" b="0" i="1" u="none" strike="noStrike" dirty="0">
                <a:solidFill>
                  <a:srgbClr val="374151"/>
                </a:solidFill>
                <a:effectLst/>
                <a:latin typeface="Myriad Pro"/>
              </a:rPr>
              <a:t>ithout </a:t>
            </a:r>
            <a:r>
              <a:rPr lang="en-US" b="0" i="0" u="none" strike="noStrike" dirty="0">
                <a:solidFill>
                  <a:srgbClr val="374151"/>
                </a:solidFill>
                <a:effectLst/>
                <a:latin typeface="Myriad Pro"/>
              </a:rPr>
              <a:t>war, militarism, or stifling governmental bureaucracy </a:t>
            </a:r>
          </a:p>
          <a:p>
            <a:r>
              <a:rPr lang="en-US" b="1" i="0" u="none" strike="noStrike" dirty="0">
                <a:solidFill>
                  <a:srgbClr val="374151"/>
                </a:solidFill>
                <a:effectLst/>
                <a:latin typeface="Myriad Pro"/>
              </a:rPr>
              <a:t>That system is </a:t>
            </a:r>
            <a:r>
              <a:rPr lang="en-US" b="1" i="1" u="none" strike="noStrike" dirty="0">
                <a:solidFill>
                  <a:srgbClr val="374151"/>
                </a:solidFill>
                <a:effectLst/>
                <a:latin typeface="Myriad Pro"/>
              </a:rPr>
              <a:t>laissez-faire</a:t>
            </a:r>
            <a:r>
              <a:rPr lang="en-US" b="1" i="0" u="none" strike="noStrike" dirty="0">
                <a:solidFill>
                  <a:srgbClr val="374151"/>
                </a:solidFill>
                <a:effectLst/>
                <a:latin typeface="Myriad Pro"/>
              </a:rPr>
              <a:t> capitalism</a:t>
            </a:r>
          </a:p>
          <a:p>
            <a:r>
              <a:rPr lang="en-US" b="0" i="0" u="none" strike="noStrike" dirty="0">
                <a:solidFill>
                  <a:srgbClr val="374151"/>
                </a:solidFill>
                <a:effectLst/>
                <a:latin typeface="Myriad Pro"/>
              </a:rPr>
              <a:t>Adam Smith called “the natural system of liberty,” a system that rests on an ethic that encourages:</a:t>
            </a:r>
          </a:p>
          <a:p>
            <a:pPr lvl="1"/>
            <a:r>
              <a:rPr lang="en-US" b="0" i="0" u="none" strike="noStrike" dirty="0">
                <a:solidFill>
                  <a:srgbClr val="374151"/>
                </a:solidFill>
                <a:effectLst/>
                <a:latin typeface="Myriad Pro"/>
              </a:rPr>
              <a:t>individual reason</a:t>
            </a:r>
          </a:p>
          <a:p>
            <a:pPr lvl="1"/>
            <a:r>
              <a:rPr lang="en-US" b="0" i="0" u="none" strike="noStrike" dirty="0">
                <a:solidFill>
                  <a:srgbClr val="374151"/>
                </a:solidFill>
                <a:effectLst/>
                <a:latin typeface="Myriad Pro"/>
              </a:rPr>
              <a:t>purpose</a:t>
            </a:r>
          </a:p>
          <a:p>
            <a:pPr lvl="1"/>
            <a:r>
              <a:rPr lang="en-US" b="0" i="0" u="none" strike="noStrike" dirty="0">
                <a:solidFill>
                  <a:srgbClr val="374151"/>
                </a:solidFill>
                <a:effectLst/>
                <a:latin typeface="Myriad Pro"/>
              </a:rPr>
              <a:t>and achievement.</a:t>
            </a:r>
            <a:endParaRPr lang="en-US" dirty="0"/>
          </a:p>
        </p:txBody>
      </p:sp>
      <p:sp>
        <p:nvSpPr>
          <p:cNvPr id="4" name="Slide Number Placeholder 3">
            <a:extLst>
              <a:ext uri="{FF2B5EF4-FFF2-40B4-BE49-F238E27FC236}">
                <a16:creationId xmlns:a16="http://schemas.microsoft.com/office/drawing/2014/main" id="{583A5D1E-4FE5-699C-3E98-9F4EF4756664}"/>
              </a:ext>
            </a:extLst>
          </p:cNvPr>
          <p:cNvSpPr>
            <a:spLocks noGrp="1"/>
          </p:cNvSpPr>
          <p:nvPr>
            <p:ph type="sldNum" sz="quarter" idx="12"/>
          </p:nvPr>
        </p:nvSpPr>
        <p:spPr/>
        <p:txBody>
          <a:bodyPr/>
          <a:lstStyle/>
          <a:p>
            <a:fld id="{6D22F896-40B5-4ADD-8801-0D06FADFA095}" type="slidenum">
              <a:rPr lang="en-US" smtClean="0"/>
              <a:t>28</a:t>
            </a:fld>
            <a:endParaRPr lang="en-US" dirty="0"/>
          </a:p>
        </p:txBody>
      </p:sp>
      <p:pic>
        <p:nvPicPr>
          <p:cNvPr id="5" name="Picture 4">
            <a:extLst>
              <a:ext uri="{FF2B5EF4-FFF2-40B4-BE49-F238E27FC236}">
                <a16:creationId xmlns:a16="http://schemas.microsoft.com/office/drawing/2014/main" id="{CD5BA5A9-F3D6-8129-8A6C-FECA6C0731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0774" y="-51776"/>
            <a:ext cx="2151226" cy="1146108"/>
          </a:xfrm>
          <a:prstGeom prst="rect">
            <a:avLst/>
          </a:prstGeom>
        </p:spPr>
      </p:pic>
      <p:pic>
        <p:nvPicPr>
          <p:cNvPr id="7" name="Picture 6">
            <a:extLst>
              <a:ext uri="{FF2B5EF4-FFF2-40B4-BE49-F238E27FC236}">
                <a16:creationId xmlns:a16="http://schemas.microsoft.com/office/drawing/2014/main" id="{56A6F89F-97E6-116F-ACC4-05CF11FA6A7D}"/>
              </a:ext>
            </a:extLst>
          </p:cNvPr>
          <p:cNvPicPr>
            <a:picLocks noChangeAspect="1"/>
          </p:cNvPicPr>
          <p:nvPr/>
        </p:nvPicPr>
        <p:blipFill>
          <a:blip r:embed="rId4"/>
          <a:stretch>
            <a:fillRect/>
          </a:stretch>
        </p:blipFill>
        <p:spPr>
          <a:xfrm>
            <a:off x="4173966" y="4023951"/>
            <a:ext cx="2429435" cy="2429435"/>
          </a:xfrm>
          <a:prstGeom prst="rect">
            <a:avLst/>
          </a:prstGeom>
          <a:ln>
            <a:noFill/>
          </a:ln>
          <a:effectLst>
            <a:softEdge rad="112500"/>
          </a:effectLst>
        </p:spPr>
      </p:pic>
      <p:pic>
        <p:nvPicPr>
          <p:cNvPr id="9" name="Picture 8">
            <a:extLst>
              <a:ext uri="{FF2B5EF4-FFF2-40B4-BE49-F238E27FC236}">
                <a16:creationId xmlns:a16="http://schemas.microsoft.com/office/drawing/2014/main" id="{F86ED738-EC73-F904-EC75-E0CFAF394AC5}"/>
              </a:ext>
            </a:extLst>
          </p:cNvPr>
          <p:cNvPicPr>
            <a:picLocks noChangeAspect="1"/>
          </p:cNvPicPr>
          <p:nvPr/>
        </p:nvPicPr>
        <p:blipFill>
          <a:blip r:embed="rId5">
            <a:duotone>
              <a:schemeClr val="accent5">
                <a:shade val="45000"/>
                <a:satMod val="135000"/>
              </a:schemeClr>
              <a:prstClr val="white"/>
            </a:duotone>
          </a:blip>
          <a:stretch>
            <a:fillRect/>
          </a:stretch>
        </p:blipFill>
        <p:spPr>
          <a:xfrm>
            <a:off x="6919271" y="4243743"/>
            <a:ext cx="4343400" cy="20066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84941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D51E-7535-9AF1-6306-660483916BAE}"/>
              </a:ext>
            </a:extLst>
          </p:cNvPr>
          <p:cNvSpPr>
            <a:spLocks noGrp="1"/>
          </p:cNvSpPr>
          <p:nvPr>
            <p:ph type="title"/>
          </p:nvPr>
        </p:nvSpPr>
        <p:spPr>
          <a:xfrm>
            <a:off x="838200" y="434024"/>
            <a:ext cx="9601200" cy="1485900"/>
          </a:xfrm>
        </p:spPr>
        <p:txBody>
          <a:bodyPr/>
          <a:lstStyle/>
          <a:p>
            <a:r>
              <a:rPr lang="en-US" dirty="0"/>
              <a:t>Revisit US Constitution</a:t>
            </a:r>
          </a:p>
        </p:txBody>
      </p:sp>
      <p:sp>
        <p:nvSpPr>
          <p:cNvPr id="3" name="Content Placeholder 2">
            <a:extLst>
              <a:ext uri="{FF2B5EF4-FFF2-40B4-BE49-F238E27FC236}">
                <a16:creationId xmlns:a16="http://schemas.microsoft.com/office/drawing/2014/main" id="{05D26097-E3A8-F591-6505-C728CF64F33D}"/>
              </a:ext>
            </a:extLst>
          </p:cNvPr>
          <p:cNvSpPr>
            <a:spLocks noGrp="1"/>
          </p:cNvSpPr>
          <p:nvPr>
            <p:ph idx="1"/>
          </p:nvPr>
        </p:nvSpPr>
        <p:spPr>
          <a:xfrm>
            <a:off x="687592" y="1725502"/>
            <a:ext cx="11504407" cy="3748144"/>
          </a:xfrm>
        </p:spPr>
        <p:txBody>
          <a:bodyPr>
            <a:noAutofit/>
          </a:bodyPr>
          <a:lstStyle/>
          <a:p>
            <a:r>
              <a:rPr lang="en-US" sz="2400" b="1" dirty="0">
                <a:effectLst/>
              </a:rPr>
              <a:t>Amendment IX: </a:t>
            </a:r>
            <a:r>
              <a:rPr lang="en-US" sz="2400" dirty="0">
                <a:effectLst/>
              </a:rPr>
              <a:t>“The enumeration in the Constitution, of certain rights, shall not be construed to deny or disparage others retained by the people.” </a:t>
            </a:r>
            <a:endParaRPr lang="en-US" sz="2400" dirty="0"/>
          </a:p>
          <a:p>
            <a:r>
              <a:rPr lang="en-US" sz="2400" b="1" dirty="0">
                <a:effectLst/>
              </a:rPr>
              <a:t>Amendment X</a:t>
            </a:r>
            <a:r>
              <a:rPr lang="en-US" sz="2400" dirty="0">
                <a:effectLst/>
              </a:rPr>
              <a:t>: “The powers not delegated to the United States by the Constitution, nor prohibited by it to the states, are reserved to the states respectively, or to the people.” </a:t>
            </a:r>
          </a:p>
          <a:p>
            <a:pPr marL="0" indent="0">
              <a:buNone/>
            </a:pPr>
            <a:endParaRPr lang="en-US" sz="2400" dirty="0">
              <a:effectLst/>
            </a:endParaRPr>
          </a:p>
          <a:p>
            <a:r>
              <a:rPr lang="en-US" sz="2400" dirty="0"/>
              <a:t>Founding Fathers promoted Christian perspective  </a:t>
            </a:r>
          </a:p>
          <a:p>
            <a:pPr marL="0" indent="0">
              <a:buNone/>
            </a:pPr>
            <a:r>
              <a:rPr lang="en-US" sz="2400" i="1" dirty="0"/>
              <a:t>     ...Men ought to obey GOD, not man</a:t>
            </a:r>
            <a:r>
              <a:rPr lang="en-US" sz="2400" dirty="0"/>
              <a:t>. </a:t>
            </a:r>
          </a:p>
          <a:p>
            <a:pPr marL="0" indent="0">
              <a:buNone/>
            </a:pPr>
            <a:endParaRPr lang="en-US" sz="2400" dirty="0"/>
          </a:p>
          <a:p>
            <a:pPr marL="0" indent="0" algn="ctr">
              <a:buNone/>
            </a:pPr>
            <a:r>
              <a:rPr lang="en-US" sz="2400" b="1" dirty="0"/>
              <a:t>The Founding Fathers believed that rights of people and decision-making should be moved to or closer to the people impacted… heavily promoting States vs. Federal rule</a:t>
            </a:r>
          </a:p>
        </p:txBody>
      </p:sp>
      <p:sp>
        <p:nvSpPr>
          <p:cNvPr id="4" name="Slide Number Placeholder 3">
            <a:extLst>
              <a:ext uri="{FF2B5EF4-FFF2-40B4-BE49-F238E27FC236}">
                <a16:creationId xmlns:a16="http://schemas.microsoft.com/office/drawing/2014/main" id="{344474F2-27B8-E2CD-EEEA-20661AF7EE2D}"/>
              </a:ext>
            </a:extLst>
          </p:cNvPr>
          <p:cNvSpPr>
            <a:spLocks noGrp="1"/>
          </p:cNvSpPr>
          <p:nvPr>
            <p:ph type="sldNum" sz="quarter" idx="12"/>
          </p:nvPr>
        </p:nvSpPr>
        <p:spPr/>
        <p:txBody>
          <a:bodyPr/>
          <a:lstStyle/>
          <a:p>
            <a:fld id="{6D22F896-40B5-4ADD-8801-0D06FADFA095}" type="slidenum">
              <a:rPr lang="en-US" smtClean="0"/>
              <a:t>29</a:t>
            </a:fld>
            <a:endParaRPr lang="en-US" dirty="0"/>
          </a:p>
        </p:txBody>
      </p:sp>
      <p:sp>
        <p:nvSpPr>
          <p:cNvPr id="5" name="TextBox 4">
            <a:extLst>
              <a:ext uri="{FF2B5EF4-FFF2-40B4-BE49-F238E27FC236}">
                <a16:creationId xmlns:a16="http://schemas.microsoft.com/office/drawing/2014/main" id="{283E84B8-0E80-9CFF-71C8-C850942FCEE9}"/>
              </a:ext>
            </a:extLst>
          </p:cNvPr>
          <p:cNvSpPr txBox="1"/>
          <p:nvPr/>
        </p:nvSpPr>
        <p:spPr>
          <a:xfrm rot="16200000">
            <a:off x="-2277274" y="3809168"/>
            <a:ext cx="4980659" cy="307777"/>
          </a:xfrm>
          <a:prstGeom prst="rect">
            <a:avLst/>
          </a:prstGeom>
          <a:noFill/>
        </p:spPr>
        <p:txBody>
          <a:bodyPr wrap="none" rtlCol="0">
            <a:spAutoFit/>
          </a:bodyPr>
          <a:lstStyle/>
          <a:p>
            <a:r>
              <a:rPr lang="en-US" sz="1400" dirty="0"/>
              <a:t>Source: The United States of America, Peter </a:t>
            </a:r>
            <a:r>
              <a:rPr lang="en-US" sz="1400" dirty="0" err="1"/>
              <a:t>Lillbach</a:t>
            </a:r>
            <a:r>
              <a:rPr lang="en-US" sz="1400" dirty="0"/>
              <a:t>, April 2015</a:t>
            </a:r>
          </a:p>
        </p:txBody>
      </p:sp>
      <p:pic>
        <p:nvPicPr>
          <p:cNvPr id="7" name="Picture 6">
            <a:extLst>
              <a:ext uri="{FF2B5EF4-FFF2-40B4-BE49-F238E27FC236}">
                <a16:creationId xmlns:a16="http://schemas.microsoft.com/office/drawing/2014/main" id="{382394A2-A18D-BB76-40FC-C76D7B74CB1D}"/>
              </a:ext>
            </a:extLst>
          </p:cNvPr>
          <p:cNvPicPr>
            <a:picLocks noChangeAspect="1"/>
          </p:cNvPicPr>
          <p:nvPr/>
        </p:nvPicPr>
        <p:blipFill>
          <a:blip r:embed="rId3"/>
          <a:stretch>
            <a:fillRect/>
          </a:stretch>
        </p:blipFill>
        <p:spPr>
          <a:xfrm>
            <a:off x="7909204" y="3410166"/>
            <a:ext cx="4168078" cy="2338189"/>
          </a:xfrm>
          <a:prstGeom prst="rect">
            <a:avLst/>
          </a:prstGeom>
          <a:ln>
            <a:noFill/>
          </a:ln>
          <a:effectLst>
            <a:softEdge rad="112500"/>
          </a:effectLst>
        </p:spPr>
      </p:pic>
      <p:pic>
        <p:nvPicPr>
          <p:cNvPr id="6" name="Picture 5">
            <a:extLst>
              <a:ext uri="{FF2B5EF4-FFF2-40B4-BE49-F238E27FC236}">
                <a16:creationId xmlns:a16="http://schemas.microsoft.com/office/drawing/2014/main" id="{82318D86-F66F-B611-0475-60080752B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0774" y="-51776"/>
            <a:ext cx="2151226" cy="1146108"/>
          </a:xfrm>
          <a:prstGeom prst="rect">
            <a:avLst/>
          </a:prstGeom>
        </p:spPr>
      </p:pic>
    </p:spTree>
    <p:extLst>
      <p:ext uri="{BB962C8B-B14F-4D97-AF65-F5344CB8AC3E}">
        <p14:creationId xmlns:p14="http://schemas.microsoft.com/office/powerpoint/2010/main" val="2488390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DDDC2-AAC0-CE83-1051-CB3944A533C5}"/>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4" name="TextBox 3">
            <a:extLst>
              <a:ext uri="{FF2B5EF4-FFF2-40B4-BE49-F238E27FC236}">
                <a16:creationId xmlns:a16="http://schemas.microsoft.com/office/drawing/2014/main" id="{535DE950-4286-1F63-3276-D7FD51555848}"/>
              </a:ext>
            </a:extLst>
          </p:cNvPr>
          <p:cNvSpPr txBox="1"/>
          <p:nvPr/>
        </p:nvSpPr>
        <p:spPr>
          <a:xfrm>
            <a:off x="1915296" y="1845446"/>
            <a:ext cx="8538519" cy="2123658"/>
          </a:xfrm>
          <a:prstGeom prst="rect">
            <a:avLst/>
          </a:prstGeom>
          <a:noFill/>
        </p:spPr>
        <p:txBody>
          <a:bodyPr wrap="square">
            <a:spAutoFit/>
          </a:bodyPr>
          <a:lstStyle/>
          <a:p>
            <a:pPr algn="ctr"/>
            <a:r>
              <a:rPr lang="en-US" sz="4400" b="0" i="0" u="none" strike="noStrike" dirty="0">
                <a:solidFill>
                  <a:srgbClr val="3D3D3D"/>
                </a:solidFill>
                <a:effectLst/>
                <a:latin typeface="+mj-lt"/>
              </a:rPr>
              <a:t>“The natural progress of things is for liberty to yield and government to gain ground.”</a:t>
            </a:r>
            <a:endParaRPr lang="en-US" dirty="0"/>
          </a:p>
        </p:txBody>
      </p:sp>
      <p:sp>
        <p:nvSpPr>
          <p:cNvPr id="5" name="TextBox 4">
            <a:extLst>
              <a:ext uri="{FF2B5EF4-FFF2-40B4-BE49-F238E27FC236}">
                <a16:creationId xmlns:a16="http://schemas.microsoft.com/office/drawing/2014/main" id="{90481961-E5B1-83D2-4A9E-163A206D9630}"/>
              </a:ext>
            </a:extLst>
          </p:cNvPr>
          <p:cNvSpPr txBox="1"/>
          <p:nvPr/>
        </p:nvSpPr>
        <p:spPr>
          <a:xfrm>
            <a:off x="4469753" y="5029200"/>
            <a:ext cx="3252493" cy="584775"/>
          </a:xfrm>
          <a:prstGeom prst="rect">
            <a:avLst/>
          </a:prstGeom>
          <a:noFill/>
        </p:spPr>
        <p:txBody>
          <a:bodyPr wrap="none" rtlCol="0">
            <a:spAutoFit/>
          </a:bodyPr>
          <a:lstStyle/>
          <a:p>
            <a:r>
              <a:rPr lang="en-US" sz="3200" dirty="0"/>
              <a:t>Thomas Jefferson</a:t>
            </a:r>
          </a:p>
        </p:txBody>
      </p:sp>
      <p:pic>
        <p:nvPicPr>
          <p:cNvPr id="6" name="Picture 5">
            <a:extLst>
              <a:ext uri="{FF2B5EF4-FFF2-40B4-BE49-F238E27FC236}">
                <a16:creationId xmlns:a16="http://schemas.microsoft.com/office/drawing/2014/main" id="{005213C6-4554-E302-450C-591ED70C9F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0774" y="0"/>
            <a:ext cx="2151226" cy="1146108"/>
          </a:xfrm>
          <a:prstGeom prst="rect">
            <a:avLst/>
          </a:prstGeom>
        </p:spPr>
      </p:pic>
    </p:spTree>
    <p:extLst>
      <p:ext uri="{BB962C8B-B14F-4D97-AF65-F5344CB8AC3E}">
        <p14:creationId xmlns:p14="http://schemas.microsoft.com/office/powerpoint/2010/main" val="2906660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D51E-7535-9AF1-6306-660483916BAE}"/>
              </a:ext>
            </a:extLst>
          </p:cNvPr>
          <p:cNvSpPr>
            <a:spLocks noGrp="1"/>
          </p:cNvSpPr>
          <p:nvPr>
            <p:ph type="title"/>
          </p:nvPr>
        </p:nvSpPr>
        <p:spPr>
          <a:xfrm>
            <a:off x="887503" y="247650"/>
            <a:ext cx="9601200" cy="1485900"/>
          </a:xfrm>
        </p:spPr>
        <p:txBody>
          <a:bodyPr/>
          <a:lstStyle/>
          <a:p>
            <a:r>
              <a:rPr lang="en-US" dirty="0"/>
              <a:t>Individual Freedom Vs Common Good</a:t>
            </a:r>
          </a:p>
        </p:txBody>
      </p:sp>
      <p:sp>
        <p:nvSpPr>
          <p:cNvPr id="3" name="Content Placeholder 2">
            <a:extLst>
              <a:ext uri="{FF2B5EF4-FFF2-40B4-BE49-F238E27FC236}">
                <a16:creationId xmlns:a16="http://schemas.microsoft.com/office/drawing/2014/main" id="{05D26097-E3A8-F591-6505-C728CF64F33D}"/>
              </a:ext>
            </a:extLst>
          </p:cNvPr>
          <p:cNvSpPr>
            <a:spLocks noGrp="1"/>
          </p:cNvSpPr>
          <p:nvPr>
            <p:ph idx="1"/>
          </p:nvPr>
        </p:nvSpPr>
        <p:spPr>
          <a:xfrm>
            <a:off x="962808" y="1554928"/>
            <a:ext cx="10515600" cy="3748144"/>
          </a:xfrm>
        </p:spPr>
        <p:txBody>
          <a:bodyPr>
            <a:noAutofit/>
          </a:bodyPr>
          <a:lstStyle/>
          <a:p>
            <a:r>
              <a:rPr lang="en-US" sz="2400" dirty="0"/>
              <a:t>Numerous federal regulations now protect individual freedoms, but often harm the common good and impose hardships and cost to business</a:t>
            </a:r>
          </a:p>
          <a:p>
            <a:r>
              <a:rPr lang="en-US" sz="2400" dirty="0"/>
              <a:t>Secular individualism frequently negates the common good</a:t>
            </a:r>
          </a:p>
          <a:p>
            <a:r>
              <a:rPr lang="en-US" sz="2400" dirty="0"/>
              <a:t>Duality should exist in individual rights and social common good</a:t>
            </a:r>
          </a:p>
          <a:p>
            <a:r>
              <a:rPr lang="en-US" sz="2400" dirty="0"/>
              <a:t>That requires an underlying standard of the common good</a:t>
            </a:r>
          </a:p>
          <a:p>
            <a:r>
              <a:rPr lang="en-US" sz="2400" dirty="0"/>
              <a:t>The common good requires an overflow of generous love </a:t>
            </a:r>
          </a:p>
          <a:p>
            <a:pPr marL="0" indent="0">
              <a:buNone/>
            </a:pPr>
            <a:r>
              <a:rPr lang="en-US" sz="2400" dirty="0"/>
              <a:t>     and a sometimes painful obedience to truth</a:t>
            </a:r>
          </a:p>
          <a:p>
            <a:r>
              <a:rPr lang="en-US" sz="2400" dirty="0"/>
              <a:t>Achieving the Common Good is hard work </a:t>
            </a:r>
            <a:endParaRPr lang="en-US" sz="2400" b="1" dirty="0"/>
          </a:p>
        </p:txBody>
      </p:sp>
      <p:sp>
        <p:nvSpPr>
          <p:cNvPr id="4" name="Slide Number Placeholder 3">
            <a:extLst>
              <a:ext uri="{FF2B5EF4-FFF2-40B4-BE49-F238E27FC236}">
                <a16:creationId xmlns:a16="http://schemas.microsoft.com/office/drawing/2014/main" id="{344474F2-27B8-E2CD-EEEA-20661AF7EE2D}"/>
              </a:ext>
            </a:extLst>
          </p:cNvPr>
          <p:cNvSpPr>
            <a:spLocks noGrp="1"/>
          </p:cNvSpPr>
          <p:nvPr>
            <p:ph type="sldNum" sz="quarter" idx="12"/>
          </p:nvPr>
        </p:nvSpPr>
        <p:spPr/>
        <p:txBody>
          <a:bodyPr/>
          <a:lstStyle/>
          <a:p>
            <a:fld id="{6D22F896-40B5-4ADD-8801-0D06FADFA095}" type="slidenum">
              <a:rPr lang="en-US" smtClean="0"/>
              <a:t>30</a:t>
            </a:fld>
            <a:endParaRPr lang="en-US" dirty="0"/>
          </a:p>
        </p:txBody>
      </p:sp>
      <p:pic>
        <p:nvPicPr>
          <p:cNvPr id="7" name="Picture 6">
            <a:extLst>
              <a:ext uri="{FF2B5EF4-FFF2-40B4-BE49-F238E27FC236}">
                <a16:creationId xmlns:a16="http://schemas.microsoft.com/office/drawing/2014/main" id="{C68670AC-74BA-6FB3-A80C-40864829B5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7340" y="-51776"/>
            <a:ext cx="1864659" cy="993434"/>
          </a:xfrm>
          <a:prstGeom prst="rect">
            <a:avLst/>
          </a:prstGeom>
        </p:spPr>
      </p:pic>
      <p:pic>
        <p:nvPicPr>
          <p:cNvPr id="10" name="Picture 9">
            <a:extLst>
              <a:ext uri="{FF2B5EF4-FFF2-40B4-BE49-F238E27FC236}">
                <a16:creationId xmlns:a16="http://schemas.microsoft.com/office/drawing/2014/main" id="{0F2F18C3-7481-664B-3C4E-36A96C9A3D6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961693" y="3045233"/>
            <a:ext cx="3032478" cy="3032478"/>
          </a:xfrm>
          <a:prstGeom prst="rect">
            <a:avLst/>
          </a:prstGeom>
        </p:spPr>
      </p:pic>
    </p:spTree>
    <p:extLst>
      <p:ext uri="{BB962C8B-B14F-4D97-AF65-F5344CB8AC3E}">
        <p14:creationId xmlns:p14="http://schemas.microsoft.com/office/powerpoint/2010/main" val="3388687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F076-DA1A-4005-796E-EFE62704995F}"/>
              </a:ext>
            </a:extLst>
          </p:cNvPr>
          <p:cNvSpPr>
            <a:spLocks noGrp="1"/>
          </p:cNvSpPr>
          <p:nvPr>
            <p:ph type="title"/>
          </p:nvPr>
        </p:nvSpPr>
        <p:spPr>
          <a:xfrm>
            <a:off x="909021" y="201706"/>
            <a:ext cx="9601200" cy="1485900"/>
          </a:xfrm>
        </p:spPr>
        <p:txBody>
          <a:bodyPr>
            <a:normAutofit fontScale="90000"/>
          </a:bodyPr>
          <a:lstStyle/>
          <a:p>
            <a:r>
              <a:rPr lang="en-US" dirty="0"/>
              <a:t>Response to Statism by Christian and Catholic Business Leaders?</a:t>
            </a:r>
            <a:br>
              <a:rPr lang="en-US" dirty="0"/>
            </a:br>
            <a:endParaRPr lang="en-US" dirty="0"/>
          </a:p>
        </p:txBody>
      </p:sp>
      <p:sp>
        <p:nvSpPr>
          <p:cNvPr id="3" name="Content Placeholder 2">
            <a:extLst>
              <a:ext uri="{FF2B5EF4-FFF2-40B4-BE49-F238E27FC236}">
                <a16:creationId xmlns:a16="http://schemas.microsoft.com/office/drawing/2014/main" id="{6AAD731E-FE3C-1F06-3A86-D5E6A43C0088}"/>
              </a:ext>
            </a:extLst>
          </p:cNvPr>
          <p:cNvSpPr>
            <a:spLocks noGrp="1"/>
          </p:cNvSpPr>
          <p:nvPr>
            <p:ph idx="1"/>
          </p:nvPr>
        </p:nvSpPr>
        <p:spPr>
          <a:xfrm>
            <a:off x="909021" y="1461837"/>
            <a:ext cx="10741511" cy="4991549"/>
          </a:xfrm>
        </p:spPr>
        <p:txBody>
          <a:bodyPr>
            <a:noAutofit/>
          </a:bodyPr>
          <a:lstStyle/>
          <a:p>
            <a:r>
              <a:rPr lang="en-US" sz="2400" dirty="0"/>
              <a:t>Promote Catholic Social Doctrine</a:t>
            </a:r>
          </a:p>
          <a:p>
            <a:r>
              <a:rPr lang="en-US" sz="2400" dirty="0"/>
              <a:t>Affirm one’s personal responsibility family, business, community, state, etc.. </a:t>
            </a:r>
          </a:p>
          <a:p>
            <a:pPr lvl="1"/>
            <a:r>
              <a:rPr lang="en-US" sz="2400" dirty="0"/>
              <a:t>Having responsibility is to have freedom</a:t>
            </a:r>
          </a:p>
          <a:p>
            <a:pPr lvl="1"/>
            <a:r>
              <a:rPr lang="en-US" sz="2400" dirty="0"/>
              <a:t>Rejecting responsibility is to reject freedom</a:t>
            </a:r>
          </a:p>
          <a:p>
            <a:r>
              <a:rPr lang="en-US" sz="2400" dirty="0"/>
              <a:t>Natural Law written in our hearts, C.S. Lewis... Caring for others, good done, and evil avoided</a:t>
            </a:r>
          </a:p>
          <a:p>
            <a:r>
              <a:rPr lang="en-US" sz="2400" dirty="0"/>
              <a:t>Observe </a:t>
            </a:r>
            <a:r>
              <a:rPr lang="en-US" sz="2400" b="1" dirty="0"/>
              <a:t>subsidiarity</a:t>
            </a:r>
            <a:r>
              <a:rPr lang="en-US" sz="2400" dirty="0"/>
              <a:t> – true democracy is a product of local institutions and self-reliance</a:t>
            </a:r>
          </a:p>
          <a:p>
            <a:r>
              <a:rPr lang="en-US" sz="2400" dirty="0"/>
              <a:t>The basic principle of true democracy is the sacredness of the individual endowed by GOD with inalienable rights</a:t>
            </a:r>
          </a:p>
          <a:p>
            <a:r>
              <a:rPr lang="en-US" sz="2400" dirty="0"/>
              <a:t>In US our constitutional belief is men endow the state with rights, Statism believes state endows men with rights, individual value only in supporting state</a:t>
            </a:r>
          </a:p>
        </p:txBody>
      </p:sp>
      <p:sp>
        <p:nvSpPr>
          <p:cNvPr id="4" name="Slide Number Placeholder 3">
            <a:extLst>
              <a:ext uri="{FF2B5EF4-FFF2-40B4-BE49-F238E27FC236}">
                <a16:creationId xmlns:a16="http://schemas.microsoft.com/office/drawing/2014/main" id="{773F2150-627F-6451-97CE-3DEFC4B5028B}"/>
              </a:ext>
            </a:extLst>
          </p:cNvPr>
          <p:cNvSpPr>
            <a:spLocks noGrp="1"/>
          </p:cNvSpPr>
          <p:nvPr>
            <p:ph type="sldNum" sz="quarter" idx="12"/>
          </p:nvPr>
        </p:nvSpPr>
        <p:spPr/>
        <p:txBody>
          <a:bodyPr/>
          <a:lstStyle/>
          <a:p>
            <a:fld id="{6D22F896-40B5-4ADD-8801-0D06FADFA095}" type="slidenum">
              <a:rPr lang="en-US" smtClean="0"/>
              <a:t>31</a:t>
            </a:fld>
            <a:endParaRPr lang="en-US" dirty="0"/>
          </a:p>
        </p:txBody>
      </p:sp>
      <p:sp>
        <p:nvSpPr>
          <p:cNvPr id="6" name="TextBox 5">
            <a:extLst>
              <a:ext uri="{FF2B5EF4-FFF2-40B4-BE49-F238E27FC236}">
                <a16:creationId xmlns:a16="http://schemas.microsoft.com/office/drawing/2014/main" id="{A8D19DEB-A4E9-6919-4103-F76896C17A41}"/>
              </a:ext>
            </a:extLst>
          </p:cNvPr>
          <p:cNvSpPr txBox="1"/>
          <p:nvPr/>
        </p:nvSpPr>
        <p:spPr>
          <a:xfrm rot="16200000">
            <a:off x="-2881933" y="3406816"/>
            <a:ext cx="6189978" cy="307777"/>
          </a:xfrm>
          <a:prstGeom prst="rect">
            <a:avLst/>
          </a:prstGeom>
          <a:noFill/>
        </p:spPr>
        <p:txBody>
          <a:bodyPr wrap="square" rtlCol="0">
            <a:spAutoFit/>
          </a:bodyPr>
          <a:lstStyle/>
          <a:p>
            <a:r>
              <a:rPr lang="en-US" sz="1400" i="0" u="none" strike="noStrike" dirty="0">
                <a:effectLst/>
              </a:rPr>
              <a:t>Source: C.S. Lewis on Mere Liberty and the Evils of Statism </a:t>
            </a:r>
            <a:r>
              <a:rPr lang="en-US" sz="1400" dirty="0"/>
              <a:t>Review, Aug. 2011</a:t>
            </a:r>
          </a:p>
        </p:txBody>
      </p:sp>
      <p:pic>
        <p:nvPicPr>
          <p:cNvPr id="7" name="Picture 6">
            <a:extLst>
              <a:ext uri="{FF2B5EF4-FFF2-40B4-BE49-F238E27FC236}">
                <a16:creationId xmlns:a16="http://schemas.microsoft.com/office/drawing/2014/main" id="{5A511D8D-DA74-F83C-2D11-8837DAEBD7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4666" y="11947"/>
            <a:ext cx="1853901" cy="987702"/>
          </a:xfrm>
          <a:prstGeom prst="rect">
            <a:avLst/>
          </a:prstGeom>
        </p:spPr>
      </p:pic>
    </p:spTree>
    <p:extLst>
      <p:ext uri="{BB962C8B-B14F-4D97-AF65-F5344CB8AC3E}">
        <p14:creationId xmlns:p14="http://schemas.microsoft.com/office/powerpoint/2010/main" val="349514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AD731E-FE3C-1F06-3A86-D5E6A43C0088}"/>
              </a:ext>
            </a:extLst>
          </p:cNvPr>
          <p:cNvSpPr>
            <a:spLocks noGrp="1"/>
          </p:cNvSpPr>
          <p:nvPr>
            <p:ph idx="1"/>
          </p:nvPr>
        </p:nvSpPr>
        <p:spPr>
          <a:xfrm>
            <a:off x="747066" y="1775756"/>
            <a:ext cx="10321962" cy="4784464"/>
          </a:xfrm>
        </p:spPr>
        <p:txBody>
          <a:bodyPr>
            <a:normAutofit/>
          </a:bodyPr>
          <a:lstStyle/>
          <a:p>
            <a:r>
              <a:rPr lang="en-US" sz="2400" dirty="0"/>
              <a:t>The welfare state contradicts principle of solidarity, by state intervening directly and depriving society of it’s responsibility</a:t>
            </a:r>
          </a:p>
          <a:p>
            <a:r>
              <a:rPr lang="en-US" sz="2400" dirty="0"/>
              <a:t>Total Statism – is based in Humanism</a:t>
            </a:r>
          </a:p>
          <a:p>
            <a:r>
              <a:rPr lang="en-US" sz="2400" dirty="0"/>
              <a:t>Humanism, belief that man through his own capacities and powers is capable of perfection</a:t>
            </a:r>
          </a:p>
          <a:p>
            <a:r>
              <a:rPr lang="en-US" sz="2400" dirty="0"/>
              <a:t>Humanism denies the human mind need not faith and human power need not grace and therefore, denies GOD</a:t>
            </a:r>
          </a:p>
          <a:p>
            <a:r>
              <a:rPr lang="en-US" sz="2400" dirty="0"/>
              <a:t>Total Secular statism is by definition, Godless humanism</a:t>
            </a:r>
          </a:p>
        </p:txBody>
      </p:sp>
      <p:sp>
        <p:nvSpPr>
          <p:cNvPr id="4" name="Slide Number Placeholder 3">
            <a:extLst>
              <a:ext uri="{FF2B5EF4-FFF2-40B4-BE49-F238E27FC236}">
                <a16:creationId xmlns:a16="http://schemas.microsoft.com/office/drawing/2014/main" id="{773F2150-627F-6451-97CE-3DEFC4B5028B}"/>
              </a:ext>
            </a:extLst>
          </p:cNvPr>
          <p:cNvSpPr>
            <a:spLocks noGrp="1"/>
          </p:cNvSpPr>
          <p:nvPr>
            <p:ph type="sldNum" sz="quarter" idx="12"/>
          </p:nvPr>
        </p:nvSpPr>
        <p:spPr/>
        <p:txBody>
          <a:bodyPr/>
          <a:lstStyle/>
          <a:p>
            <a:fld id="{6D22F896-40B5-4ADD-8801-0D06FADFA095}" type="slidenum">
              <a:rPr lang="en-US" smtClean="0"/>
              <a:t>32</a:t>
            </a:fld>
            <a:endParaRPr lang="en-US"/>
          </a:p>
        </p:txBody>
      </p:sp>
      <p:sp>
        <p:nvSpPr>
          <p:cNvPr id="6" name="TextBox 5">
            <a:extLst>
              <a:ext uri="{FF2B5EF4-FFF2-40B4-BE49-F238E27FC236}">
                <a16:creationId xmlns:a16="http://schemas.microsoft.com/office/drawing/2014/main" id="{A8D19DEB-A4E9-6919-4103-F76896C17A41}"/>
              </a:ext>
            </a:extLst>
          </p:cNvPr>
          <p:cNvSpPr txBox="1"/>
          <p:nvPr/>
        </p:nvSpPr>
        <p:spPr>
          <a:xfrm rot="16200000">
            <a:off x="-2881933" y="3406816"/>
            <a:ext cx="6189978" cy="307777"/>
          </a:xfrm>
          <a:prstGeom prst="rect">
            <a:avLst/>
          </a:prstGeom>
          <a:noFill/>
        </p:spPr>
        <p:txBody>
          <a:bodyPr wrap="square" rtlCol="0">
            <a:spAutoFit/>
          </a:bodyPr>
          <a:lstStyle/>
          <a:p>
            <a:r>
              <a:rPr lang="en-US" sz="1400" i="0" u="none" strike="noStrike">
                <a:effectLst/>
              </a:rPr>
              <a:t>Source: C.S. Lewis on Mere Liberty and the Evils of Statism </a:t>
            </a:r>
            <a:r>
              <a:rPr lang="en-US" sz="1400"/>
              <a:t>Review, Aug. 2011</a:t>
            </a:r>
          </a:p>
        </p:txBody>
      </p:sp>
      <p:sp>
        <p:nvSpPr>
          <p:cNvPr id="5" name="Title 1">
            <a:extLst>
              <a:ext uri="{FF2B5EF4-FFF2-40B4-BE49-F238E27FC236}">
                <a16:creationId xmlns:a16="http://schemas.microsoft.com/office/drawing/2014/main" id="{0E25314E-4B61-B898-75B6-2438768ED915}"/>
              </a:ext>
            </a:extLst>
          </p:cNvPr>
          <p:cNvSpPr txBox="1">
            <a:spLocks/>
          </p:cNvSpPr>
          <p:nvPr/>
        </p:nvSpPr>
        <p:spPr>
          <a:xfrm>
            <a:off x="935915" y="134471"/>
            <a:ext cx="9601200" cy="1748118"/>
          </a:xfrm>
          <a:prstGeom prst="rect">
            <a:avLst/>
          </a:prstGeom>
        </p:spPr>
        <p:txBody>
          <a:bodyPr vert="horz" lIns="91440" tIns="45720" rIns="91440" bIns="45720" rtlCol="0" anchor="t">
            <a:normAutofit fontScale="6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Response to Statism by Christian and Catholic Business Leaders?</a:t>
            </a:r>
          </a:p>
          <a:p>
            <a:endParaRPr lang="en-US" dirty="0"/>
          </a:p>
          <a:p>
            <a:r>
              <a:rPr lang="en-US" dirty="0"/>
              <a:t>Assume responsibility and assert GOD</a:t>
            </a:r>
            <a:br>
              <a:rPr lang="en-US" dirty="0"/>
            </a:br>
            <a:endParaRPr lang="en-US" dirty="0"/>
          </a:p>
        </p:txBody>
      </p:sp>
      <p:pic>
        <p:nvPicPr>
          <p:cNvPr id="9" name="Picture 8">
            <a:extLst>
              <a:ext uri="{FF2B5EF4-FFF2-40B4-BE49-F238E27FC236}">
                <a16:creationId xmlns:a16="http://schemas.microsoft.com/office/drawing/2014/main" id="{A5D544A7-087D-3DC7-DF2F-3BEE3E6C1D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24666" y="11947"/>
            <a:ext cx="1853901" cy="987702"/>
          </a:xfrm>
          <a:prstGeom prst="rect">
            <a:avLst/>
          </a:prstGeom>
        </p:spPr>
      </p:pic>
      <p:pic>
        <p:nvPicPr>
          <p:cNvPr id="13" name="Picture 12">
            <a:extLst>
              <a:ext uri="{FF2B5EF4-FFF2-40B4-BE49-F238E27FC236}">
                <a16:creationId xmlns:a16="http://schemas.microsoft.com/office/drawing/2014/main" id="{65B4B922-3153-86B2-C356-778057D0DD1D}"/>
              </a:ext>
            </a:extLst>
          </p:cNvPr>
          <p:cNvPicPr>
            <a:picLocks noChangeAspect="1"/>
          </p:cNvPicPr>
          <p:nvPr/>
        </p:nvPicPr>
        <p:blipFill>
          <a:blip r:embed="rId4"/>
          <a:stretch>
            <a:fillRect/>
          </a:stretch>
        </p:blipFill>
        <p:spPr>
          <a:xfrm>
            <a:off x="8540134" y="4528407"/>
            <a:ext cx="3461496" cy="1627199"/>
          </a:xfrm>
          <a:prstGeom prst="rect">
            <a:avLst/>
          </a:prstGeom>
          <a:ln>
            <a:noFill/>
          </a:ln>
          <a:effectLst>
            <a:softEdge rad="112500"/>
          </a:effectLst>
        </p:spPr>
      </p:pic>
    </p:spTree>
    <p:extLst>
      <p:ext uri="{BB962C8B-B14F-4D97-AF65-F5344CB8AC3E}">
        <p14:creationId xmlns:p14="http://schemas.microsoft.com/office/powerpoint/2010/main" val="1524458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5D7A1F-E1CC-A27A-6174-01FE0EE05618}"/>
              </a:ext>
            </a:extLst>
          </p:cNvPr>
          <p:cNvSpPr>
            <a:spLocks noGrp="1"/>
          </p:cNvSpPr>
          <p:nvPr>
            <p:ph type="sldNum" sz="quarter" idx="12"/>
          </p:nvPr>
        </p:nvSpPr>
        <p:spPr/>
        <p:txBody>
          <a:bodyPr/>
          <a:lstStyle/>
          <a:p>
            <a:fld id="{6D22F896-40B5-4ADD-8801-0D06FADFA095}" type="slidenum">
              <a:rPr lang="en-US" smtClean="0"/>
              <a:t>33</a:t>
            </a:fld>
            <a:endParaRPr lang="en-US"/>
          </a:p>
        </p:txBody>
      </p:sp>
      <p:sp>
        <p:nvSpPr>
          <p:cNvPr id="4" name="TextBox 3">
            <a:extLst>
              <a:ext uri="{FF2B5EF4-FFF2-40B4-BE49-F238E27FC236}">
                <a16:creationId xmlns:a16="http://schemas.microsoft.com/office/drawing/2014/main" id="{5426FF14-75CF-E36B-EF1D-9F5C9ACEFB47}"/>
              </a:ext>
            </a:extLst>
          </p:cNvPr>
          <p:cNvSpPr txBox="1"/>
          <p:nvPr/>
        </p:nvSpPr>
        <p:spPr>
          <a:xfrm>
            <a:off x="852615" y="243512"/>
            <a:ext cx="11207580" cy="1938992"/>
          </a:xfrm>
          <a:prstGeom prst="rect">
            <a:avLst/>
          </a:prstGeom>
          <a:noFill/>
        </p:spPr>
        <p:txBody>
          <a:bodyPr wrap="square">
            <a:spAutoFit/>
          </a:bodyPr>
          <a:lstStyle/>
          <a:p>
            <a:r>
              <a:rPr lang="en-US" sz="4000" b="0" i="0" u="none" strike="noStrike" dirty="0">
                <a:solidFill>
                  <a:srgbClr val="3D3D3D"/>
                </a:solidFill>
                <a:effectLst/>
                <a:latin typeface="+mj-lt"/>
              </a:rPr>
              <a:t>“Concentrated power is not rendered harmless by the good intentions of those who create it.” </a:t>
            </a:r>
          </a:p>
          <a:p>
            <a:r>
              <a:rPr lang="en-US" sz="4000" dirty="0">
                <a:solidFill>
                  <a:srgbClr val="3D3D3D"/>
                </a:solidFill>
                <a:latin typeface="+mj-lt"/>
              </a:rPr>
              <a:t>             </a:t>
            </a:r>
            <a:r>
              <a:rPr lang="en-US" sz="4000" b="0" i="0" u="none" strike="noStrike" dirty="0">
                <a:solidFill>
                  <a:srgbClr val="3D3D3D"/>
                </a:solidFill>
                <a:effectLst/>
                <a:latin typeface="+mj-lt"/>
              </a:rPr>
              <a:t>Milton Friedman, </a:t>
            </a:r>
            <a:r>
              <a:rPr lang="en-US" sz="4000" b="0" i="1" u="none" strike="noStrike" dirty="0">
                <a:solidFill>
                  <a:srgbClr val="3D3D3D"/>
                </a:solidFill>
                <a:effectLst/>
                <a:latin typeface="+mj-lt"/>
              </a:rPr>
              <a:t>Capitalism and Freedom</a:t>
            </a:r>
            <a:endParaRPr lang="en-US" sz="4000" dirty="0">
              <a:latin typeface="+mj-lt"/>
            </a:endParaRPr>
          </a:p>
        </p:txBody>
      </p:sp>
      <p:sp>
        <p:nvSpPr>
          <p:cNvPr id="6" name="TextBox 5">
            <a:extLst>
              <a:ext uri="{FF2B5EF4-FFF2-40B4-BE49-F238E27FC236}">
                <a16:creationId xmlns:a16="http://schemas.microsoft.com/office/drawing/2014/main" id="{086B51D8-17CE-5C85-D954-20BB71B88A18}"/>
              </a:ext>
            </a:extLst>
          </p:cNvPr>
          <p:cNvSpPr txBox="1"/>
          <p:nvPr/>
        </p:nvSpPr>
        <p:spPr>
          <a:xfrm>
            <a:off x="852615" y="2828836"/>
            <a:ext cx="10960443" cy="3785652"/>
          </a:xfrm>
          <a:prstGeom prst="rect">
            <a:avLst/>
          </a:prstGeom>
          <a:noFill/>
        </p:spPr>
        <p:txBody>
          <a:bodyPr wrap="square">
            <a:spAutoFit/>
          </a:bodyPr>
          <a:lstStyle/>
          <a:p>
            <a:pPr algn="ctr"/>
            <a:r>
              <a:rPr lang="en-US" sz="4000" b="0" i="0" u="none" strike="noStrike" dirty="0">
                <a:solidFill>
                  <a:srgbClr val="3D3D3D"/>
                </a:solidFill>
                <a:effectLst/>
                <a:latin typeface="+mj-lt"/>
              </a:rPr>
              <a:t>“I hope we have once again reminded people that man is not free unless government is limited. There’s a clear cause and effect here that is as neat and predictable as a law of physics: As government expands, liberty contracts.” </a:t>
            </a:r>
          </a:p>
          <a:p>
            <a:pPr algn="ctr"/>
            <a:r>
              <a:rPr lang="en-US" sz="4000" b="0" i="0" u="none" strike="noStrike" dirty="0">
                <a:solidFill>
                  <a:srgbClr val="3D3D3D"/>
                </a:solidFill>
                <a:effectLst/>
                <a:latin typeface="+mj-lt"/>
              </a:rPr>
              <a:t>Ronald Reagan</a:t>
            </a:r>
            <a:endParaRPr lang="en-US" sz="4000" dirty="0">
              <a:latin typeface="+mj-lt"/>
            </a:endParaRPr>
          </a:p>
        </p:txBody>
      </p:sp>
      <p:cxnSp>
        <p:nvCxnSpPr>
          <p:cNvPr id="8" name="Straight Connector 7">
            <a:extLst>
              <a:ext uri="{FF2B5EF4-FFF2-40B4-BE49-F238E27FC236}">
                <a16:creationId xmlns:a16="http://schemas.microsoft.com/office/drawing/2014/main" id="{597AF99E-2FB5-C4B9-6E06-D77BB3F3FAF5}"/>
              </a:ext>
            </a:extLst>
          </p:cNvPr>
          <p:cNvCxnSpPr/>
          <p:nvPr/>
        </p:nvCxnSpPr>
        <p:spPr>
          <a:xfrm>
            <a:off x="1123716" y="2462189"/>
            <a:ext cx="1041823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31847A9-3526-1022-8FBF-7476715C18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4934" y="5757983"/>
            <a:ext cx="1305261" cy="695403"/>
          </a:xfrm>
          <a:prstGeom prst="rect">
            <a:avLst/>
          </a:prstGeom>
        </p:spPr>
      </p:pic>
    </p:spTree>
    <p:extLst>
      <p:ext uri="{BB962C8B-B14F-4D97-AF65-F5344CB8AC3E}">
        <p14:creationId xmlns:p14="http://schemas.microsoft.com/office/powerpoint/2010/main" val="3934266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D96DD3-826B-DA58-2F4C-31585719C653}"/>
              </a:ext>
            </a:extLst>
          </p:cNvPr>
          <p:cNvSpPr>
            <a:spLocks noGrp="1"/>
          </p:cNvSpPr>
          <p:nvPr>
            <p:ph type="sldNum" sz="quarter" idx="12"/>
          </p:nvPr>
        </p:nvSpPr>
        <p:spPr/>
        <p:txBody>
          <a:bodyPr/>
          <a:lstStyle/>
          <a:p>
            <a:fld id="{6D22F896-40B5-4ADD-8801-0D06FADFA095}" type="slidenum">
              <a:rPr lang="en-US" smtClean="0"/>
              <a:t>34</a:t>
            </a:fld>
            <a:endParaRPr lang="en-US" dirty="0"/>
          </a:p>
        </p:txBody>
      </p:sp>
      <p:pic>
        <p:nvPicPr>
          <p:cNvPr id="4" name="Picture 3">
            <a:extLst>
              <a:ext uri="{FF2B5EF4-FFF2-40B4-BE49-F238E27FC236}">
                <a16:creationId xmlns:a16="http://schemas.microsoft.com/office/drawing/2014/main" id="{BF973CCE-1481-3169-0733-53723A2032A7}"/>
              </a:ext>
            </a:extLst>
          </p:cNvPr>
          <p:cNvPicPr>
            <a:picLocks noChangeAspect="1"/>
          </p:cNvPicPr>
          <p:nvPr/>
        </p:nvPicPr>
        <p:blipFill rotWithShape="1">
          <a:blip r:embed="rId3">
            <a:clrChange>
              <a:clrFrom>
                <a:srgbClr val="FFFFFF"/>
              </a:clrFrom>
              <a:clrTo>
                <a:srgbClr val="FFFFFF">
                  <a:alpha val="0"/>
                </a:srgbClr>
              </a:clrTo>
            </a:clrChange>
          </a:blip>
          <a:srcRect t="18945"/>
          <a:stretch/>
        </p:blipFill>
        <p:spPr>
          <a:xfrm>
            <a:off x="887953" y="2049489"/>
            <a:ext cx="10577911" cy="3958814"/>
          </a:xfrm>
          <a:prstGeom prst="rect">
            <a:avLst/>
          </a:prstGeom>
        </p:spPr>
      </p:pic>
      <p:sp>
        <p:nvSpPr>
          <p:cNvPr id="5" name="TextBox 4">
            <a:extLst>
              <a:ext uri="{FF2B5EF4-FFF2-40B4-BE49-F238E27FC236}">
                <a16:creationId xmlns:a16="http://schemas.microsoft.com/office/drawing/2014/main" id="{68658550-9FB2-4A89-D69F-FE267EB1C219}"/>
              </a:ext>
            </a:extLst>
          </p:cNvPr>
          <p:cNvSpPr txBox="1"/>
          <p:nvPr/>
        </p:nvSpPr>
        <p:spPr>
          <a:xfrm>
            <a:off x="968188" y="522679"/>
            <a:ext cx="3805594" cy="769441"/>
          </a:xfrm>
          <a:prstGeom prst="rect">
            <a:avLst/>
          </a:prstGeom>
          <a:noFill/>
        </p:spPr>
        <p:txBody>
          <a:bodyPr wrap="none" rtlCol="0">
            <a:spAutoFit/>
          </a:bodyPr>
          <a:lstStyle/>
          <a:p>
            <a:r>
              <a:rPr lang="en-US" sz="4400" dirty="0"/>
              <a:t>1Peter 2:13-16</a:t>
            </a:r>
          </a:p>
        </p:txBody>
      </p:sp>
      <p:pic>
        <p:nvPicPr>
          <p:cNvPr id="6" name="Picture 5">
            <a:extLst>
              <a:ext uri="{FF2B5EF4-FFF2-40B4-BE49-F238E27FC236}">
                <a16:creationId xmlns:a16="http://schemas.microsoft.com/office/drawing/2014/main" id="{D84ED1E1-A8A9-8565-0E26-993D75C15C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40774" y="-51776"/>
            <a:ext cx="2151226" cy="1146108"/>
          </a:xfrm>
          <a:prstGeom prst="rect">
            <a:avLst/>
          </a:prstGeom>
        </p:spPr>
      </p:pic>
      <p:pic>
        <p:nvPicPr>
          <p:cNvPr id="8" name="Picture 7">
            <a:extLst>
              <a:ext uri="{FF2B5EF4-FFF2-40B4-BE49-F238E27FC236}">
                <a16:creationId xmlns:a16="http://schemas.microsoft.com/office/drawing/2014/main" id="{F376D065-E47A-9CA3-7E15-C7B2096B73B8}"/>
              </a:ext>
            </a:extLst>
          </p:cNvPr>
          <p:cNvPicPr>
            <a:picLocks noChangeAspect="1"/>
          </p:cNvPicPr>
          <p:nvPr/>
        </p:nvPicPr>
        <p:blipFill>
          <a:blip r:embed="rId5"/>
          <a:stretch>
            <a:fillRect/>
          </a:stretch>
        </p:blipFill>
        <p:spPr>
          <a:xfrm>
            <a:off x="5848573" y="150236"/>
            <a:ext cx="3376736" cy="2061521"/>
          </a:xfrm>
          <a:prstGeom prst="ellipse">
            <a:avLst/>
          </a:prstGeom>
          <a:ln>
            <a:noFill/>
          </a:ln>
          <a:effectLst>
            <a:softEdge rad="112500"/>
          </a:effectLst>
        </p:spPr>
      </p:pic>
    </p:spTree>
    <p:extLst>
      <p:ext uri="{BB962C8B-B14F-4D97-AF65-F5344CB8AC3E}">
        <p14:creationId xmlns:p14="http://schemas.microsoft.com/office/powerpoint/2010/main" val="1702357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DBD873-74DB-B893-E697-DE6D9E3E1763}"/>
              </a:ext>
            </a:extLst>
          </p:cNvPr>
          <p:cNvSpPr>
            <a:spLocks noGrp="1"/>
          </p:cNvSpPr>
          <p:nvPr>
            <p:ph type="sldNum" sz="quarter" idx="12"/>
          </p:nvPr>
        </p:nvSpPr>
        <p:spPr/>
        <p:txBody>
          <a:bodyPr/>
          <a:lstStyle/>
          <a:p>
            <a:fld id="{6D22F896-40B5-4ADD-8801-0D06FADFA095}" type="slidenum">
              <a:rPr lang="en-US" smtClean="0"/>
              <a:t>35</a:t>
            </a:fld>
            <a:endParaRPr lang="en-US" dirty="0"/>
          </a:p>
        </p:txBody>
      </p:sp>
      <p:pic>
        <p:nvPicPr>
          <p:cNvPr id="4" name="Picture 3">
            <a:extLst>
              <a:ext uri="{FF2B5EF4-FFF2-40B4-BE49-F238E27FC236}">
                <a16:creationId xmlns:a16="http://schemas.microsoft.com/office/drawing/2014/main" id="{BA171238-49B3-9DEF-240F-79053F5F76F9}"/>
              </a:ext>
            </a:extLst>
          </p:cNvPr>
          <p:cNvPicPr>
            <a:picLocks noChangeAspect="1"/>
          </p:cNvPicPr>
          <p:nvPr/>
        </p:nvPicPr>
        <p:blipFill>
          <a:blip r:embed="rId2"/>
          <a:stretch>
            <a:fillRect/>
          </a:stretch>
        </p:blipFill>
        <p:spPr>
          <a:xfrm>
            <a:off x="-1" y="0"/>
            <a:ext cx="12186533" cy="6858000"/>
          </a:xfrm>
          <a:prstGeom prst="rect">
            <a:avLst/>
          </a:prstGeom>
        </p:spPr>
      </p:pic>
      <p:sp>
        <p:nvSpPr>
          <p:cNvPr id="5" name="TextBox 4">
            <a:extLst>
              <a:ext uri="{FF2B5EF4-FFF2-40B4-BE49-F238E27FC236}">
                <a16:creationId xmlns:a16="http://schemas.microsoft.com/office/drawing/2014/main" id="{F3328A88-40A3-DC5E-478C-18EDD883FD4B}"/>
              </a:ext>
            </a:extLst>
          </p:cNvPr>
          <p:cNvSpPr txBox="1"/>
          <p:nvPr/>
        </p:nvSpPr>
        <p:spPr>
          <a:xfrm>
            <a:off x="236668" y="1807285"/>
            <a:ext cx="3337773" cy="584775"/>
          </a:xfrm>
          <a:prstGeom prst="rect">
            <a:avLst/>
          </a:prstGeom>
          <a:noFill/>
        </p:spPr>
        <p:txBody>
          <a:bodyPr wrap="none" rtlCol="0">
            <a:spAutoFit/>
          </a:bodyPr>
          <a:lstStyle/>
          <a:p>
            <a:r>
              <a:rPr lang="en-US" sz="3200" b="1" dirty="0">
                <a:solidFill>
                  <a:schemeClr val="bg1"/>
                </a:solidFill>
                <a:latin typeface="Monotype Corsiva" panose="03010101010201010101" pitchFamily="66" charset="0"/>
                <a:ea typeface="Brush Script MT" panose="03060802040406070304" pitchFamily="66" charset="-122"/>
                <a:cs typeface="Brush Script MT" panose="03060802040406070304" pitchFamily="66" charset="-122"/>
              </a:rPr>
              <a:t>Jesus, I Trust in You</a:t>
            </a:r>
          </a:p>
        </p:txBody>
      </p:sp>
    </p:spTree>
    <p:extLst>
      <p:ext uri="{BB962C8B-B14F-4D97-AF65-F5344CB8AC3E}">
        <p14:creationId xmlns:p14="http://schemas.microsoft.com/office/powerpoint/2010/main" val="91506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8F0D-33CC-5E4E-8792-EAF35F6B448A}"/>
              </a:ext>
            </a:extLst>
          </p:cNvPr>
          <p:cNvSpPr>
            <a:spLocks noGrp="1"/>
          </p:cNvSpPr>
          <p:nvPr>
            <p:ph type="title"/>
          </p:nvPr>
        </p:nvSpPr>
        <p:spPr>
          <a:xfrm>
            <a:off x="886689" y="635578"/>
            <a:ext cx="9601200" cy="1485900"/>
          </a:xfrm>
        </p:spPr>
        <p:txBody>
          <a:bodyPr/>
          <a:lstStyle/>
          <a:p>
            <a:r>
              <a:rPr lang="en-US" dirty="0"/>
              <a:t> </a:t>
            </a:r>
          </a:p>
        </p:txBody>
      </p:sp>
      <p:sp>
        <p:nvSpPr>
          <p:cNvPr id="4" name="Slide Number Placeholder 3">
            <a:extLst>
              <a:ext uri="{FF2B5EF4-FFF2-40B4-BE49-F238E27FC236}">
                <a16:creationId xmlns:a16="http://schemas.microsoft.com/office/drawing/2014/main" id="{E95EFFEE-AB95-ED4C-9F15-0889E29CBBC1}"/>
              </a:ext>
            </a:extLst>
          </p:cNvPr>
          <p:cNvSpPr>
            <a:spLocks noGrp="1"/>
          </p:cNvSpPr>
          <p:nvPr>
            <p:ph type="sldNum" sz="quarter" idx="12"/>
          </p:nvPr>
        </p:nvSpPr>
        <p:spPr/>
        <p:txBody>
          <a:bodyPr/>
          <a:lstStyle/>
          <a:p>
            <a:fld id="{6D22F896-40B5-4ADD-8801-0D06FADFA095}" type="slidenum">
              <a:rPr lang="en-US" smtClean="0"/>
              <a:t>4</a:t>
            </a:fld>
            <a:endParaRPr lang="en-US" dirty="0"/>
          </a:p>
        </p:txBody>
      </p:sp>
      <p:pic>
        <p:nvPicPr>
          <p:cNvPr id="5" name="Picture 4">
            <a:extLst>
              <a:ext uri="{FF2B5EF4-FFF2-40B4-BE49-F238E27FC236}">
                <a16:creationId xmlns:a16="http://schemas.microsoft.com/office/drawing/2014/main" id="{20697BD0-4560-404F-88FE-93F8F4A08B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1106" y="3091"/>
            <a:ext cx="1750894" cy="932824"/>
          </a:xfrm>
          <a:prstGeom prst="rect">
            <a:avLst/>
          </a:prstGeom>
        </p:spPr>
      </p:pic>
      <p:sp>
        <p:nvSpPr>
          <p:cNvPr id="7" name="Content Placeholder 6">
            <a:extLst>
              <a:ext uri="{FF2B5EF4-FFF2-40B4-BE49-F238E27FC236}">
                <a16:creationId xmlns:a16="http://schemas.microsoft.com/office/drawing/2014/main" id="{C9360E8A-AB90-0990-99DB-6A2E76BBE777}"/>
              </a:ext>
            </a:extLst>
          </p:cNvPr>
          <p:cNvSpPr>
            <a:spLocks noGrp="1"/>
          </p:cNvSpPr>
          <p:nvPr>
            <p:ph idx="1"/>
          </p:nvPr>
        </p:nvSpPr>
        <p:spPr>
          <a:xfrm>
            <a:off x="1074420" y="561604"/>
            <a:ext cx="9994608" cy="5605894"/>
          </a:xfrm>
        </p:spPr>
        <p:txBody>
          <a:bodyPr>
            <a:normAutofit fontScale="70000" lnSpcReduction="20000"/>
          </a:bodyPr>
          <a:lstStyle/>
          <a:p>
            <a:pPr marL="0" indent="0" algn="l" fontAlgn="base">
              <a:buNone/>
            </a:pPr>
            <a:r>
              <a:rPr lang="en-US" sz="7000" b="1" i="0" u="none" strike="noStrike" dirty="0">
                <a:solidFill>
                  <a:schemeClr val="tx1"/>
                </a:solidFill>
                <a:effectLst/>
                <a:latin typeface="+mj-lt"/>
              </a:rPr>
              <a:t>statism</a:t>
            </a:r>
          </a:p>
          <a:p>
            <a:pPr marL="0" indent="0" algn="l" fontAlgn="base">
              <a:buNone/>
            </a:pPr>
            <a:endParaRPr lang="en-US" sz="7000" b="1" i="0" u="none" strike="noStrike" dirty="0">
              <a:solidFill>
                <a:schemeClr val="tx1"/>
              </a:solidFill>
              <a:effectLst/>
              <a:latin typeface="+mj-lt"/>
            </a:endParaRPr>
          </a:p>
          <a:p>
            <a:pPr algn="l" fontAlgn="base"/>
            <a:r>
              <a:rPr lang="en-US" sz="3600" b="1" i="0" u="none" strike="noStrike" dirty="0">
                <a:solidFill>
                  <a:schemeClr val="tx1"/>
                </a:solidFill>
                <a:effectLst/>
                <a:hlinkClick r:id="rId4">
                  <a:extLst>
                    <a:ext uri="{A12FA001-AC4F-418D-AE19-62706E023703}">
                      <ahyp:hlinkClr xmlns:ahyp="http://schemas.microsoft.com/office/drawing/2018/hyperlinkcolor" val="tx"/>
                    </a:ext>
                  </a:extLst>
                </a:hlinkClick>
              </a:rPr>
              <a:t>Noun</a:t>
            </a:r>
            <a:endParaRPr lang="en-US" sz="3600" b="1" i="0" u="none" strike="noStrike" dirty="0">
              <a:solidFill>
                <a:schemeClr val="tx1"/>
              </a:solidFill>
              <a:effectLst/>
            </a:endParaRPr>
          </a:p>
          <a:p>
            <a:pPr marL="0" indent="0" algn="l" fontAlgn="base">
              <a:buNone/>
            </a:pPr>
            <a:endParaRPr lang="en-US" sz="3600" b="0" i="0" u="none" strike="noStrike" dirty="0">
              <a:solidFill>
                <a:schemeClr val="tx1"/>
              </a:solidFill>
              <a:effectLst/>
            </a:endParaRPr>
          </a:p>
          <a:p>
            <a:pPr algn="l" fontAlgn="base"/>
            <a:endParaRPr lang="en-US" sz="3400" b="0" i="0" u="none" strike="noStrike" dirty="0">
              <a:solidFill>
                <a:schemeClr val="tx1"/>
              </a:solidFill>
              <a:effectLst/>
            </a:endParaRPr>
          </a:p>
          <a:p>
            <a:pPr algn="l">
              <a:buFont typeface="+mj-lt"/>
              <a:buAutoNum type="arabicPeriod"/>
            </a:pPr>
            <a:r>
              <a:rPr lang="en-US" sz="3400" b="0" i="0" u="none" strike="noStrike" dirty="0">
                <a:solidFill>
                  <a:schemeClr val="tx1"/>
                </a:solidFill>
                <a:effectLst/>
              </a:rPr>
              <a:t>the principle or policy of concentrating extensive economic, political, and related controls in the </a:t>
            </a:r>
            <a:r>
              <a:rPr lang="en-US" sz="3400" b="0" i="0" u="sng" strike="noStrike" dirty="0">
                <a:solidFill>
                  <a:schemeClr val="tx1"/>
                </a:solidFill>
                <a:effectLst/>
                <a:hlinkClick r:id="rId5">
                  <a:extLst>
                    <a:ext uri="{A12FA001-AC4F-418D-AE19-62706E023703}">
                      <ahyp:hlinkClr xmlns:ahyp="http://schemas.microsoft.com/office/drawing/2018/hyperlinkcolor" val="tx"/>
                    </a:ext>
                  </a:extLst>
                </a:hlinkClick>
              </a:rPr>
              <a:t>state</a:t>
            </a:r>
            <a:r>
              <a:rPr lang="en-US" sz="3400" b="0" i="0" u="none" strike="noStrike" dirty="0">
                <a:solidFill>
                  <a:schemeClr val="tx1"/>
                </a:solidFill>
                <a:effectLst/>
              </a:rPr>
              <a:t> at the cost of individual liberty.</a:t>
            </a:r>
          </a:p>
          <a:p>
            <a:pPr marL="0" indent="0" algn="l">
              <a:buNone/>
            </a:pPr>
            <a:endParaRPr lang="en-US" sz="3400" b="0" i="0" u="none" strike="noStrike" dirty="0">
              <a:solidFill>
                <a:schemeClr val="tx1"/>
              </a:solidFill>
              <a:effectLst/>
            </a:endParaRPr>
          </a:p>
          <a:p>
            <a:pPr marL="0" indent="0" algn="l">
              <a:buNone/>
            </a:pPr>
            <a:r>
              <a:rPr lang="en-US" sz="3400" b="0" i="0" u="none" strike="noStrike" dirty="0">
                <a:solidFill>
                  <a:schemeClr val="tx1"/>
                </a:solidFill>
                <a:effectLst/>
              </a:rPr>
              <a:t>2. support of or belief in the sovereignty of a </a:t>
            </a:r>
            <a:r>
              <a:rPr lang="en-US" sz="3400" b="0" i="0" u="sng" strike="noStrike" dirty="0">
                <a:solidFill>
                  <a:schemeClr val="tx1"/>
                </a:solidFill>
                <a:effectLst/>
                <a:hlinkClick r:id="rId5">
                  <a:extLst>
                    <a:ext uri="{A12FA001-AC4F-418D-AE19-62706E023703}">
                      <ahyp:hlinkClr xmlns:ahyp="http://schemas.microsoft.com/office/drawing/2018/hyperlinkcolor" val="tx"/>
                    </a:ext>
                  </a:extLst>
                </a:hlinkClick>
              </a:rPr>
              <a:t>state</a:t>
            </a:r>
            <a:r>
              <a:rPr lang="en-US" sz="3400" b="0" i="0" u="none" strike="noStrike" dirty="0">
                <a:solidFill>
                  <a:schemeClr val="tx1"/>
                </a:solidFill>
                <a:effectLst/>
              </a:rPr>
              <a:t>, usually a republic.</a:t>
            </a:r>
          </a:p>
          <a:p>
            <a:pPr marL="0" indent="0" algn="l">
              <a:buNone/>
            </a:pPr>
            <a:endParaRPr lang="en-US" sz="3400" dirty="0">
              <a:solidFill>
                <a:schemeClr val="tx1"/>
              </a:solidFill>
            </a:endParaRPr>
          </a:p>
          <a:p>
            <a:pPr marL="0" indent="0" algn="l">
              <a:buNone/>
            </a:pPr>
            <a:r>
              <a:rPr lang="en-US" sz="3400" b="1" dirty="0">
                <a:solidFill>
                  <a:schemeClr val="tx1"/>
                </a:solidFill>
              </a:rPr>
              <a:t>Synonyms</a:t>
            </a:r>
            <a:r>
              <a:rPr lang="en-US" sz="3400" dirty="0">
                <a:solidFill>
                  <a:schemeClr val="tx1"/>
                </a:solidFill>
              </a:rPr>
              <a:t>: </a:t>
            </a:r>
            <a:r>
              <a:rPr lang="en-US" sz="3400" b="0" i="0" u="none" strike="noStrike" dirty="0">
                <a:solidFill>
                  <a:schemeClr val="tx1"/>
                </a:solidFill>
                <a:effectLst/>
              </a:rPr>
              <a:t> Big Government, Socialism, Authoritarianism, Communism, </a:t>
            </a:r>
          </a:p>
          <a:p>
            <a:pPr marL="0" indent="0">
              <a:buNone/>
            </a:pPr>
            <a:endParaRPr lang="en-US" dirty="0">
              <a:solidFill>
                <a:schemeClr val="tx1"/>
              </a:solidFill>
            </a:endParaRPr>
          </a:p>
        </p:txBody>
      </p:sp>
      <p:pic>
        <p:nvPicPr>
          <p:cNvPr id="6" name="Picture 5">
            <a:extLst>
              <a:ext uri="{FF2B5EF4-FFF2-40B4-BE49-F238E27FC236}">
                <a16:creationId xmlns:a16="http://schemas.microsoft.com/office/drawing/2014/main" id="{77A1317D-44B3-10CF-89B3-DF98E866FB00}"/>
              </a:ext>
            </a:extLst>
          </p:cNvPr>
          <p:cNvPicPr>
            <a:picLocks noChangeAspect="1"/>
          </p:cNvPicPr>
          <p:nvPr/>
        </p:nvPicPr>
        <p:blipFill>
          <a:blip r:embed="rId6"/>
          <a:stretch>
            <a:fillRect/>
          </a:stretch>
        </p:blipFill>
        <p:spPr>
          <a:xfrm>
            <a:off x="3046845" y="741470"/>
            <a:ext cx="3162212" cy="2312815"/>
          </a:xfrm>
          <a:prstGeom prst="ellipse">
            <a:avLst/>
          </a:prstGeom>
          <a:ln>
            <a:noFill/>
          </a:ln>
          <a:effectLst>
            <a:softEdge rad="112500"/>
          </a:effectLst>
        </p:spPr>
      </p:pic>
      <p:pic>
        <p:nvPicPr>
          <p:cNvPr id="8" name="Picture 7">
            <a:extLst>
              <a:ext uri="{FF2B5EF4-FFF2-40B4-BE49-F238E27FC236}">
                <a16:creationId xmlns:a16="http://schemas.microsoft.com/office/drawing/2014/main" id="{516211E6-18E6-24D1-2D14-6302FF5C36A3}"/>
              </a:ext>
            </a:extLst>
          </p:cNvPr>
          <p:cNvPicPr>
            <a:picLocks noChangeAspect="1"/>
          </p:cNvPicPr>
          <p:nvPr/>
        </p:nvPicPr>
        <p:blipFill>
          <a:blip r:embed="rId7"/>
          <a:stretch>
            <a:fillRect/>
          </a:stretch>
        </p:blipFill>
        <p:spPr>
          <a:xfrm>
            <a:off x="5687289" y="322740"/>
            <a:ext cx="2929969" cy="2449646"/>
          </a:xfrm>
          <a:prstGeom prst="ellipse">
            <a:avLst/>
          </a:prstGeom>
          <a:ln>
            <a:noFill/>
          </a:ln>
          <a:effectLst>
            <a:softEdge rad="112500"/>
          </a:effectLst>
        </p:spPr>
      </p:pic>
      <p:pic>
        <p:nvPicPr>
          <p:cNvPr id="11" name="Picture 10">
            <a:extLst>
              <a:ext uri="{FF2B5EF4-FFF2-40B4-BE49-F238E27FC236}">
                <a16:creationId xmlns:a16="http://schemas.microsoft.com/office/drawing/2014/main" id="{31E800E9-35A8-F431-365C-83E4848ADF97}"/>
              </a:ext>
            </a:extLst>
          </p:cNvPr>
          <p:cNvPicPr>
            <a:picLocks noChangeAspect="1"/>
          </p:cNvPicPr>
          <p:nvPr/>
        </p:nvPicPr>
        <p:blipFill>
          <a:blip r:embed="rId8"/>
          <a:stretch>
            <a:fillRect/>
          </a:stretch>
        </p:blipFill>
        <p:spPr>
          <a:xfrm>
            <a:off x="7792874" y="684579"/>
            <a:ext cx="3082584" cy="2176966"/>
          </a:xfrm>
          <a:prstGeom prst="ellipse">
            <a:avLst/>
          </a:prstGeom>
          <a:ln>
            <a:noFill/>
          </a:ln>
          <a:effectLst>
            <a:softEdge rad="112500"/>
          </a:effectLst>
        </p:spPr>
      </p:pic>
    </p:spTree>
    <p:extLst>
      <p:ext uri="{BB962C8B-B14F-4D97-AF65-F5344CB8AC3E}">
        <p14:creationId xmlns:p14="http://schemas.microsoft.com/office/powerpoint/2010/main" val="323428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EE447-C459-1035-D09A-B924356BB13C}"/>
              </a:ext>
            </a:extLst>
          </p:cNvPr>
          <p:cNvSpPr>
            <a:spLocks noGrp="1"/>
          </p:cNvSpPr>
          <p:nvPr>
            <p:ph type="title"/>
          </p:nvPr>
        </p:nvSpPr>
        <p:spPr>
          <a:xfrm>
            <a:off x="887506" y="168904"/>
            <a:ext cx="9601200" cy="1485900"/>
          </a:xfrm>
        </p:spPr>
        <p:txBody>
          <a:bodyPr/>
          <a:lstStyle/>
          <a:p>
            <a:r>
              <a:rPr lang="en-US" dirty="0"/>
              <a:t>State Interventionism</a:t>
            </a:r>
          </a:p>
        </p:txBody>
      </p:sp>
      <p:graphicFrame>
        <p:nvGraphicFramePr>
          <p:cNvPr id="5" name="Content Placeholder 4">
            <a:extLst>
              <a:ext uri="{FF2B5EF4-FFF2-40B4-BE49-F238E27FC236}">
                <a16:creationId xmlns:a16="http://schemas.microsoft.com/office/drawing/2014/main" id="{BD4FAD18-8FA9-76D4-D047-9D0B28F59B7A}"/>
              </a:ext>
            </a:extLst>
          </p:cNvPr>
          <p:cNvGraphicFramePr>
            <a:graphicFrameLocks noGrp="1"/>
          </p:cNvGraphicFramePr>
          <p:nvPr>
            <p:ph idx="1"/>
            <p:extLst>
              <p:ext uri="{D42A27DB-BD31-4B8C-83A1-F6EECF244321}">
                <p14:modId xmlns:p14="http://schemas.microsoft.com/office/powerpoint/2010/main" val="879854188"/>
              </p:ext>
            </p:extLst>
          </p:nvPr>
        </p:nvGraphicFramePr>
        <p:xfrm>
          <a:off x="1005840" y="1138435"/>
          <a:ext cx="9601200" cy="541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66CC48C-7CE2-0F22-AA2D-0A956881175C}"/>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6" name="Picture 5">
            <a:extLst>
              <a:ext uri="{FF2B5EF4-FFF2-40B4-BE49-F238E27FC236}">
                <a16:creationId xmlns:a16="http://schemas.microsoft.com/office/drawing/2014/main" id="{C8DF620F-1326-F832-125C-FF9E3EFAE2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88706" y="0"/>
            <a:ext cx="1703294" cy="907463"/>
          </a:xfrm>
          <a:prstGeom prst="rect">
            <a:avLst/>
          </a:prstGeom>
        </p:spPr>
      </p:pic>
      <p:pic>
        <p:nvPicPr>
          <p:cNvPr id="7" name="Picture 6">
            <a:extLst>
              <a:ext uri="{FF2B5EF4-FFF2-40B4-BE49-F238E27FC236}">
                <a16:creationId xmlns:a16="http://schemas.microsoft.com/office/drawing/2014/main" id="{A4FDADDB-8478-0AC3-2C0D-FF0436AECC8A}"/>
              </a:ext>
            </a:extLst>
          </p:cNvPr>
          <p:cNvPicPr>
            <a:picLocks noChangeAspect="1"/>
          </p:cNvPicPr>
          <p:nvPr/>
        </p:nvPicPr>
        <p:blipFill>
          <a:blip r:embed="rId9"/>
          <a:stretch>
            <a:fillRect/>
          </a:stretch>
        </p:blipFill>
        <p:spPr>
          <a:xfrm>
            <a:off x="8347934" y="22825"/>
            <a:ext cx="1922948" cy="1591405"/>
          </a:xfrm>
          <a:prstGeom prst="ellipse">
            <a:avLst/>
          </a:prstGeom>
          <a:ln>
            <a:noFill/>
          </a:ln>
          <a:effectLst>
            <a:softEdge rad="112500"/>
          </a:effectLst>
        </p:spPr>
      </p:pic>
    </p:spTree>
    <p:extLst>
      <p:ext uri="{BB962C8B-B14F-4D97-AF65-F5344CB8AC3E}">
        <p14:creationId xmlns:p14="http://schemas.microsoft.com/office/powerpoint/2010/main" val="181868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1F9C-580A-C97D-37A6-302F92B7B69B}"/>
              </a:ext>
            </a:extLst>
          </p:cNvPr>
          <p:cNvSpPr>
            <a:spLocks noGrp="1"/>
          </p:cNvSpPr>
          <p:nvPr>
            <p:ph type="title"/>
          </p:nvPr>
        </p:nvSpPr>
        <p:spPr>
          <a:xfrm>
            <a:off x="973567" y="194418"/>
            <a:ext cx="9601200" cy="1485900"/>
          </a:xfrm>
        </p:spPr>
        <p:txBody>
          <a:bodyPr/>
          <a:lstStyle/>
          <a:p>
            <a:r>
              <a:rPr lang="en-US" dirty="0"/>
              <a:t>The Statism / Big Government Challenge</a:t>
            </a:r>
          </a:p>
        </p:txBody>
      </p:sp>
      <p:sp>
        <p:nvSpPr>
          <p:cNvPr id="3" name="Content Placeholder 2">
            <a:extLst>
              <a:ext uri="{FF2B5EF4-FFF2-40B4-BE49-F238E27FC236}">
                <a16:creationId xmlns:a16="http://schemas.microsoft.com/office/drawing/2014/main" id="{3601607B-3712-ABFD-AC7F-FC43396DD1CE}"/>
              </a:ext>
            </a:extLst>
          </p:cNvPr>
          <p:cNvSpPr>
            <a:spLocks noGrp="1"/>
          </p:cNvSpPr>
          <p:nvPr>
            <p:ph idx="1"/>
          </p:nvPr>
        </p:nvSpPr>
        <p:spPr>
          <a:xfrm>
            <a:off x="812202" y="2029941"/>
            <a:ext cx="6266329" cy="4828059"/>
          </a:xfrm>
        </p:spPr>
        <p:txBody>
          <a:bodyPr/>
          <a:lstStyle/>
          <a:p>
            <a:r>
              <a:rPr lang="en-US" dirty="0">
                <a:solidFill>
                  <a:srgbClr val="333333"/>
                </a:solidFill>
              </a:rPr>
              <a:t>A</a:t>
            </a:r>
            <a:r>
              <a:rPr lang="en-US" b="0" i="0" u="none" strike="noStrike" dirty="0">
                <a:solidFill>
                  <a:srgbClr val="333333"/>
                </a:solidFill>
                <a:effectLst/>
              </a:rPr>
              <a:t>ll governments at all times and places love to spend and accumulate power unto themselves. </a:t>
            </a:r>
          </a:p>
          <a:p>
            <a:r>
              <a:rPr lang="en-US" b="0" i="0" u="none" strike="noStrike" dirty="0">
                <a:solidFill>
                  <a:srgbClr val="333333"/>
                </a:solidFill>
                <a:effectLst/>
              </a:rPr>
              <a:t>Economists have always pointed out the costs of such interventions. </a:t>
            </a:r>
          </a:p>
          <a:p>
            <a:r>
              <a:rPr lang="en-US" b="0" i="0" u="none" strike="noStrike" dirty="0">
                <a:solidFill>
                  <a:srgbClr val="333333"/>
                </a:solidFill>
                <a:effectLst/>
              </a:rPr>
              <a:t>Debts must be paid eventually, through inflation or taxes, diverting wealth from the productive private sector, to the public sector where wasted to build up bureaucracies. </a:t>
            </a:r>
          </a:p>
          <a:p>
            <a:r>
              <a:rPr lang="en-US" dirty="0">
                <a:solidFill>
                  <a:srgbClr val="333333"/>
                </a:solidFill>
              </a:rPr>
              <a:t>It is N</a:t>
            </a:r>
            <a:r>
              <a:rPr lang="en-US" b="0" i="0" u="none" strike="noStrike" dirty="0">
                <a:solidFill>
                  <a:srgbClr val="333333"/>
                </a:solidFill>
                <a:effectLst/>
              </a:rPr>
              <a:t>o solution to print more money, which reduces the value of currency,  punishes investors in society, rewarding debtors </a:t>
            </a:r>
            <a:r>
              <a:rPr lang="en-US" b="0" i="1" u="none" strike="noStrike" dirty="0">
                <a:solidFill>
                  <a:srgbClr val="333333"/>
                </a:solidFill>
                <a:effectLst/>
              </a:rPr>
              <a:t>&amp;</a:t>
            </a:r>
            <a:r>
              <a:rPr lang="en-US" b="0" i="0" u="none" strike="noStrike" dirty="0">
                <a:solidFill>
                  <a:srgbClr val="333333"/>
                </a:solidFill>
                <a:effectLst/>
              </a:rPr>
              <a:t> financial insiders.</a:t>
            </a:r>
            <a:endParaRPr lang="en-US" dirty="0"/>
          </a:p>
        </p:txBody>
      </p:sp>
      <p:sp>
        <p:nvSpPr>
          <p:cNvPr id="4" name="Slide Number Placeholder 3">
            <a:extLst>
              <a:ext uri="{FF2B5EF4-FFF2-40B4-BE49-F238E27FC236}">
                <a16:creationId xmlns:a16="http://schemas.microsoft.com/office/drawing/2014/main" id="{81BD2F3D-521F-2473-68E0-12D325937BE5}"/>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5" name="Picture 4">
            <a:extLst>
              <a:ext uri="{FF2B5EF4-FFF2-40B4-BE49-F238E27FC236}">
                <a16:creationId xmlns:a16="http://schemas.microsoft.com/office/drawing/2014/main" id="{57BC8D72-7C0D-65F3-E1F6-25884E1C6D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0774" y="-51776"/>
            <a:ext cx="2151226" cy="1146108"/>
          </a:xfrm>
          <a:prstGeom prst="rect">
            <a:avLst/>
          </a:prstGeom>
        </p:spPr>
      </p:pic>
      <p:pic>
        <p:nvPicPr>
          <p:cNvPr id="12" name="Picture 11">
            <a:extLst>
              <a:ext uri="{FF2B5EF4-FFF2-40B4-BE49-F238E27FC236}">
                <a16:creationId xmlns:a16="http://schemas.microsoft.com/office/drawing/2014/main" id="{B193B436-C18A-3E23-ADEB-46612131FAA4}"/>
              </a:ext>
            </a:extLst>
          </p:cNvPr>
          <p:cNvPicPr>
            <a:picLocks noChangeAspect="1"/>
          </p:cNvPicPr>
          <p:nvPr/>
        </p:nvPicPr>
        <p:blipFill>
          <a:blip r:embed="rId4"/>
          <a:stretch>
            <a:fillRect/>
          </a:stretch>
        </p:blipFill>
        <p:spPr>
          <a:xfrm>
            <a:off x="7078531" y="2106406"/>
            <a:ext cx="5027034" cy="3519843"/>
          </a:xfrm>
          <a:prstGeom prst="rect">
            <a:avLst/>
          </a:prstGeom>
          <a:ln>
            <a:noFill/>
          </a:ln>
          <a:effectLst>
            <a:softEdge rad="112500"/>
          </a:effectLst>
        </p:spPr>
      </p:pic>
    </p:spTree>
    <p:extLst>
      <p:ext uri="{BB962C8B-B14F-4D97-AF65-F5344CB8AC3E}">
        <p14:creationId xmlns:p14="http://schemas.microsoft.com/office/powerpoint/2010/main" val="1659692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DB60-2E8A-6FD7-E0E8-39E541BD2B47}"/>
              </a:ext>
            </a:extLst>
          </p:cNvPr>
          <p:cNvSpPr>
            <a:spLocks noGrp="1"/>
          </p:cNvSpPr>
          <p:nvPr>
            <p:ph type="title"/>
          </p:nvPr>
        </p:nvSpPr>
        <p:spPr>
          <a:xfrm>
            <a:off x="880110" y="175260"/>
            <a:ext cx="9601200" cy="1485900"/>
          </a:xfrm>
        </p:spPr>
        <p:txBody>
          <a:bodyPr>
            <a:normAutofit fontScale="90000"/>
          </a:bodyPr>
          <a:lstStyle/>
          <a:p>
            <a:r>
              <a:rPr lang="en-US" dirty="0"/>
              <a:t>New York Times: </a:t>
            </a:r>
            <a:br>
              <a:rPr lang="en-US" dirty="0"/>
            </a:br>
            <a:r>
              <a:rPr lang="en-US" sz="3600" i="1" dirty="0"/>
              <a:t>Drifting to Statism</a:t>
            </a:r>
            <a:br>
              <a:rPr lang="en-US" sz="3600" i="1" dirty="0"/>
            </a:br>
            <a:br>
              <a:rPr lang="en-US" sz="3600" i="1" dirty="0"/>
            </a:br>
            <a:endParaRPr lang="en-US" sz="3600" i="1" dirty="0"/>
          </a:p>
        </p:txBody>
      </p:sp>
      <p:sp>
        <p:nvSpPr>
          <p:cNvPr id="3" name="Content Placeholder 2">
            <a:extLst>
              <a:ext uri="{FF2B5EF4-FFF2-40B4-BE49-F238E27FC236}">
                <a16:creationId xmlns:a16="http://schemas.microsoft.com/office/drawing/2014/main" id="{3A32408D-AA76-0B26-5A93-B03C66C055EF}"/>
              </a:ext>
            </a:extLst>
          </p:cNvPr>
          <p:cNvSpPr>
            <a:spLocks noGrp="1"/>
          </p:cNvSpPr>
          <p:nvPr>
            <p:ph idx="1"/>
          </p:nvPr>
        </p:nvSpPr>
        <p:spPr>
          <a:xfrm>
            <a:off x="880110" y="1541480"/>
            <a:ext cx="10049659" cy="4683325"/>
          </a:xfrm>
        </p:spPr>
        <p:txBody>
          <a:bodyPr>
            <a:normAutofit/>
          </a:bodyPr>
          <a:lstStyle/>
          <a:p>
            <a:r>
              <a:rPr lang="en-US" b="0" i="0" u="none" strike="noStrike" dirty="0">
                <a:solidFill>
                  <a:schemeClr val="tx1"/>
                </a:solidFill>
                <a:effectLst/>
              </a:rPr>
              <a:t>2,500+  industrial policies were introduced last year, 3x the number in 2019</a:t>
            </a:r>
          </a:p>
          <a:p>
            <a:r>
              <a:rPr lang="en-US" dirty="0">
                <a:solidFill>
                  <a:schemeClr val="tx1"/>
                </a:solidFill>
              </a:rPr>
              <a:t>E</a:t>
            </a:r>
            <a:r>
              <a:rPr lang="en-US" b="0" i="0" u="none" strike="noStrike" dirty="0">
                <a:solidFill>
                  <a:schemeClr val="tx1"/>
                </a:solidFill>
                <a:effectLst/>
              </a:rPr>
              <a:t>conomists warn top-down economic interventions could slow </a:t>
            </a:r>
          </a:p>
          <a:p>
            <a:pPr marL="0" indent="0">
              <a:buNone/>
            </a:pPr>
            <a:r>
              <a:rPr lang="en-US" dirty="0">
                <a:solidFill>
                  <a:schemeClr val="tx1"/>
                </a:solidFill>
              </a:rPr>
              <a:t>      </a:t>
            </a:r>
            <a:r>
              <a:rPr lang="en-US" b="0" i="0" u="none" strike="noStrike" dirty="0">
                <a:solidFill>
                  <a:schemeClr val="tx1"/>
                </a:solidFill>
                <a:effectLst/>
              </a:rPr>
              <a:t>worldwide growth</a:t>
            </a:r>
          </a:p>
          <a:p>
            <a:r>
              <a:rPr lang="en-US" b="0" i="0" u="none" strike="noStrike" dirty="0">
                <a:solidFill>
                  <a:schemeClr val="tx1"/>
                </a:solidFill>
                <a:effectLst/>
              </a:rPr>
              <a:t>Faith in the superiority of free-market policies shaken in recent years by </a:t>
            </a:r>
          </a:p>
          <a:p>
            <a:pPr marL="0" indent="0">
              <a:buNone/>
            </a:pPr>
            <a:r>
              <a:rPr lang="en-US" dirty="0">
                <a:solidFill>
                  <a:schemeClr val="tx1"/>
                </a:solidFill>
              </a:rPr>
              <a:t>       </a:t>
            </a:r>
            <a:r>
              <a:rPr lang="en-US" b="0" i="0" u="none" strike="noStrike" dirty="0">
                <a:solidFill>
                  <a:schemeClr val="tx1"/>
                </a:solidFill>
                <a:effectLst/>
              </a:rPr>
              <a:t>a string of global jolts:</a:t>
            </a:r>
          </a:p>
          <a:p>
            <a:pPr lvl="1"/>
            <a:r>
              <a:rPr lang="en-US" b="0" i="0" u="none" strike="noStrike" dirty="0">
                <a:solidFill>
                  <a:schemeClr val="tx1"/>
                </a:solidFill>
                <a:effectLst/>
              </a:rPr>
              <a:t>the pandemic, supply chain meltdowns, soaring inflation and interest rates, Russia’s invasion of Ukraine, and rising tensions between the United States and China.</a:t>
            </a:r>
          </a:p>
          <a:p>
            <a:pPr algn="l"/>
            <a:r>
              <a:rPr lang="en-US" dirty="0">
                <a:solidFill>
                  <a:srgbClr val="333333"/>
                </a:solidFill>
              </a:rPr>
              <a:t>O</a:t>
            </a:r>
            <a:r>
              <a:rPr lang="en-US" b="0" i="0" u="none" strike="noStrike" dirty="0">
                <a:solidFill>
                  <a:srgbClr val="333333"/>
                </a:solidFill>
                <a:effectLst/>
              </a:rPr>
              <a:t>nly three nations – Israel, South Korea, and Taiwan – improved their economic freedom scores between 2000 and 2021. Every other country declined.</a:t>
            </a:r>
          </a:p>
          <a:p>
            <a:pPr algn="l"/>
            <a:r>
              <a:rPr lang="en-US" dirty="0">
                <a:solidFill>
                  <a:srgbClr val="333333"/>
                </a:solidFill>
              </a:rPr>
              <a:t>T</a:t>
            </a:r>
            <a:r>
              <a:rPr lang="en-US" b="0" i="0" u="none" strike="noStrike" dirty="0">
                <a:solidFill>
                  <a:srgbClr val="333333"/>
                </a:solidFill>
                <a:effectLst/>
              </a:rPr>
              <a:t>he United States suffered the biggest decline, dropping from 8.84 to 8.14.</a:t>
            </a:r>
          </a:p>
          <a:p>
            <a:endParaRPr lang="en-US" dirty="0">
              <a:solidFill>
                <a:schemeClr val="tx1"/>
              </a:solidFill>
            </a:endParaRPr>
          </a:p>
        </p:txBody>
      </p:sp>
      <p:sp>
        <p:nvSpPr>
          <p:cNvPr id="4" name="Slide Number Placeholder 3">
            <a:extLst>
              <a:ext uri="{FF2B5EF4-FFF2-40B4-BE49-F238E27FC236}">
                <a16:creationId xmlns:a16="http://schemas.microsoft.com/office/drawing/2014/main" id="{F53D7E24-FEA5-3EEB-2A37-7765177110ED}"/>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5" name="TextBox 4">
            <a:extLst>
              <a:ext uri="{FF2B5EF4-FFF2-40B4-BE49-F238E27FC236}">
                <a16:creationId xmlns:a16="http://schemas.microsoft.com/office/drawing/2014/main" id="{DBDCD06D-2903-6304-9C64-B680C7B210C7}"/>
              </a:ext>
            </a:extLst>
          </p:cNvPr>
          <p:cNvSpPr txBox="1"/>
          <p:nvPr/>
        </p:nvSpPr>
        <p:spPr>
          <a:xfrm>
            <a:off x="880110" y="6224806"/>
            <a:ext cx="6086139" cy="861774"/>
          </a:xfrm>
          <a:prstGeom prst="rect">
            <a:avLst/>
          </a:prstGeom>
          <a:noFill/>
        </p:spPr>
        <p:txBody>
          <a:bodyPr wrap="square" rtlCol="0">
            <a:spAutoFit/>
          </a:bodyPr>
          <a:lstStyle/>
          <a:p>
            <a:pPr algn="l"/>
            <a:r>
              <a:rPr lang="en-US" b="0" i="0" u="none" strike="noStrike" dirty="0">
                <a:effectLst/>
              </a:rPr>
              <a:t>Source: </a:t>
            </a:r>
            <a:r>
              <a:rPr lang="en-US" b="0" i="1" u="none" strike="noStrike" dirty="0">
                <a:effectLst/>
              </a:rPr>
              <a:t>The Drift to Statism in the Western World</a:t>
            </a:r>
          </a:p>
          <a:p>
            <a:pPr algn="l"/>
            <a:r>
              <a:rPr lang="en-US" b="0" i="0" u="none" strike="noStrike" dirty="0">
                <a:effectLst/>
              </a:rPr>
              <a:t>April 19, 2024 by </a:t>
            </a:r>
            <a:r>
              <a:rPr lang="en-US" b="0" i="0" u="none" strike="noStrike" dirty="0">
                <a:effectLst/>
                <a:hlinkClick r:id="rId3" tooltip="Posts by Dan Mitchell">
                  <a:extLst>
                    <a:ext uri="{A12FA001-AC4F-418D-AE19-62706E023703}">
                      <ahyp:hlinkClr xmlns:ahyp="http://schemas.microsoft.com/office/drawing/2018/hyperlinkcolor" val="tx"/>
                    </a:ext>
                  </a:extLst>
                </a:hlinkClick>
              </a:rPr>
              <a:t>Dan Mitchell</a:t>
            </a:r>
            <a:endParaRPr lang="en-US" b="0" i="0" u="none" strike="noStrike" dirty="0">
              <a:effectLst/>
            </a:endParaRPr>
          </a:p>
          <a:p>
            <a:endParaRPr lang="en-US" sz="1400" dirty="0"/>
          </a:p>
        </p:txBody>
      </p:sp>
      <p:pic>
        <p:nvPicPr>
          <p:cNvPr id="7" name="Picture 6">
            <a:extLst>
              <a:ext uri="{FF2B5EF4-FFF2-40B4-BE49-F238E27FC236}">
                <a16:creationId xmlns:a16="http://schemas.microsoft.com/office/drawing/2014/main" id="{604F925E-38C3-D9E0-67E1-E605FD5C71B7}"/>
              </a:ext>
            </a:extLst>
          </p:cNvPr>
          <p:cNvPicPr>
            <a:picLocks noChangeAspect="1"/>
          </p:cNvPicPr>
          <p:nvPr/>
        </p:nvPicPr>
        <p:blipFill>
          <a:blip r:embed="rId4"/>
          <a:stretch>
            <a:fillRect/>
          </a:stretch>
        </p:blipFill>
        <p:spPr>
          <a:xfrm>
            <a:off x="8907332" y="1671624"/>
            <a:ext cx="3267503" cy="1845012"/>
          </a:xfrm>
          <a:prstGeom prst="ellipse">
            <a:avLst/>
          </a:prstGeom>
          <a:ln>
            <a:noFill/>
          </a:ln>
          <a:effectLst>
            <a:softEdge rad="112500"/>
          </a:effectLst>
        </p:spPr>
      </p:pic>
      <p:pic>
        <p:nvPicPr>
          <p:cNvPr id="8" name="Picture 7">
            <a:extLst>
              <a:ext uri="{FF2B5EF4-FFF2-40B4-BE49-F238E27FC236}">
                <a16:creationId xmlns:a16="http://schemas.microsoft.com/office/drawing/2014/main" id="{2ED4AE32-20E9-6D0D-84CE-437EC0E1FB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70372" y="115215"/>
            <a:ext cx="1703294" cy="907463"/>
          </a:xfrm>
          <a:prstGeom prst="rect">
            <a:avLst/>
          </a:prstGeom>
        </p:spPr>
      </p:pic>
    </p:spTree>
    <p:extLst>
      <p:ext uri="{BB962C8B-B14F-4D97-AF65-F5344CB8AC3E}">
        <p14:creationId xmlns:p14="http://schemas.microsoft.com/office/powerpoint/2010/main" val="338274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0187-0237-9B5B-EEBE-0B6C4DE63957}"/>
              </a:ext>
            </a:extLst>
          </p:cNvPr>
          <p:cNvSpPr>
            <a:spLocks noGrp="1"/>
          </p:cNvSpPr>
          <p:nvPr>
            <p:ph type="title"/>
          </p:nvPr>
        </p:nvSpPr>
        <p:spPr>
          <a:xfrm>
            <a:off x="813608" y="79031"/>
            <a:ext cx="9601200" cy="1485900"/>
          </a:xfrm>
        </p:spPr>
        <p:txBody>
          <a:bodyPr>
            <a:normAutofit/>
          </a:bodyPr>
          <a:lstStyle/>
          <a:p>
            <a:r>
              <a:rPr lang="en-US" dirty="0"/>
              <a:t>The Direction of Statism </a:t>
            </a:r>
            <a:br>
              <a:rPr lang="en-US" dirty="0"/>
            </a:br>
            <a:r>
              <a:rPr lang="en-US" dirty="0"/>
              <a:t>and State Capitalism</a:t>
            </a:r>
          </a:p>
        </p:txBody>
      </p:sp>
      <p:sp>
        <p:nvSpPr>
          <p:cNvPr id="3" name="Content Placeholder 2">
            <a:extLst>
              <a:ext uri="{FF2B5EF4-FFF2-40B4-BE49-F238E27FC236}">
                <a16:creationId xmlns:a16="http://schemas.microsoft.com/office/drawing/2014/main" id="{CAA21505-82D5-1814-FA78-20D1B9C44470}"/>
              </a:ext>
            </a:extLst>
          </p:cNvPr>
          <p:cNvSpPr>
            <a:spLocks noGrp="1"/>
          </p:cNvSpPr>
          <p:nvPr>
            <p:ph idx="1"/>
          </p:nvPr>
        </p:nvSpPr>
        <p:spPr>
          <a:xfrm>
            <a:off x="1341120" y="4006792"/>
            <a:ext cx="9509760" cy="2679815"/>
          </a:xfrm>
        </p:spPr>
        <p:txBody>
          <a:bodyPr>
            <a:normAutofit/>
          </a:bodyPr>
          <a:lstStyle/>
          <a:p>
            <a:pPr marL="0" indent="0" algn="ctr">
              <a:buNone/>
            </a:pPr>
            <a:r>
              <a:rPr lang="en-US" sz="3600" b="0" i="0" u="none" strike="noStrike" dirty="0">
                <a:solidFill>
                  <a:srgbClr val="111111"/>
                </a:solidFill>
                <a:effectLst/>
                <a:latin typeface="SourceSansPro"/>
              </a:rPr>
              <a:t> As technological breakthroughs continue, the dual nature of the government's relationship to businesses may increase, becoming both more regulatory and more collaborative at the same time.</a:t>
            </a:r>
            <a:endParaRPr lang="en-US" sz="3600" b="1" dirty="0">
              <a:effectLst/>
              <a:latin typeface="Open Sans" panose="020B0606030504020204" pitchFamily="34" charset="0"/>
            </a:endParaRPr>
          </a:p>
        </p:txBody>
      </p:sp>
      <p:sp>
        <p:nvSpPr>
          <p:cNvPr id="4" name="Slide Number Placeholder 3">
            <a:extLst>
              <a:ext uri="{FF2B5EF4-FFF2-40B4-BE49-F238E27FC236}">
                <a16:creationId xmlns:a16="http://schemas.microsoft.com/office/drawing/2014/main" id="{DE92364C-B575-2758-423A-BDD9EE200270}"/>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5" name="TextBox 4">
            <a:extLst>
              <a:ext uri="{FF2B5EF4-FFF2-40B4-BE49-F238E27FC236}">
                <a16:creationId xmlns:a16="http://schemas.microsoft.com/office/drawing/2014/main" id="{4491E029-CF94-E093-477E-6BF8E722E36E}"/>
              </a:ext>
            </a:extLst>
          </p:cNvPr>
          <p:cNvSpPr txBox="1"/>
          <p:nvPr/>
        </p:nvSpPr>
        <p:spPr>
          <a:xfrm rot="16200000">
            <a:off x="-2851703" y="3446607"/>
            <a:ext cx="6212470" cy="307777"/>
          </a:xfrm>
          <a:prstGeom prst="rect">
            <a:avLst/>
          </a:prstGeom>
          <a:noFill/>
        </p:spPr>
        <p:txBody>
          <a:bodyPr wrap="none" rtlCol="0">
            <a:spAutoFit/>
          </a:bodyPr>
          <a:lstStyle/>
          <a:p>
            <a:r>
              <a:rPr lang="en-US" sz="1400" dirty="0"/>
              <a:t>Source: Investopedia, Gov’t Regulations, Do They Help Business, April 10 , 2024</a:t>
            </a:r>
          </a:p>
        </p:txBody>
      </p:sp>
      <p:pic>
        <p:nvPicPr>
          <p:cNvPr id="6" name="Picture 5">
            <a:extLst>
              <a:ext uri="{FF2B5EF4-FFF2-40B4-BE49-F238E27FC236}">
                <a16:creationId xmlns:a16="http://schemas.microsoft.com/office/drawing/2014/main" id="{E298764C-EC75-D735-7714-48B75948D8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0774" y="-51776"/>
            <a:ext cx="2151226" cy="1146108"/>
          </a:xfrm>
          <a:prstGeom prst="rect">
            <a:avLst/>
          </a:prstGeom>
        </p:spPr>
      </p:pic>
      <p:pic>
        <p:nvPicPr>
          <p:cNvPr id="9" name="Picture 8">
            <a:extLst>
              <a:ext uri="{FF2B5EF4-FFF2-40B4-BE49-F238E27FC236}">
                <a16:creationId xmlns:a16="http://schemas.microsoft.com/office/drawing/2014/main" id="{B0BBFCB5-B5A3-C4CA-3875-3AFD623C5C17}"/>
              </a:ext>
            </a:extLst>
          </p:cNvPr>
          <p:cNvPicPr>
            <a:picLocks noChangeAspect="1"/>
          </p:cNvPicPr>
          <p:nvPr/>
        </p:nvPicPr>
        <p:blipFill>
          <a:blip r:embed="rId4">
            <a:clrChange>
              <a:clrFrom>
                <a:srgbClr val="CDEEEC"/>
              </a:clrFrom>
              <a:clrTo>
                <a:srgbClr val="CDEEEC">
                  <a:alpha val="0"/>
                </a:srgbClr>
              </a:clrTo>
            </a:clrChange>
            <a:duotone>
              <a:prstClr val="black"/>
              <a:schemeClr val="accent5">
                <a:tint val="45000"/>
                <a:satMod val="400000"/>
              </a:schemeClr>
            </a:duotone>
          </a:blip>
          <a:stretch>
            <a:fillRect/>
          </a:stretch>
        </p:blipFill>
        <p:spPr>
          <a:xfrm>
            <a:off x="4603170" y="1249999"/>
            <a:ext cx="3740727" cy="3036827"/>
          </a:xfrm>
          <a:prstGeom prst="rect">
            <a:avLst/>
          </a:prstGeom>
        </p:spPr>
      </p:pic>
    </p:spTree>
    <p:extLst>
      <p:ext uri="{BB962C8B-B14F-4D97-AF65-F5344CB8AC3E}">
        <p14:creationId xmlns:p14="http://schemas.microsoft.com/office/powerpoint/2010/main" val="133226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7A51-86AF-8BB4-A8FF-7766F5C715E5}"/>
              </a:ext>
            </a:extLst>
          </p:cNvPr>
          <p:cNvSpPr>
            <a:spLocks noGrp="1"/>
          </p:cNvSpPr>
          <p:nvPr>
            <p:ph type="title"/>
          </p:nvPr>
        </p:nvSpPr>
        <p:spPr>
          <a:xfrm>
            <a:off x="769171" y="227917"/>
            <a:ext cx="9601200" cy="1485900"/>
          </a:xfrm>
        </p:spPr>
        <p:txBody>
          <a:bodyPr/>
          <a:lstStyle/>
          <a:p>
            <a:r>
              <a:rPr lang="en-US" dirty="0"/>
              <a:t>Statism Capitalism and Intervention</a:t>
            </a:r>
          </a:p>
        </p:txBody>
      </p:sp>
      <p:sp>
        <p:nvSpPr>
          <p:cNvPr id="3" name="Content Placeholder 2">
            <a:extLst>
              <a:ext uri="{FF2B5EF4-FFF2-40B4-BE49-F238E27FC236}">
                <a16:creationId xmlns:a16="http://schemas.microsoft.com/office/drawing/2014/main" id="{BB8728B2-ED7C-35E9-8FF5-06552D1CB6D5}"/>
              </a:ext>
            </a:extLst>
          </p:cNvPr>
          <p:cNvSpPr>
            <a:spLocks noGrp="1"/>
          </p:cNvSpPr>
          <p:nvPr>
            <p:ph idx="1"/>
          </p:nvPr>
        </p:nvSpPr>
        <p:spPr>
          <a:xfrm>
            <a:off x="769170" y="1341472"/>
            <a:ext cx="10450765" cy="5535751"/>
          </a:xfrm>
        </p:spPr>
        <p:txBody>
          <a:bodyPr>
            <a:normAutofit/>
          </a:bodyPr>
          <a:lstStyle/>
          <a:p>
            <a:pPr algn="l"/>
            <a:r>
              <a:rPr lang="en-US" b="0" i="0" u="none" strike="noStrike" dirty="0">
                <a:solidFill>
                  <a:srgbClr val="333333"/>
                </a:solidFill>
                <a:effectLst/>
              </a:rPr>
              <a:t>The “model” state capitalist is China. </a:t>
            </a:r>
            <a:endParaRPr lang="en-US" dirty="0">
              <a:solidFill>
                <a:srgbClr val="333333"/>
              </a:solidFill>
            </a:endParaRPr>
          </a:p>
          <a:p>
            <a:pPr algn="l"/>
            <a:r>
              <a:rPr lang="en-US" b="0" i="0" u="none" strike="noStrike" dirty="0">
                <a:solidFill>
                  <a:srgbClr val="333333"/>
                </a:solidFill>
                <a:effectLst/>
              </a:rPr>
              <a:t>The economy </a:t>
            </a:r>
            <a:r>
              <a:rPr lang="en-US" dirty="0">
                <a:solidFill>
                  <a:srgbClr val="333333"/>
                </a:solidFill>
              </a:rPr>
              <a:t>has </a:t>
            </a:r>
            <a:r>
              <a:rPr lang="en-US" b="0" i="0" u="none" strike="noStrike" dirty="0">
                <a:solidFill>
                  <a:srgbClr val="333333"/>
                </a:solidFill>
                <a:effectLst/>
              </a:rPr>
              <a:t>grown at a stellar pace, a big reason why is the role of the government.</a:t>
            </a:r>
          </a:p>
          <a:p>
            <a:pPr algn="l"/>
            <a:r>
              <a:rPr lang="en-US" dirty="0">
                <a:solidFill>
                  <a:srgbClr val="333333"/>
                </a:solidFill>
              </a:rPr>
              <a:t>T</a:t>
            </a:r>
            <a:r>
              <a:rPr lang="en-US" b="0" i="0" u="none" strike="noStrike" dirty="0">
                <a:solidFill>
                  <a:srgbClr val="333333"/>
                </a:solidFill>
                <a:effectLst/>
              </a:rPr>
              <a:t>he state has also aided the country’s rapid advance into global manufacturing.</a:t>
            </a:r>
          </a:p>
          <a:p>
            <a:pPr algn="l"/>
            <a:r>
              <a:rPr lang="en-US" dirty="0">
                <a:solidFill>
                  <a:srgbClr val="333333"/>
                </a:solidFill>
              </a:rPr>
              <a:t>B</a:t>
            </a:r>
            <a:r>
              <a:rPr lang="en-US" b="0" i="0" u="none" strike="noStrike" dirty="0">
                <a:solidFill>
                  <a:srgbClr val="333333"/>
                </a:solidFill>
                <a:effectLst/>
              </a:rPr>
              <a:t>ureaucratic meddling in the financial system and government control of the value of the yuan – is creating an economy with:</a:t>
            </a:r>
          </a:p>
          <a:p>
            <a:pPr lvl="1"/>
            <a:r>
              <a:rPr lang="en-US" dirty="0">
                <a:solidFill>
                  <a:srgbClr val="333333"/>
                </a:solidFill>
              </a:rPr>
              <a:t>R</a:t>
            </a:r>
            <a:r>
              <a:rPr lang="en-US" b="0" i="0" u="none" strike="noStrike" dirty="0">
                <a:solidFill>
                  <a:srgbClr val="333333"/>
                </a:solidFill>
                <a:effectLst/>
              </a:rPr>
              <a:t>ising levels of debt, </a:t>
            </a:r>
          </a:p>
          <a:p>
            <a:pPr lvl="1"/>
            <a:r>
              <a:rPr lang="en-US" b="0" i="0" u="none" strike="noStrike" dirty="0">
                <a:solidFill>
                  <a:srgbClr val="333333"/>
                </a:solidFill>
                <a:effectLst/>
              </a:rPr>
              <a:t>excessive investment, </a:t>
            </a:r>
          </a:p>
          <a:p>
            <a:pPr lvl="1"/>
            <a:r>
              <a:rPr lang="en-US" b="0" i="0" u="none" strike="noStrike" dirty="0">
                <a:solidFill>
                  <a:srgbClr val="333333"/>
                </a:solidFill>
                <a:effectLst/>
              </a:rPr>
              <a:t>even more excessive external surpluses, </a:t>
            </a:r>
          </a:p>
          <a:p>
            <a:pPr lvl="1"/>
            <a:r>
              <a:rPr lang="en-US" b="0" i="0" u="none" strike="noStrike" dirty="0">
                <a:solidFill>
                  <a:srgbClr val="333333"/>
                </a:solidFill>
                <a:effectLst/>
              </a:rPr>
              <a:t>and a potential banking crisis. </a:t>
            </a:r>
          </a:p>
          <a:p>
            <a:pPr algn="l"/>
            <a:r>
              <a:rPr lang="en-US" dirty="0">
                <a:solidFill>
                  <a:srgbClr val="333333"/>
                </a:solidFill>
              </a:rPr>
              <a:t>A</a:t>
            </a:r>
            <a:r>
              <a:rPr lang="en-US" b="0" i="0" u="none" strike="noStrike" dirty="0">
                <a:solidFill>
                  <a:srgbClr val="333333"/>
                </a:solidFill>
                <a:effectLst/>
              </a:rPr>
              <a:t>nyone who believes in state capitalism should take a visit to Russia, </a:t>
            </a:r>
          </a:p>
          <a:p>
            <a:pPr marL="0" indent="0" algn="l">
              <a:buNone/>
            </a:pPr>
            <a:r>
              <a:rPr lang="en-US" dirty="0">
                <a:solidFill>
                  <a:srgbClr val="333333"/>
                </a:solidFill>
              </a:rPr>
              <a:t>      m</a:t>
            </a:r>
            <a:r>
              <a:rPr lang="en-US" b="0" i="0" u="none" strike="noStrike" dirty="0">
                <a:solidFill>
                  <a:srgbClr val="333333"/>
                </a:solidFill>
                <a:effectLst/>
              </a:rPr>
              <a:t>any negatives are apparent</a:t>
            </a:r>
          </a:p>
          <a:p>
            <a:endParaRPr lang="en-US" dirty="0"/>
          </a:p>
        </p:txBody>
      </p:sp>
      <p:sp>
        <p:nvSpPr>
          <p:cNvPr id="4" name="Slide Number Placeholder 3">
            <a:extLst>
              <a:ext uri="{FF2B5EF4-FFF2-40B4-BE49-F238E27FC236}">
                <a16:creationId xmlns:a16="http://schemas.microsoft.com/office/drawing/2014/main" id="{AAC38AE8-16F1-2420-AA25-24B8FE815146}"/>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5" name="Picture 4">
            <a:extLst>
              <a:ext uri="{FF2B5EF4-FFF2-40B4-BE49-F238E27FC236}">
                <a16:creationId xmlns:a16="http://schemas.microsoft.com/office/drawing/2014/main" id="{E29CDB3F-261B-ABE8-EC73-22859CCD2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40774" y="-51776"/>
            <a:ext cx="2151226" cy="1146108"/>
          </a:xfrm>
          <a:prstGeom prst="rect">
            <a:avLst/>
          </a:prstGeom>
        </p:spPr>
      </p:pic>
      <p:pic>
        <p:nvPicPr>
          <p:cNvPr id="6" name="Picture 5">
            <a:extLst>
              <a:ext uri="{FF2B5EF4-FFF2-40B4-BE49-F238E27FC236}">
                <a16:creationId xmlns:a16="http://schemas.microsoft.com/office/drawing/2014/main" id="{B7ADEDF6-B205-D4EF-C197-60C5BF4E527E}"/>
              </a:ext>
            </a:extLst>
          </p:cNvPr>
          <p:cNvPicPr>
            <a:picLocks noChangeAspect="1"/>
          </p:cNvPicPr>
          <p:nvPr/>
        </p:nvPicPr>
        <p:blipFill>
          <a:blip r:embed="rId4"/>
          <a:stretch>
            <a:fillRect/>
          </a:stretch>
        </p:blipFill>
        <p:spPr>
          <a:xfrm>
            <a:off x="8538474" y="3114399"/>
            <a:ext cx="3004599" cy="2512042"/>
          </a:xfrm>
          <a:prstGeom prst="ellipse">
            <a:avLst/>
          </a:prstGeom>
          <a:ln>
            <a:noFill/>
          </a:ln>
          <a:effectLst>
            <a:softEdge rad="112500"/>
          </a:effectLst>
        </p:spPr>
      </p:pic>
    </p:spTree>
    <p:extLst>
      <p:ext uri="{BB962C8B-B14F-4D97-AF65-F5344CB8AC3E}">
        <p14:creationId xmlns:p14="http://schemas.microsoft.com/office/powerpoint/2010/main" val="288711622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{13BA4799-6BB5-CA49-B3D6-986B64299157}tf10001072</Template>
  <TotalTime>206960</TotalTime>
  <Words>6132</Words>
  <Application>Microsoft Macintosh PowerPoint</Application>
  <PresentationFormat>Widescreen</PresentationFormat>
  <Paragraphs>323</Paragraphs>
  <Slides>35</Slides>
  <Notes>34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35</vt:i4>
      </vt:variant>
    </vt:vector>
  </HeadingPairs>
  <TitlesOfParts>
    <vt:vector size="55" baseType="lpstr">
      <vt:lpstr>adobe-caslon-pro</vt:lpstr>
      <vt:lpstr>AGaramondPro</vt:lpstr>
      <vt:lpstr>aktiv-grotesk</vt:lpstr>
      <vt:lpstr>Arial</vt:lpstr>
      <vt:lpstr>Calibri</vt:lpstr>
      <vt:lpstr>Crimson Text</vt:lpstr>
      <vt:lpstr>EconomistSerifOsF</vt:lpstr>
      <vt:lpstr>Franklin Gothic Book</vt:lpstr>
      <vt:lpstr>Franklin Gothic Medium</vt:lpstr>
      <vt:lpstr>GT America</vt:lpstr>
      <vt:lpstr>Inter Variable</vt:lpstr>
      <vt:lpstr>Monotype Corsiva</vt:lpstr>
      <vt:lpstr>Myriad Pro</vt:lpstr>
      <vt:lpstr>Open Sans</vt:lpstr>
      <vt:lpstr>SourceSansPro</vt:lpstr>
      <vt:lpstr>ui-sans-serif</vt:lpstr>
      <vt:lpstr>var(--article-hero-headline--htag--font-family)</vt:lpstr>
      <vt:lpstr>var(--ds-type-system-serif-lining)</vt:lpstr>
      <vt:lpstr>Wingdings</vt:lpstr>
      <vt:lpstr>Crop</vt:lpstr>
      <vt:lpstr>PowerPoint Presentation</vt:lpstr>
      <vt:lpstr>The Rise of Statism   Statism, business regulation and  democratic freedom </vt:lpstr>
      <vt:lpstr>PowerPoint Presentation</vt:lpstr>
      <vt:lpstr> </vt:lpstr>
      <vt:lpstr>State Interventionism</vt:lpstr>
      <vt:lpstr>The Statism / Big Government Challenge</vt:lpstr>
      <vt:lpstr>New York Times:  Drifting to Statism  </vt:lpstr>
      <vt:lpstr>The Direction of Statism  and State Capitalism</vt:lpstr>
      <vt:lpstr>Statism Capitalism and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Federal Regulatory Blitz: Jeopardized America’s Economy</vt:lpstr>
      <vt:lpstr>Government Regulatory Blitz: Jeopardized America’s Economy</vt:lpstr>
      <vt:lpstr>PowerPoint Presentation</vt:lpstr>
      <vt:lpstr>Corporations say they have a new No. 1 risk, and they’re spending big to defeat it </vt:lpstr>
      <vt:lpstr>Total lobbying spending in the United States from 1998 to 2023  (in Billions)</vt:lpstr>
      <vt:lpstr>PowerPoint Presentation</vt:lpstr>
      <vt:lpstr>PowerPoint Presentation</vt:lpstr>
      <vt:lpstr>PowerPoint Presentation</vt:lpstr>
      <vt:lpstr>Actions to Limit Government Increase individual freedoms</vt:lpstr>
      <vt:lpstr>Dangers of Democracy</vt:lpstr>
      <vt:lpstr>The Alternative Return to:   </vt:lpstr>
      <vt:lpstr>Revisit US Constitution</vt:lpstr>
      <vt:lpstr>Individual Freedom Vs Common Good</vt:lpstr>
      <vt:lpstr>Response to Statism by Christian and Catholic Business Leaders?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John Institute  Leadership Network</dc:title>
  <dc:creator>Mark Thompson</dc:creator>
  <cp:lastModifiedBy>Mark Thompson</cp:lastModifiedBy>
  <cp:revision>974</cp:revision>
  <cp:lastPrinted>2023-04-20T17:03:15Z</cp:lastPrinted>
  <dcterms:created xsi:type="dcterms:W3CDTF">2021-02-01T17:23:42Z</dcterms:created>
  <dcterms:modified xsi:type="dcterms:W3CDTF">2024-10-28T14:42:11Z</dcterms:modified>
</cp:coreProperties>
</file>