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84" r:id="rId1"/>
  </p:sldMasterIdLst>
  <p:notesMasterIdLst>
    <p:notesMasterId r:id="rId39"/>
  </p:notesMasterIdLst>
  <p:sldIdLst>
    <p:sldId id="770" r:id="rId2"/>
    <p:sldId id="875" r:id="rId3"/>
    <p:sldId id="815" r:id="rId4"/>
    <p:sldId id="816" r:id="rId5"/>
    <p:sldId id="871" r:id="rId6"/>
    <p:sldId id="817" r:id="rId7"/>
    <p:sldId id="818" r:id="rId8"/>
    <p:sldId id="829" r:id="rId9"/>
    <p:sldId id="820" r:id="rId10"/>
    <p:sldId id="870" r:id="rId11"/>
    <p:sldId id="821" r:id="rId12"/>
    <p:sldId id="822" r:id="rId13"/>
    <p:sldId id="819" r:id="rId14"/>
    <p:sldId id="823" r:id="rId15"/>
    <p:sldId id="824" r:id="rId16"/>
    <p:sldId id="825" r:id="rId17"/>
    <p:sldId id="827" r:id="rId18"/>
    <p:sldId id="826" r:id="rId19"/>
    <p:sldId id="830" r:id="rId20"/>
    <p:sldId id="831" r:id="rId21"/>
    <p:sldId id="833" r:id="rId22"/>
    <p:sldId id="838" r:id="rId23"/>
    <p:sldId id="835" r:id="rId24"/>
    <p:sldId id="834" r:id="rId25"/>
    <p:sldId id="848" r:id="rId26"/>
    <p:sldId id="847" r:id="rId27"/>
    <p:sldId id="837" r:id="rId28"/>
    <p:sldId id="832" r:id="rId29"/>
    <p:sldId id="839" r:id="rId30"/>
    <p:sldId id="845" r:id="rId31"/>
    <p:sldId id="842" r:id="rId32"/>
    <p:sldId id="872" r:id="rId33"/>
    <p:sldId id="873" r:id="rId34"/>
    <p:sldId id="843" r:id="rId35"/>
    <p:sldId id="841" r:id="rId36"/>
    <p:sldId id="874" r:id="rId37"/>
    <p:sldId id="836"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B5E6"/>
    <a:srgbClr val="33576C"/>
    <a:srgbClr val="315063"/>
    <a:srgbClr val="4D7D99"/>
    <a:srgbClr val="0075CA"/>
    <a:srgbClr val="FFAD1F"/>
    <a:srgbClr val="939393"/>
    <a:srgbClr val="7D7D7D"/>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vertBarState="minimized">
    <p:restoredLeft sz="2190" autoAdjust="0"/>
    <p:restoredTop sz="84795" autoAdjust="0"/>
  </p:normalViewPr>
  <p:slideViewPr>
    <p:cSldViewPr snapToGrid="0" snapToObjects="1">
      <p:cViewPr varScale="1">
        <p:scale>
          <a:sx n="107" d="100"/>
          <a:sy n="107" d="100"/>
        </p:scale>
        <p:origin x="1152" y="1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34" d="100"/>
        <a:sy n="134" d="100"/>
      </p:scale>
      <p:origin x="0" y="0"/>
    </p:cViewPr>
  </p:sorterViewPr>
  <p:notesViewPr>
    <p:cSldViewPr snapToGrid="0" snapToObjects="1">
      <p:cViewPr varScale="1">
        <p:scale>
          <a:sx n="96" d="100"/>
          <a:sy n="96" d="100"/>
        </p:scale>
        <p:origin x="3200"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image" Target="../media/image28.jpeg"/><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diagrams/_rels/data7.xml.rels><?xml version="1.0" encoding="UTF-8" standalone="yes"?>
<Relationships xmlns="http://schemas.openxmlformats.org/package/2006/relationships"><Relationship Id="rId1" Type="http://schemas.openxmlformats.org/officeDocument/2006/relationships/image" Target="../media/image44.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image" Target="../media/image28.jpeg"/><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D989A8-78C5-AF42-8BFD-6701ACD69EFD}" type="doc">
      <dgm:prSet loTypeId="urn:microsoft.com/office/officeart/2005/8/layout/arrow2" loCatId="process" qsTypeId="urn:microsoft.com/office/officeart/2005/8/quickstyle/simple1" qsCatId="simple" csTypeId="urn:microsoft.com/office/officeart/2005/8/colors/accent5_5" csCatId="accent5" phldr="1"/>
      <dgm:spPr/>
      <dgm:t>
        <a:bodyPr/>
        <a:lstStyle/>
        <a:p>
          <a:endParaRPr lang="en-US"/>
        </a:p>
      </dgm:t>
    </dgm:pt>
    <dgm:pt modelId="{BFA014FB-0F91-4048-9C09-199596981F6C}">
      <dgm:prSet custT="1"/>
      <dgm:spPr/>
      <dgm:t>
        <a:bodyPr/>
        <a:lstStyle/>
        <a:p>
          <a:pPr algn="ctr"/>
          <a:r>
            <a:rPr lang="en-US" sz="2000"/>
            <a:t>51% of companies with strong coaching culture have higher Revenues Vs Competitors</a:t>
          </a:r>
        </a:p>
      </dgm:t>
    </dgm:pt>
    <dgm:pt modelId="{72D242FC-D994-AD42-95C1-ABDED8309738}" type="parTrans" cxnId="{9A98C179-12AD-334F-8AFB-6CBA784DF835}">
      <dgm:prSet/>
      <dgm:spPr/>
      <dgm:t>
        <a:bodyPr/>
        <a:lstStyle/>
        <a:p>
          <a:endParaRPr lang="en-US" sz="2000"/>
        </a:p>
      </dgm:t>
    </dgm:pt>
    <dgm:pt modelId="{163F6B1F-A99B-C849-91F5-F1CDD54F0D36}" type="sibTrans" cxnId="{9A98C179-12AD-334F-8AFB-6CBA784DF835}">
      <dgm:prSet/>
      <dgm:spPr/>
      <dgm:t>
        <a:bodyPr/>
        <a:lstStyle/>
        <a:p>
          <a:endParaRPr lang="en-US" sz="2000"/>
        </a:p>
      </dgm:t>
    </dgm:pt>
    <dgm:pt modelId="{5F16AE6C-004A-ED4B-857A-DF9D85A45861}">
      <dgm:prSet custT="1"/>
      <dgm:spPr/>
      <dgm:t>
        <a:bodyPr/>
        <a:lstStyle/>
        <a:p>
          <a:pPr algn="ctr"/>
          <a:r>
            <a:rPr lang="en-US" sz="2000"/>
            <a:t>73% - coaching  improves work performance, communication &amp; interpersonal skills</a:t>
          </a:r>
        </a:p>
      </dgm:t>
    </dgm:pt>
    <dgm:pt modelId="{F1AA8F12-623E-884A-A349-A8C326D8F3FA}" type="parTrans" cxnId="{0389A6CA-4793-1146-9826-8E90B07B0E36}">
      <dgm:prSet/>
      <dgm:spPr/>
      <dgm:t>
        <a:bodyPr/>
        <a:lstStyle/>
        <a:p>
          <a:endParaRPr lang="en-US" sz="2000"/>
        </a:p>
      </dgm:t>
    </dgm:pt>
    <dgm:pt modelId="{E087D468-C8E6-5B4C-B096-F17377B1ED45}" type="sibTrans" cxnId="{0389A6CA-4793-1146-9826-8E90B07B0E36}">
      <dgm:prSet/>
      <dgm:spPr/>
      <dgm:t>
        <a:bodyPr/>
        <a:lstStyle/>
        <a:p>
          <a:endParaRPr lang="en-US" sz="2000"/>
        </a:p>
      </dgm:t>
    </dgm:pt>
    <dgm:pt modelId="{04F62399-082E-7142-8F87-CECBA184539E}" type="pres">
      <dgm:prSet presAssocID="{02D989A8-78C5-AF42-8BFD-6701ACD69EFD}" presName="arrowDiagram" presStyleCnt="0">
        <dgm:presLayoutVars>
          <dgm:chMax val="5"/>
          <dgm:dir/>
          <dgm:resizeHandles val="exact"/>
        </dgm:presLayoutVars>
      </dgm:prSet>
      <dgm:spPr/>
    </dgm:pt>
    <dgm:pt modelId="{BE7F80C1-042D-6F4F-9BAB-1CD07979D1D4}" type="pres">
      <dgm:prSet presAssocID="{02D989A8-78C5-AF42-8BFD-6701ACD69EFD}" presName="arrow" presStyleLbl="bgShp" presStyleIdx="0" presStyleCnt="1" custLinFactNeighborX="3610"/>
      <dgm:spPr/>
    </dgm:pt>
    <dgm:pt modelId="{F28F2073-E633-C147-B65D-1B2EEF58652D}" type="pres">
      <dgm:prSet presAssocID="{02D989A8-78C5-AF42-8BFD-6701ACD69EFD}" presName="arrowDiagram2" presStyleCnt="0"/>
      <dgm:spPr/>
    </dgm:pt>
    <dgm:pt modelId="{06FB764A-5FD0-AC4D-8AED-4CB333D0BCCF}" type="pres">
      <dgm:prSet presAssocID="{BFA014FB-0F91-4048-9C09-199596981F6C}" presName="bullet2a" presStyleLbl="node1" presStyleIdx="0" presStyleCnt="2" custLinFactX="-111147" custLinFactY="132646" custLinFactNeighborX="-200000" custLinFactNeighborY="200000"/>
      <dgm:spPr/>
    </dgm:pt>
    <dgm:pt modelId="{6211FD5B-21F3-BF41-BA39-020B00D1F498}" type="pres">
      <dgm:prSet presAssocID="{BFA014FB-0F91-4048-9C09-199596981F6C}" presName="textBox2a" presStyleLbl="revTx" presStyleIdx="0" presStyleCnt="2" custAng="10800000" custFlipVert="1" custScaleY="46289" custLinFactNeighborX="-51431" custLinFactNeighborY="26856">
        <dgm:presLayoutVars>
          <dgm:bulletEnabled val="1"/>
        </dgm:presLayoutVars>
      </dgm:prSet>
      <dgm:spPr/>
    </dgm:pt>
    <dgm:pt modelId="{A9FFD675-0D56-3C44-8CF2-58D4437C7E0F}" type="pres">
      <dgm:prSet presAssocID="{5F16AE6C-004A-ED4B-857A-DF9D85A45861}" presName="bullet2b" presStyleLbl="node1" presStyleIdx="1" presStyleCnt="2" custScaleX="140072" custScaleY="144758" custLinFactNeighborX="-68666" custLinFactNeighborY="37183"/>
      <dgm:spPr/>
    </dgm:pt>
    <dgm:pt modelId="{72DFBC3D-4479-3B43-8D0D-DC747D1C6F9E}" type="pres">
      <dgm:prSet presAssocID="{5F16AE6C-004A-ED4B-857A-DF9D85A45861}" presName="textBox2b" presStyleLbl="revTx" presStyleIdx="1" presStyleCnt="2" custScaleY="24941" custLinFactX="-84413" custLinFactNeighborX="-100000" custLinFactNeighborY="-33056">
        <dgm:presLayoutVars>
          <dgm:bulletEnabled val="1"/>
        </dgm:presLayoutVars>
      </dgm:prSet>
      <dgm:spPr/>
    </dgm:pt>
  </dgm:ptLst>
  <dgm:cxnLst>
    <dgm:cxn modelId="{DEC9BE0F-ED12-AF48-BD03-547B89024CEE}" type="presOf" srcId="{5F16AE6C-004A-ED4B-857A-DF9D85A45861}" destId="{72DFBC3D-4479-3B43-8D0D-DC747D1C6F9E}" srcOrd="0" destOrd="0" presId="urn:microsoft.com/office/officeart/2005/8/layout/arrow2"/>
    <dgm:cxn modelId="{9A98C179-12AD-334F-8AFB-6CBA784DF835}" srcId="{02D989A8-78C5-AF42-8BFD-6701ACD69EFD}" destId="{BFA014FB-0F91-4048-9C09-199596981F6C}" srcOrd="0" destOrd="0" parTransId="{72D242FC-D994-AD42-95C1-ABDED8309738}" sibTransId="{163F6B1F-A99B-C849-91F5-F1CDD54F0D36}"/>
    <dgm:cxn modelId="{57A18EAE-DF12-D34D-B0AD-028601B245EB}" type="presOf" srcId="{BFA014FB-0F91-4048-9C09-199596981F6C}" destId="{6211FD5B-21F3-BF41-BA39-020B00D1F498}" srcOrd="0" destOrd="0" presId="urn:microsoft.com/office/officeart/2005/8/layout/arrow2"/>
    <dgm:cxn modelId="{0389A6CA-4793-1146-9826-8E90B07B0E36}" srcId="{02D989A8-78C5-AF42-8BFD-6701ACD69EFD}" destId="{5F16AE6C-004A-ED4B-857A-DF9D85A45861}" srcOrd="1" destOrd="0" parTransId="{F1AA8F12-623E-884A-A349-A8C326D8F3FA}" sibTransId="{E087D468-C8E6-5B4C-B096-F17377B1ED45}"/>
    <dgm:cxn modelId="{D45676D2-8FF4-4E4E-89FE-92DCBAD092EE}" type="presOf" srcId="{02D989A8-78C5-AF42-8BFD-6701ACD69EFD}" destId="{04F62399-082E-7142-8F87-CECBA184539E}" srcOrd="0" destOrd="0" presId="urn:microsoft.com/office/officeart/2005/8/layout/arrow2"/>
    <dgm:cxn modelId="{72B9F853-2763-A247-97CF-46D33CAD4E41}" type="presParOf" srcId="{04F62399-082E-7142-8F87-CECBA184539E}" destId="{BE7F80C1-042D-6F4F-9BAB-1CD07979D1D4}" srcOrd="0" destOrd="0" presId="urn:microsoft.com/office/officeart/2005/8/layout/arrow2"/>
    <dgm:cxn modelId="{5A7BACE5-432F-DD43-96B2-061D2F8B6F3A}" type="presParOf" srcId="{04F62399-082E-7142-8F87-CECBA184539E}" destId="{F28F2073-E633-C147-B65D-1B2EEF58652D}" srcOrd="1" destOrd="0" presId="urn:microsoft.com/office/officeart/2005/8/layout/arrow2"/>
    <dgm:cxn modelId="{6AA01F57-2205-F747-9C31-6169A50CD903}" type="presParOf" srcId="{F28F2073-E633-C147-B65D-1B2EEF58652D}" destId="{06FB764A-5FD0-AC4D-8AED-4CB333D0BCCF}" srcOrd="0" destOrd="0" presId="urn:microsoft.com/office/officeart/2005/8/layout/arrow2"/>
    <dgm:cxn modelId="{0AFF18F5-B00C-2646-8ABA-FF088072C4CD}" type="presParOf" srcId="{F28F2073-E633-C147-B65D-1B2EEF58652D}" destId="{6211FD5B-21F3-BF41-BA39-020B00D1F498}" srcOrd="1" destOrd="0" presId="urn:microsoft.com/office/officeart/2005/8/layout/arrow2"/>
    <dgm:cxn modelId="{236D5387-355F-E544-84A7-E6E36B0B6DDA}" type="presParOf" srcId="{F28F2073-E633-C147-B65D-1B2EEF58652D}" destId="{A9FFD675-0D56-3C44-8CF2-58D4437C7E0F}" srcOrd="2" destOrd="0" presId="urn:microsoft.com/office/officeart/2005/8/layout/arrow2"/>
    <dgm:cxn modelId="{92623B79-3DC3-D34F-B6C4-96612234D829}" type="presParOf" srcId="{F28F2073-E633-C147-B65D-1B2EEF58652D}" destId="{72DFBC3D-4479-3B43-8D0D-DC747D1C6F9E}" srcOrd="3" destOrd="0" presId="urn:microsoft.com/office/officeart/2005/8/layout/arrow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3CE528B-8D5E-0A4E-86F4-1CF877F68381}" type="doc">
      <dgm:prSet loTypeId="urn:microsoft.com/office/officeart/2008/layout/HalfCircleOrganizationChart" loCatId="hierarchy" qsTypeId="urn:microsoft.com/office/officeart/2005/8/quickstyle/simple1" qsCatId="simple" csTypeId="urn:microsoft.com/office/officeart/2005/8/colors/accent1_2" csCatId="accent1"/>
      <dgm:spPr/>
      <dgm:t>
        <a:bodyPr/>
        <a:lstStyle/>
        <a:p>
          <a:endParaRPr lang="en-US"/>
        </a:p>
      </dgm:t>
    </dgm:pt>
    <dgm:pt modelId="{8E6ECC2A-D6C1-5B43-88D5-38624B698541}">
      <dgm:prSet/>
      <dgm:spPr/>
      <dgm:t>
        <a:bodyPr/>
        <a:lstStyle/>
        <a:p>
          <a:r>
            <a:rPr lang="en-US" b="1"/>
            <a:t>Three Life Lessons from Mentor:</a:t>
          </a:r>
        </a:p>
      </dgm:t>
    </dgm:pt>
    <dgm:pt modelId="{0A233203-2035-524A-8466-C234C3E23347}" type="parTrans" cxnId="{B594DACA-9C83-4841-B5E6-6E5AADE598AD}">
      <dgm:prSet/>
      <dgm:spPr/>
      <dgm:t>
        <a:bodyPr/>
        <a:lstStyle/>
        <a:p>
          <a:endParaRPr lang="en-US" b="1"/>
        </a:p>
      </dgm:t>
    </dgm:pt>
    <dgm:pt modelId="{59B73672-D5BF-0548-BF95-161317D4B4CD}" type="sibTrans" cxnId="{B594DACA-9C83-4841-B5E6-6E5AADE598AD}">
      <dgm:prSet/>
      <dgm:spPr/>
      <dgm:t>
        <a:bodyPr/>
        <a:lstStyle/>
        <a:p>
          <a:endParaRPr lang="en-US" b="1"/>
        </a:p>
      </dgm:t>
    </dgm:pt>
    <dgm:pt modelId="{27A99BFD-DBC8-284A-8857-423E314034BB}">
      <dgm:prSet/>
      <dgm:spPr/>
      <dgm:t>
        <a:bodyPr/>
        <a:lstStyle/>
        <a:p>
          <a:r>
            <a:rPr lang="en-US" b="1" dirty="0"/>
            <a:t>Do something Foolish</a:t>
          </a:r>
        </a:p>
      </dgm:t>
    </dgm:pt>
    <dgm:pt modelId="{9826A9B8-C1CE-2946-8D11-76733BCF4100}" type="parTrans" cxnId="{C68D9D7C-FC8C-4E4D-8504-E9DF7FA105FC}">
      <dgm:prSet/>
      <dgm:spPr/>
      <dgm:t>
        <a:bodyPr/>
        <a:lstStyle/>
        <a:p>
          <a:endParaRPr lang="en-US" b="1"/>
        </a:p>
      </dgm:t>
    </dgm:pt>
    <dgm:pt modelId="{2170AB48-F85C-8345-9EC6-CD943823173F}" type="sibTrans" cxnId="{C68D9D7C-FC8C-4E4D-8504-E9DF7FA105FC}">
      <dgm:prSet/>
      <dgm:spPr/>
      <dgm:t>
        <a:bodyPr/>
        <a:lstStyle/>
        <a:p>
          <a:endParaRPr lang="en-US" b="1"/>
        </a:p>
      </dgm:t>
    </dgm:pt>
    <dgm:pt modelId="{9B6C47EB-D0DE-BF4B-BCBA-73D33C59535F}">
      <dgm:prSet/>
      <dgm:spPr/>
      <dgm:t>
        <a:bodyPr/>
        <a:lstStyle/>
        <a:p>
          <a:r>
            <a:rPr lang="en-US" b="1"/>
            <a:t>Do something Creative</a:t>
          </a:r>
        </a:p>
      </dgm:t>
    </dgm:pt>
    <dgm:pt modelId="{AABDD467-FF63-CB49-AF56-6E948A9A729E}" type="parTrans" cxnId="{3B1526E3-5BF0-C546-8F8A-E1884A8D29C9}">
      <dgm:prSet/>
      <dgm:spPr/>
      <dgm:t>
        <a:bodyPr/>
        <a:lstStyle/>
        <a:p>
          <a:endParaRPr lang="en-US" b="1"/>
        </a:p>
      </dgm:t>
    </dgm:pt>
    <dgm:pt modelId="{748876B2-4598-AF43-A1B0-4D207157ADF1}" type="sibTrans" cxnId="{3B1526E3-5BF0-C546-8F8A-E1884A8D29C9}">
      <dgm:prSet/>
      <dgm:spPr/>
      <dgm:t>
        <a:bodyPr/>
        <a:lstStyle/>
        <a:p>
          <a:endParaRPr lang="en-US" b="1"/>
        </a:p>
      </dgm:t>
    </dgm:pt>
    <dgm:pt modelId="{AD2427BB-6D0A-4A4D-9BB0-00999B68833E}">
      <dgm:prSet/>
      <dgm:spPr/>
      <dgm:t>
        <a:bodyPr/>
        <a:lstStyle/>
        <a:p>
          <a:r>
            <a:rPr lang="en-US" b="1"/>
            <a:t>Do something Generous</a:t>
          </a:r>
        </a:p>
      </dgm:t>
    </dgm:pt>
    <dgm:pt modelId="{0CD66BAF-CCD6-0C42-88B5-A972E0E1012D}" type="parTrans" cxnId="{824027CB-CBDC-9A46-BC38-8FABAA14EB21}">
      <dgm:prSet/>
      <dgm:spPr/>
      <dgm:t>
        <a:bodyPr/>
        <a:lstStyle/>
        <a:p>
          <a:endParaRPr lang="en-US" b="1"/>
        </a:p>
      </dgm:t>
    </dgm:pt>
    <dgm:pt modelId="{F875C4C8-6E5F-4E40-BA97-5CBE12A3020C}" type="sibTrans" cxnId="{824027CB-CBDC-9A46-BC38-8FABAA14EB21}">
      <dgm:prSet/>
      <dgm:spPr/>
      <dgm:t>
        <a:bodyPr/>
        <a:lstStyle/>
        <a:p>
          <a:endParaRPr lang="en-US" b="1"/>
        </a:p>
      </dgm:t>
    </dgm:pt>
    <dgm:pt modelId="{95BE115A-0AB9-8E4F-8C24-B7AC074BC896}" type="pres">
      <dgm:prSet presAssocID="{B3CE528B-8D5E-0A4E-86F4-1CF877F68381}" presName="Name0" presStyleCnt="0">
        <dgm:presLayoutVars>
          <dgm:orgChart val="1"/>
          <dgm:chPref val="1"/>
          <dgm:dir/>
          <dgm:animOne val="branch"/>
          <dgm:animLvl val="lvl"/>
          <dgm:resizeHandles/>
        </dgm:presLayoutVars>
      </dgm:prSet>
      <dgm:spPr/>
    </dgm:pt>
    <dgm:pt modelId="{F09AF898-D321-5647-A425-94901348DFCE}" type="pres">
      <dgm:prSet presAssocID="{8E6ECC2A-D6C1-5B43-88D5-38624B698541}" presName="hierRoot1" presStyleCnt="0">
        <dgm:presLayoutVars>
          <dgm:hierBranch val="init"/>
        </dgm:presLayoutVars>
      </dgm:prSet>
      <dgm:spPr/>
    </dgm:pt>
    <dgm:pt modelId="{30260632-2186-4141-9193-2CDE4EC16FF1}" type="pres">
      <dgm:prSet presAssocID="{8E6ECC2A-D6C1-5B43-88D5-38624B698541}" presName="rootComposite1" presStyleCnt="0"/>
      <dgm:spPr/>
    </dgm:pt>
    <dgm:pt modelId="{AE439313-2AE8-8E42-9EAC-5E880E2B41C0}" type="pres">
      <dgm:prSet presAssocID="{8E6ECC2A-D6C1-5B43-88D5-38624B698541}" presName="rootText1" presStyleLbl="alignAcc1" presStyleIdx="0" presStyleCnt="0">
        <dgm:presLayoutVars>
          <dgm:chPref val="3"/>
        </dgm:presLayoutVars>
      </dgm:prSet>
      <dgm:spPr/>
    </dgm:pt>
    <dgm:pt modelId="{3E7581E8-D643-9B44-8536-C23269867869}" type="pres">
      <dgm:prSet presAssocID="{8E6ECC2A-D6C1-5B43-88D5-38624B698541}" presName="topArc1" presStyleLbl="parChTrans1D1" presStyleIdx="0" presStyleCnt="8"/>
      <dgm:spPr/>
    </dgm:pt>
    <dgm:pt modelId="{636C789F-A6A0-2A41-90FE-584E7B9156B6}" type="pres">
      <dgm:prSet presAssocID="{8E6ECC2A-D6C1-5B43-88D5-38624B698541}" presName="bottomArc1" presStyleLbl="parChTrans1D1" presStyleIdx="1" presStyleCnt="8"/>
      <dgm:spPr/>
    </dgm:pt>
    <dgm:pt modelId="{87C0F94C-3CDB-9E4B-8CEB-6FC297E4EC5F}" type="pres">
      <dgm:prSet presAssocID="{8E6ECC2A-D6C1-5B43-88D5-38624B698541}" presName="topConnNode1" presStyleLbl="node1" presStyleIdx="0" presStyleCnt="0"/>
      <dgm:spPr/>
    </dgm:pt>
    <dgm:pt modelId="{2BC421F1-2C0A-3244-AE8F-D7BB0008B472}" type="pres">
      <dgm:prSet presAssocID="{8E6ECC2A-D6C1-5B43-88D5-38624B698541}" presName="hierChild2" presStyleCnt="0"/>
      <dgm:spPr/>
    </dgm:pt>
    <dgm:pt modelId="{B1197CAE-1619-8C47-82DC-B123D9A5028C}" type="pres">
      <dgm:prSet presAssocID="{8E6ECC2A-D6C1-5B43-88D5-38624B698541}" presName="hierChild3" presStyleCnt="0"/>
      <dgm:spPr/>
    </dgm:pt>
    <dgm:pt modelId="{C27606F1-1AF0-7347-B03D-F24D56F04157}" type="pres">
      <dgm:prSet presAssocID="{27A99BFD-DBC8-284A-8857-423E314034BB}" presName="hierRoot1" presStyleCnt="0">
        <dgm:presLayoutVars>
          <dgm:hierBranch val="init"/>
        </dgm:presLayoutVars>
      </dgm:prSet>
      <dgm:spPr/>
    </dgm:pt>
    <dgm:pt modelId="{31F20B73-5549-EE46-931A-9BB881168D7D}" type="pres">
      <dgm:prSet presAssocID="{27A99BFD-DBC8-284A-8857-423E314034BB}" presName="rootComposite1" presStyleCnt="0"/>
      <dgm:spPr/>
    </dgm:pt>
    <dgm:pt modelId="{474DA305-D52E-A44A-9409-CBD5A7662347}" type="pres">
      <dgm:prSet presAssocID="{27A99BFD-DBC8-284A-8857-423E314034BB}" presName="rootText1" presStyleLbl="alignAcc1" presStyleIdx="0" presStyleCnt="0">
        <dgm:presLayoutVars>
          <dgm:chPref val="3"/>
        </dgm:presLayoutVars>
      </dgm:prSet>
      <dgm:spPr/>
    </dgm:pt>
    <dgm:pt modelId="{5261BBF4-6E86-924F-AE89-EF7037FDD1ED}" type="pres">
      <dgm:prSet presAssocID="{27A99BFD-DBC8-284A-8857-423E314034BB}" presName="topArc1" presStyleLbl="parChTrans1D1" presStyleIdx="2" presStyleCnt="8"/>
      <dgm:spPr/>
    </dgm:pt>
    <dgm:pt modelId="{F9358375-C4D5-CB45-B699-8F9B1EBCE0B0}" type="pres">
      <dgm:prSet presAssocID="{27A99BFD-DBC8-284A-8857-423E314034BB}" presName="bottomArc1" presStyleLbl="parChTrans1D1" presStyleIdx="3" presStyleCnt="8"/>
      <dgm:spPr/>
    </dgm:pt>
    <dgm:pt modelId="{5EABB74B-B459-4E4D-9E74-8D1FE31D5148}" type="pres">
      <dgm:prSet presAssocID="{27A99BFD-DBC8-284A-8857-423E314034BB}" presName="topConnNode1" presStyleLbl="node1" presStyleIdx="0" presStyleCnt="0"/>
      <dgm:spPr/>
    </dgm:pt>
    <dgm:pt modelId="{D0BB95EC-F195-C044-964E-37C24A9758D4}" type="pres">
      <dgm:prSet presAssocID="{27A99BFD-DBC8-284A-8857-423E314034BB}" presName="hierChild2" presStyleCnt="0"/>
      <dgm:spPr/>
    </dgm:pt>
    <dgm:pt modelId="{F831CC5E-6154-D942-A663-D63A150CB4CA}" type="pres">
      <dgm:prSet presAssocID="{27A99BFD-DBC8-284A-8857-423E314034BB}" presName="hierChild3" presStyleCnt="0"/>
      <dgm:spPr/>
    </dgm:pt>
    <dgm:pt modelId="{EB001914-B51D-B047-BF05-7495B652A202}" type="pres">
      <dgm:prSet presAssocID="{9B6C47EB-D0DE-BF4B-BCBA-73D33C59535F}" presName="hierRoot1" presStyleCnt="0">
        <dgm:presLayoutVars>
          <dgm:hierBranch val="init"/>
        </dgm:presLayoutVars>
      </dgm:prSet>
      <dgm:spPr/>
    </dgm:pt>
    <dgm:pt modelId="{5EA3C3E3-64AC-6144-A045-4871A987041B}" type="pres">
      <dgm:prSet presAssocID="{9B6C47EB-D0DE-BF4B-BCBA-73D33C59535F}" presName="rootComposite1" presStyleCnt="0"/>
      <dgm:spPr/>
    </dgm:pt>
    <dgm:pt modelId="{604EDD74-CD05-7B4C-88BA-A25E1E5B2610}" type="pres">
      <dgm:prSet presAssocID="{9B6C47EB-D0DE-BF4B-BCBA-73D33C59535F}" presName="rootText1" presStyleLbl="alignAcc1" presStyleIdx="0" presStyleCnt="0">
        <dgm:presLayoutVars>
          <dgm:chPref val="3"/>
        </dgm:presLayoutVars>
      </dgm:prSet>
      <dgm:spPr/>
    </dgm:pt>
    <dgm:pt modelId="{475ECABA-BEE2-9C4B-84D8-6B9D76D0C61A}" type="pres">
      <dgm:prSet presAssocID="{9B6C47EB-D0DE-BF4B-BCBA-73D33C59535F}" presName="topArc1" presStyleLbl="parChTrans1D1" presStyleIdx="4" presStyleCnt="8"/>
      <dgm:spPr/>
    </dgm:pt>
    <dgm:pt modelId="{E70BE540-8730-F14E-9310-A852D158408A}" type="pres">
      <dgm:prSet presAssocID="{9B6C47EB-D0DE-BF4B-BCBA-73D33C59535F}" presName="bottomArc1" presStyleLbl="parChTrans1D1" presStyleIdx="5" presStyleCnt="8"/>
      <dgm:spPr/>
    </dgm:pt>
    <dgm:pt modelId="{05C38C6E-5308-C04F-A0C1-D04AB7B83104}" type="pres">
      <dgm:prSet presAssocID="{9B6C47EB-D0DE-BF4B-BCBA-73D33C59535F}" presName="topConnNode1" presStyleLbl="node1" presStyleIdx="0" presStyleCnt="0"/>
      <dgm:spPr/>
    </dgm:pt>
    <dgm:pt modelId="{9F218CAF-8C87-0B48-AF2D-09EFFE83E98A}" type="pres">
      <dgm:prSet presAssocID="{9B6C47EB-D0DE-BF4B-BCBA-73D33C59535F}" presName="hierChild2" presStyleCnt="0"/>
      <dgm:spPr/>
    </dgm:pt>
    <dgm:pt modelId="{79B922A5-68A4-2F40-854A-B8314C46CD63}" type="pres">
      <dgm:prSet presAssocID="{9B6C47EB-D0DE-BF4B-BCBA-73D33C59535F}" presName="hierChild3" presStyleCnt="0"/>
      <dgm:spPr/>
    </dgm:pt>
    <dgm:pt modelId="{2AC0AB03-C546-9F43-8DDF-1D568C931EB8}" type="pres">
      <dgm:prSet presAssocID="{AD2427BB-6D0A-4A4D-9BB0-00999B68833E}" presName="hierRoot1" presStyleCnt="0">
        <dgm:presLayoutVars>
          <dgm:hierBranch val="init"/>
        </dgm:presLayoutVars>
      </dgm:prSet>
      <dgm:spPr/>
    </dgm:pt>
    <dgm:pt modelId="{7BE5808A-862D-2741-B303-F5D138505042}" type="pres">
      <dgm:prSet presAssocID="{AD2427BB-6D0A-4A4D-9BB0-00999B68833E}" presName="rootComposite1" presStyleCnt="0"/>
      <dgm:spPr/>
    </dgm:pt>
    <dgm:pt modelId="{9BF5A32E-18F9-5F42-91F7-50D4FE70DF7A}" type="pres">
      <dgm:prSet presAssocID="{AD2427BB-6D0A-4A4D-9BB0-00999B68833E}" presName="rootText1" presStyleLbl="alignAcc1" presStyleIdx="0" presStyleCnt="0">
        <dgm:presLayoutVars>
          <dgm:chPref val="3"/>
        </dgm:presLayoutVars>
      </dgm:prSet>
      <dgm:spPr/>
    </dgm:pt>
    <dgm:pt modelId="{69EE2117-76E1-584F-8DF4-0C2D8BB52BAA}" type="pres">
      <dgm:prSet presAssocID="{AD2427BB-6D0A-4A4D-9BB0-00999B68833E}" presName="topArc1" presStyleLbl="parChTrans1D1" presStyleIdx="6" presStyleCnt="8"/>
      <dgm:spPr/>
    </dgm:pt>
    <dgm:pt modelId="{AFE88A1F-5D5B-294F-A63F-B4CEA42758FF}" type="pres">
      <dgm:prSet presAssocID="{AD2427BB-6D0A-4A4D-9BB0-00999B68833E}" presName="bottomArc1" presStyleLbl="parChTrans1D1" presStyleIdx="7" presStyleCnt="8"/>
      <dgm:spPr/>
    </dgm:pt>
    <dgm:pt modelId="{5BA0C560-3291-A248-AD7E-43D4A9E665D1}" type="pres">
      <dgm:prSet presAssocID="{AD2427BB-6D0A-4A4D-9BB0-00999B68833E}" presName="topConnNode1" presStyleLbl="node1" presStyleIdx="0" presStyleCnt="0"/>
      <dgm:spPr/>
    </dgm:pt>
    <dgm:pt modelId="{78B60828-DA65-A04A-A427-C4493ED216CC}" type="pres">
      <dgm:prSet presAssocID="{AD2427BB-6D0A-4A4D-9BB0-00999B68833E}" presName="hierChild2" presStyleCnt="0"/>
      <dgm:spPr/>
    </dgm:pt>
    <dgm:pt modelId="{2A7A9BF9-09C1-144C-B97D-3F441F0F4E5F}" type="pres">
      <dgm:prSet presAssocID="{AD2427BB-6D0A-4A4D-9BB0-00999B68833E}" presName="hierChild3" presStyleCnt="0"/>
      <dgm:spPr/>
    </dgm:pt>
  </dgm:ptLst>
  <dgm:cxnLst>
    <dgm:cxn modelId="{98180B00-C0D8-2D4B-9476-6C440F29DDEB}" type="presOf" srcId="{9B6C47EB-D0DE-BF4B-BCBA-73D33C59535F}" destId="{604EDD74-CD05-7B4C-88BA-A25E1E5B2610}" srcOrd="0" destOrd="0" presId="urn:microsoft.com/office/officeart/2008/layout/HalfCircleOrganizationChart"/>
    <dgm:cxn modelId="{04D34E19-D484-494F-A8E9-79D55A44460D}" type="presOf" srcId="{8E6ECC2A-D6C1-5B43-88D5-38624B698541}" destId="{AE439313-2AE8-8E42-9EAC-5E880E2B41C0}" srcOrd="0" destOrd="0" presId="urn:microsoft.com/office/officeart/2008/layout/HalfCircleOrganizationChart"/>
    <dgm:cxn modelId="{6CBE381C-E59F-9F43-9EA7-0FF0A31E239C}" type="presOf" srcId="{8E6ECC2A-D6C1-5B43-88D5-38624B698541}" destId="{87C0F94C-3CDB-9E4B-8CEB-6FC297E4EC5F}" srcOrd="1" destOrd="0" presId="urn:microsoft.com/office/officeart/2008/layout/HalfCircleOrganizationChart"/>
    <dgm:cxn modelId="{A9DFDD1E-4F11-B147-AE0B-0AA8E5F53EA8}" type="presOf" srcId="{27A99BFD-DBC8-284A-8857-423E314034BB}" destId="{5EABB74B-B459-4E4D-9E74-8D1FE31D5148}" srcOrd="1" destOrd="0" presId="urn:microsoft.com/office/officeart/2008/layout/HalfCircleOrganizationChart"/>
    <dgm:cxn modelId="{FC613560-14A2-C748-9D71-75EACFBE3155}" type="presOf" srcId="{B3CE528B-8D5E-0A4E-86F4-1CF877F68381}" destId="{95BE115A-0AB9-8E4F-8C24-B7AC074BC896}" srcOrd="0" destOrd="0" presId="urn:microsoft.com/office/officeart/2008/layout/HalfCircleOrganizationChart"/>
    <dgm:cxn modelId="{C68D9D7C-FC8C-4E4D-8504-E9DF7FA105FC}" srcId="{B3CE528B-8D5E-0A4E-86F4-1CF877F68381}" destId="{27A99BFD-DBC8-284A-8857-423E314034BB}" srcOrd="1" destOrd="0" parTransId="{9826A9B8-C1CE-2946-8D11-76733BCF4100}" sibTransId="{2170AB48-F85C-8345-9EC6-CD943823173F}"/>
    <dgm:cxn modelId="{2266FF91-5AF7-2C4E-A5FC-C832B320462E}" type="presOf" srcId="{AD2427BB-6D0A-4A4D-9BB0-00999B68833E}" destId="{9BF5A32E-18F9-5F42-91F7-50D4FE70DF7A}" srcOrd="0" destOrd="0" presId="urn:microsoft.com/office/officeart/2008/layout/HalfCircleOrganizationChart"/>
    <dgm:cxn modelId="{BA5DF2A0-0054-7D4D-8C7C-C4E8FAC35D74}" type="presOf" srcId="{9B6C47EB-D0DE-BF4B-BCBA-73D33C59535F}" destId="{05C38C6E-5308-C04F-A0C1-D04AB7B83104}" srcOrd="1" destOrd="0" presId="urn:microsoft.com/office/officeart/2008/layout/HalfCircleOrganizationChart"/>
    <dgm:cxn modelId="{6D5D18A5-83F6-F644-8F0A-1AC080ABE004}" type="presOf" srcId="{AD2427BB-6D0A-4A4D-9BB0-00999B68833E}" destId="{5BA0C560-3291-A248-AD7E-43D4A9E665D1}" srcOrd="1" destOrd="0" presId="urn:microsoft.com/office/officeart/2008/layout/HalfCircleOrganizationChart"/>
    <dgm:cxn modelId="{55B710C3-20BF-B04B-98DB-3D22D620CC64}" type="presOf" srcId="{27A99BFD-DBC8-284A-8857-423E314034BB}" destId="{474DA305-D52E-A44A-9409-CBD5A7662347}" srcOrd="0" destOrd="0" presId="urn:microsoft.com/office/officeart/2008/layout/HalfCircleOrganizationChart"/>
    <dgm:cxn modelId="{B594DACA-9C83-4841-B5E6-6E5AADE598AD}" srcId="{B3CE528B-8D5E-0A4E-86F4-1CF877F68381}" destId="{8E6ECC2A-D6C1-5B43-88D5-38624B698541}" srcOrd="0" destOrd="0" parTransId="{0A233203-2035-524A-8466-C234C3E23347}" sibTransId="{59B73672-D5BF-0548-BF95-161317D4B4CD}"/>
    <dgm:cxn modelId="{824027CB-CBDC-9A46-BC38-8FABAA14EB21}" srcId="{B3CE528B-8D5E-0A4E-86F4-1CF877F68381}" destId="{AD2427BB-6D0A-4A4D-9BB0-00999B68833E}" srcOrd="3" destOrd="0" parTransId="{0CD66BAF-CCD6-0C42-88B5-A972E0E1012D}" sibTransId="{F875C4C8-6E5F-4E40-BA97-5CBE12A3020C}"/>
    <dgm:cxn modelId="{3B1526E3-5BF0-C546-8F8A-E1884A8D29C9}" srcId="{B3CE528B-8D5E-0A4E-86F4-1CF877F68381}" destId="{9B6C47EB-D0DE-BF4B-BCBA-73D33C59535F}" srcOrd="2" destOrd="0" parTransId="{AABDD467-FF63-CB49-AF56-6E948A9A729E}" sibTransId="{748876B2-4598-AF43-A1B0-4D207157ADF1}"/>
    <dgm:cxn modelId="{CB4A258D-C386-6B44-9E6A-19C172C3448A}" type="presParOf" srcId="{95BE115A-0AB9-8E4F-8C24-B7AC074BC896}" destId="{F09AF898-D321-5647-A425-94901348DFCE}" srcOrd="0" destOrd="0" presId="urn:microsoft.com/office/officeart/2008/layout/HalfCircleOrganizationChart"/>
    <dgm:cxn modelId="{E5C26318-3649-0343-A210-F8CED893E38D}" type="presParOf" srcId="{F09AF898-D321-5647-A425-94901348DFCE}" destId="{30260632-2186-4141-9193-2CDE4EC16FF1}" srcOrd="0" destOrd="0" presId="urn:microsoft.com/office/officeart/2008/layout/HalfCircleOrganizationChart"/>
    <dgm:cxn modelId="{F3C7E362-3FF9-EB47-95D6-7025E06210E1}" type="presParOf" srcId="{30260632-2186-4141-9193-2CDE4EC16FF1}" destId="{AE439313-2AE8-8E42-9EAC-5E880E2B41C0}" srcOrd="0" destOrd="0" presId="urn:microsoft.com/office/officeart/2008/layout/HalfCircleOrganizationChart"/>
    <dgm:cxn modelId="{C90A930F-F0D3-6F4C-9610-B53C9D36BDE2}" type="presParOf" srcId="{30260632-2186-4141-9193-2CDE4EC16FF1}" destId="{3E7581E8-D643-9B44-8536-C23269867869}" srcOrd="1" destOrd="0" presId="urn:microsoft.com/office/officeart/2008/layout/HalfCircleOrganizationChart"/>
    <dgm:cxn modelId="{9BCFD537-3346-C248-BBCD-1152C73A9BEA}" type="presParOf" srcId="{30260632-2186-4141-9193-2CDE4EC16FF1}" destId="{636C789F-A6A0-2A41-90FE-584E7B9156B6}" srcOrd="2" destOrd="0" presId="urn:microsoft.com/office/officeart/2008/layout/HalfCircleOrganizationChart"/>
    <dgm:cxn modelId="{EEAE509D-F7B7-FC43-A9AB-64B7736EB07D}" type="presParOf" srcId="{30260632-2186-4141-9193-2CDE4EC16FF1}" destId="{87C0F94C-3CDB-9E4B-8CEB-6FC297E4EC5F}" srcOrd="3" destOrd="0" presId="urn:microsoft.com/office/officeart/2008/layout/HalfCircleOrganizationChart"/>
    <dgm:cxn modelId="{83A67777-0FE7-8349-B8EF-223EE9842A9E}" type="presParOf" srcId="{F09AF898-D321-5647-A425-94901348DFCE}" destId="{2BC421F1-2C0A-3244-AE8F-D7BB0008B472}" srcOrd="1" destOrd="0" presId="urn:microsoft.com/office/officeart/2008/layout/HalfCircleOrganizationChart"/>
    <dgm:cxn modelId="{AC500BBE-09EA-FC45-ABC4-31814C20BD85}" type="presParOf" srcId="{F09AF898-D321-5647-A425-94901348DFCE}" destId="{B1197CAE-1619-8C47-82DC-B123D9A5028C}" srcOrd="2" destOrd="0" presId="urn:microsoft.com/office/officeart/2008/layout/HalfCircleOrganizationChart"/>
    <dgm:cxn modelId="{3D2F7472-D1E2-6D4A-B7F6-1DE8953736DD}" type="presParOf" srcId="{95BE115A-0AB9-8E4F-8C24-B7AC074BC896}" destId="{C27606F1-1AF0-7347-B03D-F24D56F04157}" srcOrd="1" destOrd="0" presId="urn:microsoft.com/office/officeart/2008/layout/HalfCircleOrganizationChart"/>
    <dgm:cxn modelId="{E2FA57F5-61C8-304F-9538-B9653B0697B8}" type="presParOf" srcId="{C27606F1-1AF0-7347-B03D-F24D56F04157}" destId="{31F20B73-5549-EE46-931A-9BB881168D7D}" srcOrd="0" destOrd="0" presId="urn:microsoft.com/office/officeart/2008/layout/HalfCircleOrganizationChart"/>
    <dgm:cxn modelId="{3261A110-A543-264A-B607-B686802D06CD}" type="presParOf" srcId="{31F20B73-5549-EE46-931A-9BB881168D7D}" destId="{474DA305-D52E-A44A-9409-CBD5A7662347}" srcOrd="0" destOrd="0" presId="urn:microsoft.com/office/officeart/2008/layout/HalfCircleOrganizationChart"/>
    <dgm:cxn modelId="{A6D4C9D2-5871-B24F-933A-3FE5C4CC1B0D}" type="presParOf" srcId="{31F20B73-5549-EE46-931A-9BB881168D7D}" destId="{5261BBF4-6E86-924F-AE89-EF7037FDD1ED}" srcOrd="1" destOrd="0" presId="urn:microsoft.com/office/officeart/2008/layout/HalfCircleOrganizationChart"/>
    <dgm:cxn modelId="{B5F2B567-98F0-8D4E-980C-603F133632C7}" type="presParOf" srcId="{31F20B73-5549-EE46-931A-9BB881168D7D}" destId="{F9358375-C4D5-CB45-B699-8F9B1EBCE0B0}" srcOrd="2" destOrd="0" presId="urn:microsoft.com/office/officeart/2008/layout/HalfCircleOrganizationChart"/>
    <dgm:cxn modelId="{7089B4EC-6175-5A45-94F3-047F300984AE}" type="presParOf" srcId="{31F20B73-5549-EE46-931A-9BB881168D7D}" destId="{5EABB74B-B459-4E4D-9E74-8D1FE31D5148}" srcOrd="3" destOrd="0" presId="urn:microsoft.com/office/officeart/2008/layout/HalfCircleOrganizationChart"/>
    <dgm:cxn modelId="{E00C34BA-A88A-7F4B-AF75-4305AA564B36}" type="presParOf" srcId="{C27606F1-1AF0-7347-B03D-F24D56F04157}" destId="{D0BB95EC-F195-C044-964E-37C24A9758D4}" srcOrd="1" destOrd="0" presId="urn:microsoft.com/office/officeart/2008/layout/HalfCircleOrganizationChart"/>
    <dgm:cxn modelId="{CB65911C-EAF7-DF4B-8566-B0867B88D94F}" type="presParOf" srcId="{C27606F1-1AF0-7347-B03D-F24D56F04157}" destId="{F831CC5E-6154-D942-A663-D63A150CB4CA}" srcOrd="2" destOrd="0" presId="urn:microsoft.com/office/officeart/2008/layout/HalfCircleOrganizationChart"/>
    <dgm:cxn modelId="{0D35ABAA-4AD8-D64F-BB2C-6B101288CFF6}" type="presParOf" srcId="{95BE115A-0AB9-8E4F-8C24-B7AC074BC896}" destId="{EB001914-B51D-B047-BF05-7495B652A202}" srcOrd="2" destOrd="0" presId="urn:microsoft.com/office/officeart/2008/layout/HalfCircleOrganizationChart"/>
    <dgm:cxn modelId="{36FDFDDD-6B0C-344D-B62B-FE8AAE49EA2B}" type="presParOf" srcId="{EB001914-B51D-B047-BF05-7495B652A202}" destId="{5EA3C3E3-64AC-6144-A045-4871A987041B}" srcOrd="0" destOrd="0" presId="urn:microsoft.com/office/officeart/2008/layout/HalfCircleOrganizationChart"/>
    <dgm:cxn modelId="{EFDC8DBE-3BCA-7E48-AF35-2BAD7E3C260F}" type="presParOf" srcId="{5EA3C3E3-64AC-6144-A045-4871A987041B}" destId="{604EDD74-CD05-7B4C-88BA-A25E1E5B2610}" srcOrd="0" destOrd="0" presId="urn:microsoft.com/office/officeart/2008/layout/HalfCircleOrganizationChart"/>
    <dgm:cxn modelId="{9AEFD834-F7F9-524E-B761-3266EE42787F}" type="presParOf" srcId="{5EA3C3E3-64AC-6144-A045-4871A987041B}" destId="{475ECABA-BEE2-9C4B-84D8-6B9D76D0C61A}" srcOrd="1" destOrd="0" presId="urn:microsoft.com/office/officeart/2008/layout/HalfCircleOrganizationChart"/>
    <dgm:cxn modelId="{EBA98433-35EF-7745-946D-2B97B68C47B1}" type="presParOf" srcId="{5EA3C3E3-64AC-6144-A045-4871A987041B}" destId="{E70BE540-8730-F14E-9310-A852D158408A}" srcOrd="2" destOrd="0" presId="urn:microsoft.com/office/officeart/2008/layout/HalfCircleOrganizationChart"/>
    <dgm:cxn modelId="{84FBFD71-8F51-EE4C-941A-354012D22FFC}" type="presParOf" srcId="{5EA3C3E3-64AC-6144-A045-4871A987041B}" destId="{05C38C6E-5308-C04F-A0C1-D04AB7B83104}" srcOrd="3" destOrd="0" presId="urn:microsoft.com/office/officeart/2008/layout/HalfCircleOrganizationChart"/>
    <dgm:cxn modelId="{EA08F37C-5360-D648-BE66-72AC3E6C339C}" type="presParOf" srcId="{EB001914-B51D-B047-BF05-7495B652A202}" destId="{9F218CAF-8C87-0B48-AF2D-09EFFE83E98A}" srcOrd="1" destOrd="0" presId="urn:microsoft.com/office/officeart/2008/layout/HalfCircleOrganizationChart"/>
    <dgm:cxn modelId="{032BC0E7-0118-8944-BDFD-1C6C319638A5}" type="presParOf" srcId="{EB001914-B51D-B047-BF05-7495B652A202}" destId="{79B922A5-68A4-2F40-854A-B8314C46CD63}" srcOrd="2" destOrd="0" presId="urn:microsoft.com/office/officeart/2008/layout/HalfCircleOrganizationChart"/>
    <dgm:cxn modelId="{E6961B55-74BD-2D40-9A08-F66F3641B681}" type="presParOf" srcId="{95BE115A-0AB9-8E4F-8C24-B7AC074BC896}" destId="{2AC0AB03-C546-9F43-8DDF-1D568C931EB8}" srcOrd="3" destOrd="0" presId="urn:microsoft.com/office/officeart/2008/layout/HalfCircleOrganizationChart"/>
    <dgm:cxn modelId="{6967322A-A723-AC48-AF79-5689AAB3DDCC}" type="presParOf" srcId="{2AC0AB03-C546-9F43-8DDF-1D568C931EB8}" destId="{7BE5808A-862D-2741-B303-F5D138505042}" srcOrd="0" destOrd="0" presId="urn:microsoft.com/office/officeart/2008/layout/HalfCircleOrganizationChart"/>
    <dgm:cxn modelId="{E1DE9FFF-89DD-A14F-BEF7-DB60CC5731E7}" type="presParOf" srcId="{7BE5808A-862D-2741-B303-F5D138505042}" destId="{9BF5A32E-18F9-5F42-91F7-50D4FE70DF7A}" srcOrd="0" destOrd="0" presId="urn:microsoft.com/office/officeart/2008/layout/HalfCircleOrganizationChart"/>
    <dgm:cxn modelId="{031D6BBA-9340-B14A-8495-FF3F36804A13}" type="presParOf" srcId="{7BE5808A-862D-2741-B303-F5D138505042}" destId="{69EE2117-76E1-584F-8DF4-0C2D8BB52BAA}" srcOrd="1" destOrd="0" presId="urn:microsoft.com/office/officeart/2008/layout/HalfCircleOrganizationChart"/>
    <dgm:cxn modelId="{7B9FF81B-ADAA-5347-B6D1-028D14CA0D26}" type="presParOf" srcId="{7BE5808A-862D-2741-B303-F5D138505042}" destId="{AFE88A1F-5D5B-294F-A63F-B4CEA42758FF}" srcOrd="2" destOrd="0" presId="urn:microsoft.com/office/officeart/2008/layout/HalfCircleOrganizationChart"/>
    <dgm:cxn modelId="{6503D33B-FEF8-A948-AF00-E224AFE6B655}" type="presParOf" srcId="{7BE5808A-862D-2741-B303-F5D138505042}" destId="{5BA0C560-3291-A248-AD7E-43D4A9E665D1}" srcOrd="3" destOrd="0" presId="urn:microsoft.com/office/officeart/2008/layout/HalfCircleOrganizationChart"/>
    <dgm:cxn modelId="{FE9CBA17-8782-334D-ABE3-BDF73D23D7BA}" type="presParOf" srcId="{2AC0AB03-C546-9F43-8DDF-1D568C931EB8}" destId="{78B60828-DA65-A04A-A427-C4493ED216CC}" srcOrd="1" destOrd="0" presId="urn:microsoft.com/office/officeart/2008/layout/HalfCircleOrganizationChart"/>
    <dgm:cxn modelId="{206210B7-F081-9D4A-816D-3856D39A4F7F}" type="presParOf" srcId="{2AC0AB03-C546-9F43-8DDF-1D568C931EB8}" destId="{2A7A9BF9-09C1-144C-B97D-3F441F0F4E5F}"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735E0A-7296-5C47-82BE-59601FF8AD11}" type="doc">
      <dgm:prSet loTypeId="urn:microsoft.com/office/officeart/2005/8/layout/orgChart1" loCatId="hierarchy" qsTypeId="urn:microsoft.com/office/officeart/2005/8/quickstyle/simple1" qsCatId="simple" csTypeId="urn:microsoft.com/office/officeart/2005/8/colors/accent5_2" csCatId="accent5"/>
      <dgm:spPr/>
      <dgm:t>
        <a:bodyPr/>
        <a:lstStyle/>
        <a:p>
          <a:endParaRPr lang="en-US"/>
        </a:p>
      </dgm:t>
    </dgm:pt>
    <dgm:pt modelId="{E48BFAF8-1EB5-5644-B9B2-0DDD7B98592C}">
      <dgm:prSet custT="1"/>
      <dgm:spPr/>
      <dgm:t>
        <a:bodyPr/>
        <a:lstStyle/>
        <a:p>
          <a:r>
            <a:rPr lang="en-US" sz="2000" b="1"/>
            <a:t>Meeting Ethical Guidelines &amp; Professional Standards</a:t>
          </a:r>
        </a:p>
      </dgm:t>
    </dgm:pt>
    <dgm:pt modelId="{8613DB06-EFD7-6343-82C5-A681F22A2E5E}" type="parTrans" cxnId="{901710AE-3686-AA46-BC7F-E49301FF502C}">
      <dgm:prSet/>
      <dgm:spPr/>
      <dgm:t>
        <a:bodyPr/>
        <a:lstStyle/>
        <a:p>
          <a:endParaRPr lang="en-US" sz="2000" b="1"/>
        </a:p>
      </dgm:t>
    </dgm:pt>
    <dgm:pt modelId="{682E1BB5-5731-A54C-85D1-9D49D231B6DB}" type="sibTrans" cxnId="{901710AE-3686-AA46-BC7F-E49301FF502C}">
      <dgm:prSet/>
      <dgm:spPr/>
      <dgm:t>
        <a:bodyPr/>
        <a:lstStyle/>
        <a:p>
          <a:endParaRPr lang="en-US" sz="2000" b="1"/>
        </a:p>
      </dgm:t>
    </dgm:pt>
    <dgm:pt modelId="{7E3931CE-CA49-4343-9490-FC9293A4314C}">
      <dgm:prSet custT="1"/>
      <dgm:spPr/>
      <dgm:t>
        <a:bodyPr/>
        <a:lstStyle/>
        <a:p>
          <a:r>
            <a:rPr lang="en-US" sz="2000" b="1"/>
            <a:t>Establish Coaching Agreement</a:t>
          </a:r>
        </a:p>
      </dgm:t>
    </dgm:pt>
    <dgm:pt modelId="{69AAF9DD-CB78-364C-96FB-C8D8E36FE1FD}" type="parTrans" cxnId="{2AA706A1-C151-F244-B1CD-D58A6C018384}">
      <dgm:prSet/>
      <dgm:spPr/>
      <dgm:t>
        <a:bodyPr/>
        <a:lstStyle/>
        <a:p>
          <a:endParaRPr lang="en-US" sz="2000" b="1"/>
        </a:p>
      </dgm:t>
    </dgm:pt>
    <dgm:pt modelId="{88222F6B-DFDB-CC4E-91B5-A52016225360}" type="sibTrans" cxnId="{2AA706A1-C151-F244-B1CD-D58A6C018384}">
      <dgm:prSet/>
      <dgm:spPr/>
      <dgm:t>
        <a:bodyPr/>
        <a:lstStyle/>
        <a:p>
          <a:endParaRPr lang="en-US" sz="2000" b="1"/>
        </a:p>
      </dgm:t>
    </dgm:pt>
    <dgm:pt modelId="{A3F47CA9-7E81-C848-B1A8-8C3604EC1ADD}" type="pres">
      <dgm:prSet presAssocID="{97735E0A-7296-5C47-82BE-59601FF8AD11}" presName="hierChild1" presStyleCnt="0">
        <dgm:presLayoutVars>
          <dgm:orgChart val="1"/>
          <dgm:chPref val="1"/>
          <dgm:dir/>
          <dgm:animOne val="branch"/>
          <dgm:animLvl val="lvl"/>
          <dgm:resizeHandles/>
        </dgm:presLayoutVars>
      </dgm:prSet>
      <dgm:spPr/>
    </dgm:pt>
    <dgm:pt modelId="{4CE4411A-D063-6D48-93EF-0CF120F161A5}" type="pres">
      <dgm:prSet presAssocID="{E48BFAF8-1EB5-5644-B9B2-0DDD7B98592C}" presName="hierRoot1" presStyleCnt="0">
        <dgm:presLayoutVars>
          <dgm:hierBranch val="init"/>
        </dgm:presLayoutVars>
      </dgm:prSet>
      <dgm:spPr/>
    </dgm:pt>
    <dgm:pt modelId="{337E443F-4DAF-8C44-BC39-4119F247399F}" type="pres">
      <dgm:prSet presAssocID="{E48BFAF8-1EB5-5644-B9B2-0DDD7B98592C}" presName="rootComposite1" presStyleCnt="0"/>
      <dgm:spPr/>
    </dgm:pt>
    <dgm:pt modelId="{9C9A05E5-8AB6-904A-B5BD-A313CA98F113}" type="pres">
      <dgm:prSet presAssocID="{E48BFAF8-1EB5-5644-B9B2-0DDD7B98592C}" presName="rootText1" presStyleLbl="node0" presStyleIdx="0" presStyleCnt="2">
        <dgm:presLayoutVars>
          <dgm:chPref val="3"/>
        </dgm:presLayoutVars>
      </dgm:prSet>
      <dgm:spPr/>
    </dgm:pt>
    <dgm:pt modelId="{1FC7EB38-63D0-5A4E-B548-82C1F4AD0AFD}" type="pres">
      <dgm:prSet presAssocID="{E48BFAF8-1EB5-5644-B9B2-0DDD7B98592C}" presName="rootConnector1" presStyleLbl="node1" presStyleIdx="0" presStyleCnt="0"/>
      <dgm:spPr/>
    </dgm:pt>
    <dgm:pt modelId="{3CECC649-E591-8649-A2D8-015C8BE3923A}" type="pres">
      <dgm:prSet presAssocID="{E48BFAF8-1EB5-5644-B9B2-0DDD7B98592C}" presName="hierChild2" presStyleCnt="0"/>
      <dgm:spPr/>
    </dgm:pt>
    <dgm:pt modelId="{60803F66-F246-7244-B8E2-7872BF47EF8B}" type="pres">
      <dgm:prSet presAssocID="{E48BFAF8-1EB5-5644-B9B2-0DDD7B98592C}" presName="hierChild3" presStyleCnt="0"/>
      <dgm:spPr/>
    </dgm:pt>
    <dgm:pt modelId="{1B48D569-73CC-444E-A19A-F87732A84FB8}" type="pres">
      <dgm:prSet presAssocID="{7E3931CE-CA49-4343-9490-FC9293A4314C}" presName="hierRoot1" presStyleCnt="0">
        <dgm:presLayoutVars>
          <dgm:hierBranch val="init"/>
        </dgm:presLayoutVars>
      </dgm:prSet>
      <dgm:spPr/>
    </dgm:pt>
    <dgm:pt modelId="{F0E82876-C3A7-6942-8D44-0BD10D47979B}" type="pres">
      <dgm:prSet presAssocID="{7E3931CE-CA49-4343-9490-FC9293A4314C}" presName="rootComposite1" presStyleCnt="0"/>
      <dgm:spPr/>
    </dgm:pt>
    <dgm:pt modelId="{67B6A8C0-6101-9042-8D76-4AA5721125B7}" type="pres">
      <dgm:prSet presAssocID="{7E3931CE-CA49-4343-9490-FC9293A4314C}" presName="rootText1" presStyleLbl="node0" presStyleIdx="1" presStyleCnt="2">
        <dgm:presLayoutVars>
          <dgm:chPref val="3"/>
        </dgm:presLayoutVars>
      </dgm:prSet>
      <dgm:spPr/>
    </dgm:pt>
    <dgm:pt modelId="{7C68C943-326B-5D4A-AA08-84CD2A06AB52}" type="pres">
      <dgm:prSet presAssocID="{7E3931CE-CA49-4343-9490-FC9293A4314C}" presName="rootConnector1" presStyleLbl="node1" presStyleIdx="0" presStyleCnt="0"/>
      <dgm:spPr/>
    </dgm:pt>
    <dgm:pt modelId="{0C4E22DF-4831-7B43-AFBE-AEE458CA9A71}" type="pres">
      <dgm:prSet presAssocID="{7E3931CE-CA49-4343-9490-FC9293A4314C}" presName="hierChild2" presStyleCnt="0"/>
      <dgm:spPr/>
    </dgm:pt>
    <dgm:pt modelId="{F6A79693-E820-4844-AAE7-F639C09986C8}" type="pres">
      <dgm:prSet presAssocID="{7E3931CE-CA49-4343-9490-FC9293A4314C}" presName="hierChild3" presStyleCnt="0"/>
      <dgm:spPr/>
    </dgm:pt>
  </dgm:ptLst>
  <dgm:cxnLst>
    <dgm:cxn modelId="{BA5E8D4A-5C86-3F4E-9258-896FEA02E31A}" type="presOf" srcId="{E48BFAF8-1EB5-5644-B9B2-0DDD7B98592C}" destId="{1FC7EB38-63D0-5A4E-B548-82C1F4AD0AFD}" srcOrd="1" destOrd="0" presId="urn:microsoft.com/office/officeart/2005/8/layout/orgChart1"/>
    <dgm:cxn modelId="{A31F436B-2A35-554A-A1FB-CEABE82131ED}" type="presOf" srcId="{7E3931CE-CA49-4343-9490-FC9293A4314C}" destId="{67B6A8C0-6101-9042-8D76-4AA5721125B7}" srcOrd="0" destOrd="0" presId="urn:microsoft.com/office/officeart/2005/8/layout/orgChart1"/>
    <dgm:cxn modelId="{35E3E66B-6DF8-EB4A-93BE-CC7BF01832DE}" type="presOf" srcId="{E48BFAF8-1EB5-5644-B9B2-0DDD7B98592C}" destId="{9C9A05E5-8AB6-904A-B5BD-A313CA98F113}" srcOrd="0" destOrd="0" presId="urn:microsoft.com/office/officeart/2005/8/layout/orgChart1"/>
    <dgm:cxn modelId="{2AA706A1-C151-F244-B1CD-D58A6C018384}" srcId="{97735E0A-7296-5C47-82BE-59601FF8AD11}" destId="{7E3931CE-CA49-4343-9490-FC9293A4314C}" srcOrd="1" destOrd="0" parTransId="{69AAF9DD-CB78-364C-96FB-C8D8E36FE1FD}" sibTransId="{88222F6B-DFDB-CC4E-91B5-A52016225360}"/>
    <dgm:cxn modelId="{BA56F3AB-16BF-194C-BF3D-0458DDA448C4}" type="presOf" srcId="{7E3931CE-CA49-4343-9490-FC9293A4314C}" destId="{7C68C943-326B-5D4A-AA08-84CD2A06AB52}" srcOrd="1" destOrd="0" presId="urn:microsoft.com/office/officeart/2005/8/layout/orgChart1"/>
    <dgm:cxn modelId="{901710AE-3686-AA46-BC7F-E49301FF502C}" srcId="{97735E0A-7296-5C47-82BE-59601FF8AD11}" destId="{E48BFAF8-1EB5-5644-B9B2-0DDD7B98592C}" srcOrd="0" destOrd="0" parTransId="{8613DB06-EFD7-6343-82C5-A681F22A2E5E}" sibTransId="{682E1BB5-5731-A54C-85D1-9D49D231B6DB}"/>
    <dgm:cxn modelId="{F77817D5-ABB1-9148-9F3E-7785A8E4803E}" type="presOf" srcId="{97735E0A-7296-5C47-82BE-59601FF8AD11}" destId="{A3F47CA9-7E81-C848-B1A8-8C3604EC1ADD}" srcOrd="0" destOrd="0" presId="urn:microsoft.com/office/officeart/2005/8/layout/orgChart1"/>
    <dgm:cxn modelId="{7115E32E-DAD2-A241-99BA-9B40DAE45AC2}" type="presParOf" srcId="{A3F47CA9-7E81-C848-B1A8-8C3604EC1ADD}" destId="{4CE4411A-D063-6D48-93EF-0CF120F161A5}" srcOrd="0" destOrd="0" presId="urn:microsoft.com/office/officeart/2005/8/layout/orgChart1"/>
    <dgm:cxn modelId="{6874132A-7462-4B49-BB10-33769208B0B0}" type="presParOf" srcId="{4CE4411A-D063-6D48-93EF-0CF120F161A5}" destId="{337E443F-4DAF-8C44-BC39-4119F247399F}" srcOrd="0" destOrd="0" presId="urn:microsoft.com/office/officeart/2005/8/layout/orgChart1"/>
    <dgm:cxn modelId="{CF59B2BE-2766-784A-98FF-33549FE460F7}" type="presParOf" srcId="{337E443F-4DAF-8C44-BC39-4119F247399F}" destId="{9C9A05E5-8AB6-904A-B5BD-A313CA98F113}" srcOrd="0" destOrd="0" presId="urn:microsoft.com/office/officeart/2005/8/layout/orgChart1"/>
    <dgm:cxn modelId="{F19FCCED-B14E-1C43-AF01-ED93F1256450}" type="presParOf" srcId="{337E443F-4DAF-8C44-BC39-4119F247399F}" destId="{1FC7EB38-63D0-5A4E-B548-82C1F4AD0AFD}" srcOrd="1" destOrd="0" presId="urn:microsoft.com/office/officeart/2005/8/layout/orgChart1"/>
    <dgm:cxn modelId="{AA6AF0F9-29FA-5445-8884-ADC41AF41414}" type="presParOf" srcId="{4CE4411A-D063-6D48-93EF-0CF120F161A5}" destId="{3CECC649-E591-8649-A2D8-015C8BE3923A}" srcOrd="1" destOrd="0" presId="urn:microsoft.com/office/officeart/2005/8/layout/orgChart1"/>
    <dgm:cxn modelId="{A8C7D267-DCA3-FB46-978F-215F9526C084}" type="presParOf" srcId="{4CE4411A-D063-6D48-93EF-0CF120F161A5}" destId="{60803F66-F246-7244-B8E2-7872BF47EF8B}" srcOrd="2" destOrd="0" presId="urn:microsoft.com/office/officeart/2005/8/layout/orgChart1"/>
    <dgm:cxn modelId="{C55736E1-EDA8-1C40-93CF-BC731C069C6E}" type="presParOf" srcId="{A3F47CA9-7E81-C848-B1A8-8C3604EC1ADD}" destId="{1B48D569-73CC-444E-A19A-F87732A84FB8}" srcOrd="1" destOrd="0" presId="urn:microsoft.com/office/officeart/2005/8/layout/orgChart1"/>
    <dgm:cxn modelId="{78177B03-E873-D94C-ABE2-74B2CC5E0167}" type="presParOf" srcId="{1B48D569-73CC-444E-A19A-F87732A84FB8}" destId="{F0E82876-C3A7-6942-8D44-0BD10D47979B}" srcOrd="0" destOrd="0" presId="urn:microsoft.com/office/officeart/2005/8/layout/orgChart1"/>
    <dgm:cxn modelId="{B4F44B68-123C-F74E-9E65-7C9FE83F707A}" type="presParOf" srcId="{F0E82876-C3A7-6942-8D44-0BD10D47979B}" destId="{67B6A8C0-6101-9042-8D76-4AA5721125B7}" srcOrd="0" destOrd="0" presId="urn:microsoft.com/office/officeart/2005/8/layout/orgChart1"/>
    <dgm:cxn modelId="{D077C2F5-EE8B-3948-BBFC-AC7ED60D5756}" type="presParOf" srcId="{F0E82876-C3A7-6942-8D44-0BD10D47979B}" destId="{7C68C943-326B-5D4A-AA08-84CD2A06AB52}" srcOrd="1" destOrd="0" presId="urn:microsoft.com/office/officeart/2005/8/layout/orgChart1"/>
    <dgm:cxn modelId="{C8D0F46A-554F-874D-BBF8-E165121E8ECB}" type="presParOf" srcId="{1B48D569-73CC-444E-A19A-F87732A84FB8}" destId="{0C4E22DF-4831-7B43-AFBE-AEE458CA9A71}" srcOrd="1" destOrd="0" presId="urn:microsoft.com/office/officeart/2005/8/layout/orgChart1"/>
    <dgm:cxn modelId="{CD51E70E-0695-1A40-A4E4-2CD9CB043F75}" type="presParOf" srcId="{1B48D569-73CC-444E-A19A-F87732A84FB8}" destId="{F6A79693-E820-4844-AAE7-F639C09986C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991B74-02DA-B24E-816C-39F404FD0E08}" type="doc">
      <dgm:prSet loTypeId="urn:microsoft.com/office/officeart/2005/8/layout/orgChart1" loCatId="hierarchy" qsTypeId="urn:microsoft.com/office/officeart/2005/8/quickstyle/simple1" qsCatId="simple" csTypeId="urn:microsoft.com/office/officeart/2005/8/colors/accent5_2" csCatId="accent5"/>
      <dgm:spPr/>
      <dgm:t>
        <a:bodyPr/>
        <a:lstStyle/>
        <a:p>
          <a:endParaRPr lang="en-US"/>
        </a:p>
      </dgm:t>
    </dgm:pt>
    <dgm:pt modelId="{411C5D65-6D8B-D142-8445-AEABB2FF54B0}">
      <dgm:prSet custT="1"/>
      <dgm:spPr/>
      <dgm:t>
        <a:bodyPr/>
        <a:lstStyle/>
        <a:p>
          <a:r>
            <a:rPr lang="en-US" sz="2000" b="1"/>
            <a:t>Establish Trust &amp; Intimacy</a:t>
          </a:r>
        </a:p>
      </dgm:t>
    </dgm:pt>
    <dgm:pt modelId="{3E47192F-6907-FA4F-B0A4-8C7DFA945D23}" type="parTrans" cxnId="{95644757-7E39-C946-89C3-E659F689A540}">
      <dgm:prSet/>
      <dgm:spPr/>
      <dgm:t>
        <a:bodyPr/>
        <a:lstStyle/>
        <a:p>
          <a:endParaRPr lang="en-US" sz="2000"/>
        </a:p>
      </dgm:t>
    </dgm:pt>
    <dgm:pt modelId="{D3123229-3CF9-3C45-BBF0-B6A4B0404318}" type="sibTrans" cxnId="{95644757-7E39-C946-89C3-E659F689A540}">
      <dgm:prSet/>
      <dgm:spPr/>
      <dgm:t>
        <a:bodyPr/>
        <a:lstStyle/>
        <a:p>
          <a:endParaRPr lang="en-US" sz="2000"/>
        </a:p>
      </dgm:t>
    </dgm:pt>
    <dgm:pt modelId="{25EF2534-9633-8B44-A39E-E0A3C7C96903}">
      <dgm:prSet custT="1"/>
      <dgm:spPr/>
      <dgm:t>
        <a:bodyPr/>
        <a:lstStyle/>
        <a:p>
          <a:r>
            <a:rPr lang="en-US" sz="2000" b="1"/>
            <a:t>Coaching Presence</a:t>
          </a:r>
        </a:p>
      </dgm:t>
    </dgm:pt>
    <dgm:pt modelId="{44C4668F-0607-AC48-AEA2-ED35913E5822}" type="parTrans" cxnId="{B893584D-0C08-CF46-9761-277713D5CB67}">
      <dgm:prSet/>
      <dgm:spPr/>
      <dgm:t>
        <a:bodyPr/>
        <a:lstStyle/>
        <a:p>
          <a:endParaRPr lang="en-US" sz="2000"/>
        </a:p>
      </dgm:t>
    </dgm:pt>
    <dgm:pt modelId="{F2E24326-CC8C-9744-ACEC-E29CD21872A0}" type="sibTrans" cxnId="{B893584D-0C08-CF46-9761-277713D5CB67}">
      <dgm:prSet/>
      <dgm:spPr/>
      <dgm:t>
        <a:bodyPr/>
        <a:lstStyle/>
        <a:p>
          <a:endParaRPr lang="en-US" sz="2000"/>
        </a:p>
      </dgm:t>
    </dgm:pt>
    <dgm:pt modelId="{8742DAF6-6E01-B243-B683-5E646FCA7008}" type="pres">
      <dgm:prSet presAssocID="{45991B74-02DA-B24E-816C-39F404FD0E08}" presName="hierChild1" presStyleCnt="0">
        <dgm:presLayoutVars>
          <dgm:orgChart val="1"/>
          <dgm:chPref val="1"/>
          <dgm:dir/>
          <dgm:animOne val="branch"/>
          <dgm:animLvl val="lvl"/>
          <dgm:resizeHandles/>
        </dgm:presLayoutVars>
      </dgm:prSet>
      <dgm:spPr/>
    </dgm:pt>
    <dgm:pt modelId="{863448BE-8995-2B49-AEE5-7C88577CBFD6}" type="pres">
      <dgm:prSet presAssocID="{411C5D65-6D8B-D142-8445-AEABB2FF54B0}" presName="hierRoot1" presStyleCnt="0">
        <dgm:presLayoutVars>
          <dgm:hierBranch val="init"/>
        </dgm:presLayoutVars>
      </dgm:prSet>
      <dgm:spPr/>
    </dgm:pt>
    <dgm:pt modelId="{9A25DC2E-C8C3-BB47-A4C5-093D940A0512}" type="pres">
      <dgm:prSet presAssocID="{411C5D65-6D8B-D142-8445-AEABB2FF54B0}" presName="rootComposite1" presStyleCnt="0"/>
      <dgm:spPr/>
    </dgm:pt>
    <dgm:pt modelId="{F204F42F-9D5F-D248-A058-4091AE15439C}" type="pres">
      <dgm:prSet presAssocID="{411C5D65-6D8B-D142-8445-AEABB2FF54B0}" presName="rootText1" presStyleLbl="node0" presStyleIdx="0" presStyleCnt="2">
        <dgm:presLayoutVars>
          <dgm:chPref val="3"/>
        </dgm:presLayoutVars>
      </dgm:prSet>
      <dgm:spPr/>
    </dgm:pt>
    <dgm:pt modelId="{ABDED253-8038-E24D-AE3E-8D6A5A228BD0}" type="pres">
      <dgm:prSet presAssocID="{411C5D65-6D8B-D142-8445-AEABB2FF54B0}" presName="rootConnector1" presStyleLbl="node1" presStyleIdx="0" presStyleCnt="0"/>
      <dgm:spPr/>
    </dgm:pt>
    <dgm:pt modelId="{32654280-CE1D-2A40-9B87-388C0229190F}" type="pres">
      <dgm:prSet presAssocID="{411C5D65-6D8B-D142-8445-AEABB2FF54B0}" presName="hierChild2" presStyleCnt="0"/>
      <dgm:spPr/>
    </dgm:pt>
    <dgm:pt modelId="{B64AC442-B2BC-CE4B-BA44-62E90444F9BF}" type="pres">
      <dgm:prSet presAssocID="{411C5D65-6D8B-D142-8445-AEABB2FF54B0}" presName="hierChild3" presStyleCnt="0"/>
      <dgm:spPr/>
    </dgm:pt>
    <dgm:pt modelId="{44105BB6-E8A8-6948-8873-DDEEFC712E4D}" type="pres">
      <dgm:prSet presAssocID="{25EF2534-9633-8B44-A39E-E0A3C7C96903}" presName="hierRoot1" presStyleCnt="0">
        <dgm:presLayoutVars>
          <dgm:hierBranch val="init"/>
        </dgm:presLayoutVars>
      </dgm:prSet>
      <dgm:spPr/>
    </dgm:pt>
    <dgm:pt modelId="{F16D6E89-37E7-C140-A0AB-1DC2471A329C}" type="pres">
      <dgm:prSet presAssocID="{25EF2534-9633-8B44-A39E-E0A3C7C96903}" presName="rootComposite1" presStyleCnt="0"/>
      <dgm:spPr/>
    </dgm:pt>
    <dgm:pt modelId="{21E2BE6C-DE10-9F46-91EB-7DBFB20D3522}" type="pres">
      <dgm:prSet presAssocID="{25EF2534-9633-8B44-A39E-E0A3C7C96903}" presName="rootText1" presStyleLbl="node0" presStyleIdx="1" presStyleCnt="2">
        <dgm:presLayoutVars>
          <dgm:chPref val="3"/>
        </dgm:presLayoutVars>
      </dgm:prSet>
      <dgm:spPr/>
    </dgm:pt>
    <dgm:pt modelId="{910FDAF1-4127-9A4B-90CD-06E9ED1150AF}" type="pres">
      <dgm:prSet presAssocID="{25EF2534-9633-8B44-A39E-E0A3C7C96903}" presName="rootConnector1" presStyleLbl="node1" presStyleIdx="0" presStyleCnt="0"/>
      <dgm:spPr/>
    </dgm:pt>
    <dgm:pt modelId="{C2FE2C72-19EE-764B-A9FB-E7BFBBE56533}" type="pres">
      <dgm:prSet presAssocID="{25EF2534-9633-8B44-A39E-E0A3C7C96903}" presName="hierChild2" presStyleCnt="0"/>
      <dgm:spPr/>
    </dgm:pt>
    <dgm:pt modelId="{68296A0C-0AC4-E548-91BD-27AF7B7C1757}" type="pres">
      <dgm:prSet presAssocID="{25EF2534-9633-8B44-A39E-E0A3C7C96903}" presName="hierChild3" presStyleCnt="0"/>
      <dgm:spPr/>
    </dgm:pt>
  </dgm:ptLst>
  <dgm:cxnLst>
    <dgm:cxn modelId="{CAF42C1D-9EB9-5344-AF22-113E87EDB37D}" type="presOf" srcId="{45991B74-02DA-B24E-816C-39F404FD0E08}" destId="{8742DAF6-6E01-B243-B683-5E646FCA7008}" srcOrd="0" destOrd="0" presId="urn:microsoft.com/office/officeart/2005/8/layout/orgChart1"/>
    <dgm:cxn modelId="{B893584D-0C08-CF46-9761-277713D5CB67}" srcId="{45991B74-02DA-B24E-816C-39F404FD0E08}" destId="{25EF2534-9633-8B44-A39E-E0A3C7C96903}" srcOrd="1" destOrd="0" parTransId="{44C4668F-0607-AC48-AEA2-ED35913E5822}" sibTransId="{F2E24326-CC8C-9744-ACEC-E29CD21872A0}"/>
    <dgm:cxn modelId="{95644757-7E39-C946-89C3-E659F689A540}" srcId="{45991B74-02DA-B24E-816C-39F404FD0E08}" destId="{411C5D65-6D8B-D142-8445-AEABB2FF54B0}" srcOrd="0" destOrd="0" parTransId="{3E47192F-6907-FA4F-B0A4-8C7DFA945D23}" sibTransId="{D3123229-3CF9-3C45-BBF0-B6A4B0404318}"/>
    <dgm:cxn modelId="{70EAAD86-A3CA-7642-8484-5C8004C4AA80}" type="presOf" srcId="{411C5D65-6D8B-D142-8445-AEABB2FF54B0}" destId="{F204F42F-9D5F-D248-A058-4091AE15439C}" srcOrd="0" destOrd="0" presId="urn:microsoft.com/office/officeart/2005/8/layout/orgChart1"/>
    <dgm:cxn modelId="{61CA648C-6AC2-014A-AC0D-C3B693C73BFF}" type="presOf" srcId="{25EF2534-9633-8B44-A39E-E0A3C7C96903}" destId="{910FDAF1-4127-9A4B-90CD-06E9ED1150AF}" srcOrd="1" destOrd="0" presId="urn:microsoft.com/office/officeart/2005/8/layout/orgChart1"/>
    <dgm:cxn modelId="{523B1CA2-FDDA-A744-AFEF-97DDB3F994DA}" type="presOf" srcId="{411C5D65-6D8B-D142-8445-AEABB2FF54B0}" destId="{ABDED253-8038-E24D-AE3E-8D6A5A228BD0}" srcOrd="1" destOrd="0" presId="urn:microsoft.com/office/officeart/2005/8/layout/orgChart1"/>
    <dgm:cxn modelId="{1B60FFD5-DED4-A749-8111-3F0EA4B6BA61}" type="presOf" srcId="{25EF2534-9633-8B44-A39E-E0A3C7C96903}" destId="{21E2BE6C-DE10-9F46-91EB-7DBFB20D3522}" srcOrd="0" destOrd="0" presId="urn:microsoft.com/office/officeart/2005/8/layout/orgChart1"/>
    <dgm:cxn modelId="{8D934E5C-01BA-C64A-93EA-688027F7B519}" type="presParOf" srcId="{8742DAF6-6E01-B243-B683-5E646FCA7008}" destId="{863448BE-8995-2B49-AEE5-7C88577CBFD6}" srcOrd="0" destOrd="0" presId="urn:microsoft.com/office/officeart/2005/8/layout/orgChart1"/>
    <dgm:cxn modelId="{753081D3-3CF7-E542-95B6-1114EB1F2296}" type="presParOf" srcId="{863448BE-8995-2B49-AEE5-7C88577CBFD6}" destId="{9A25DC2E-C8C3-BB47-A4C5-093D940A0512}" srcOrd="0" destOrd="0" presId="urn:microsoft.com/office/officeart/2005/8/layout/orgChart1"/>
    <dgm:cxn modelId="{AEB2C0E0-CF23-724A-B72F-B66B537A7B77}" type="presParOf" srcId="{9A25DC2E-C8C3-BB47-A4C5-093D940A0512}" destId="{F204F42F-9D5F-D248-A058-4091AE15439C}" srcOrd="0" destOrd="0" presId="urn:microsoft.com/office/officeart/2005/8/layout/orgChart1"/>
    <dgm:cxn modelId="{70E4B911-89A4-184F-BE49-031B0298586C}" type="presParOf" srcId="{9A25DC2E-C8C3-BB47-A4C5-093D940A0512}" destId="{ABDED253-8038-E24D-AE3E-8D6A5A228BD0}" srcOrd="1" destOrd="0" presId="urn:microsoft.com/office/officeart/2005/8/layout/orgChart1"/>
    <dgm:cxn modelId="{4C25D9EB-E124-6041-8628-A938455C8A16}" type="presParOf" srcId="{863448BE-8995-2B49-AEE5-7C88577CBFD6}" destId="{32654280-CE1D-2A40-9B87-388C0229190F}" srcOrd="1" destOrd="0" presId="urn:microsoft.com/office/officeart/2005/8/layout/orgChart1"/>
    <dgm:cxn modelId="{229917B4-BE6A-3F40-A227-93934C40C564}" type="presParOf" srcId="{863448BE-8995-2B49-AEE5-7C88577CBFD6}" destId="{B64AC442-B2BC-CE4B-BA44-62E90444F9BF}" srcOrd="2" destOrd="0" presId="urn:microsoft.com/office/officeart/2005/8/layout/orgChart1"/>
    <dgm:cxn modelId="{247EA267-6936-D542-B51A-22C3E0F31DBA}" type="presParOf" srcId="{8742DAF6-6E01-B243-B683-5E646FCA7008}" destId="{44105BB6-E8A8-6948-8873-DDEEFC712E4D}" srcOrd="1" destOrd="0" presId="urn:microsoft.com/office/officeart/2005/8/layout/orgChart1"/>
    <dgm:cxn modelId="{07275B28-1166-CD4F-8EB8-ADFA06C85714}" type="presParOf" srcId="{44105BB6-E8A8-6948-8873-DDEEFC712E4D}" destId="{F16D6E89-37E7-C140-A0AB-1DC2471A329C}" srcOrd="0" destOrd="0" presId="urn:microsoft.com/office/officeart/2005/8/layout/orgChart1"/>
    <dgm:cxn modelId="{5BF668C5-6DA9-214E-BA2C-11766FB67877}" type="presParOf" srcId="{F16D6E89-37E7-C140-A0AB-1DC2471A329C}" destId="{21E2BE6C-DE10-9F46-91EB-7DBFB20D3522}" srcOrd="0" destOrd="0" presId="urn:microsoft.com/office/officeart/2005/8/layout/orgChart1"/>
    <dgm:cxn modelId="{B4400964-3FEA-7A40-8A1B-6DF6379316E1}" type="presParOf" srcId="{F16D6E89-37E7-C140-A0AB-1DC2471A329C}" destId="{910FDAF1-4127-9A4B-90CD-06E9ED1150AF}" srcOrd="1" destOrd="0" presId="urn:microsoft.com/office/officeart/2005/8/layout/orgChart1"/>
    <dgm:cxn modelId="{6704A392-2A3F-4040-B542-1CE6DD915795}" type="presParOf" srcId="{44105BB6-E8A8-6948-8873-DDEEFC712E4D}" destId="{C2FE2C72-19EE-764B-A9FB-E7BFBBE56533}" srcOrd="1" destOrd="0" presId="urn:microsoft.com/office/officeart/2005/8/layout/orgChart1"/>
    <dgm:cxn modelId="{C22D04D7-B1A3-8842-8E55-AFEE11CD8ADA}" type="presParOf" srcId="{44105BB6-E8A8-6948-8873-DDEEFC712E4D}" destId="{68296A0C-0AC4-E548-91BD-27AF7B7C1757}"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845A03-FEF9-474E-8107-F6B0B575919C}" type="doc">
      <dgm:prSet loTypeId="urn:microsoft.com/office/officeart/2005/8/layout/orgChart1" loCatId="hierarchy" qsTypeId="urn:microsoft.com/office/officeart/2005/8/quickstyle/simple1" qsCatId="simple" csTypeId="urn:microsoft.com/office/officeart/2005/8/colors/accent5_2" csCatId="accent5"/>
      <dgm:spPr/>
      <dgm:t>
        <a:bodyPr/>
        <a:lstStyle/>
        <a:p>
          <a:endParaRPr lang="en-US"/>
        </a:p>
      </dgm:t>
    </dgm:pt>
    <dgm:pt modelId="{A6B0CCDC-6286-4245-BBAF-50149EA5CBE8}">
      <dgm:prSet custT="1"/>
      <dgm:spPr/>
      <dgm:t>
        <a:bodyPr/>
        <a:lstStyle/>
        <a:p>
          <a:r>
            <a:rPr lang="en-US" sz="2000" b="1"/>
            <a:t>Active Listening</a:t>
          </a:r>
        </a:p>
      </dgm:t>
    </dgm:pt>
    <dgm:pt modelId="{E7C3A13D-3373-934A-B22B-435D29E661F3}" type="parTrans" cxnId="{229AD1FA-A3FA-5F4C-88E6-0E680F567D6C}">
      <dgm:prSet/>
      <dgm:spPr/>
      <dgm:t>
        <a:bodyPr/>
        <a:lstStyle/>
        <a:p>
          <a:endParaRPr lang="en-US" sz="2000" b="1"/>
        </a:p>
      </dgm:t>
    </dgm:pt>
    <dgm:pt modelId="{4A039274-A6E6-0949-A110-7F4A98894B26}" type="sibTrans" cxnId="{229AD1FA-A3FA-5F4C-88E6-0E680F567D6C}">
      <dgm:prSet/>
      <dgm:spPr/>
      <dgm:t>
        <a:bodyPr/>
        <a:lstStyle/>
        <a:p>
          <a:endParaRPr lang="en-US" sz="2000" b="1"/>
        </a:p>
      </dgm:t>
    </dgm:pt>
    <dgm:pt modelId="{4A49E1EA-A701-E146-BCA0-4BD7DA4139F8}">
      <dgm:prSet custT="1"/>
      <dgm:spPr/>
      <dgm:t>
        <a:bodyPr/>
        <a:lstStyle/>
        <a:p>
          <a:r>
            <a:rPr lang="en-US" sz="2000" b="1"/>
            <a:t>Powerful Questioning</a:t>
          </a:r>
        </a:p>
      </dgm:t>
    </dgm:pt>
    <dgm:pt modelId="{6C265BA1-EE74-F543-AD3B-8E209BD63661}" type="parTrans" cxnId="{EEE73DBA-37E3-F24B-85D2-49EE0C69EB3B}">
      <dgm:prSet/>
      <dgm:spPr/>
      <dgm:t>
        <a:bodyPr/>
        <a:lstStyle/>
        <a:p>
          <a:endParaRPr lang="en-US" sz="2000" b="1"/>
        </a:p>
      </dgm:t>
    </dgm:pt>
    <dgm:pt modelId="{3F504EAE-A948-C647-9822-218E067155BE}" type="sibTrans" cxnId="{EEE73DBA-37E3-F24B-85D2-49EE0C69EB3B}">
      <dgm:prSet/>
      <dgm:spPr/>
      <dgm:t>
        <a:bodyPr/>
        <a:lstStyle/>
        <a:p>
          <a:endParaRPr lang="en-US" sz="2000" b="1"/>
        </a:p>
      </dgm:t>
    </dgm:pt>
    <dgm:pt modelId="{326FAB32-38DE-2247-A055-D9A4E5C9A9B5}">
      <dgm:prSet custT="1"/>
      <dgm:spPr/>
      <dgm:t>
        <a:bodyPr/>
        <a:lstStyle/>
        <a:p>
          <a:r>
            <a:rPr lang="en-US" sz="2000" b="1"/>
            <a:t>Direct Communication</a:t>
          </a:r>
        </a:p>
      </dgm:t>
    </dgm:pt>
    <dgm:pt modelId="{E874213B-49AB-D043-8F32-9BA0902DC4F1}" type="parTrans" cxnId="{2A96C99A-3C6E-FA42-9928-E5F5510D9556}">
      <dgm:prSet/>
      <dgm:spPr/>
      <dgm:t>
        <a:bodyPr/>
        <a:lstStyle/>
        <a:p>
          <a:endParaRPr lang="en-US" sz="2000" b="1"/>
        </a:p>
      </dgm:t>
    </dgm:pt>
    <dgm:pt modelId="{A50A0AEB-2577-CA45-8AD6-CAA6EBE748BD}" type="sibTrans" cxnId="{2A96C99A-3C6E-FA42-9928-E5F5510D9556}">
      <dgm:prSet/>
      <dgm:spPr/>
      <dgm:t>
        <a:bodyPr/>
        <a:lstStyle/>
        <a:p>
          <a:endParaRPr lang="en-US" sz="2000" b="1"/>
        </a:p>
      </dgm:t>
    </dgm:pt>
    <dgm:pt modelId="{21D0DC44-C617-8C40-9A80-F395D9BA92A1}" type="pres">
      <dgm:prSet presAssocID="{5F845A03-FEF9-474E-8107-F6B0B575919C}" presName="hierChild1" presStyleCnt="0">
        <dgm:presLayoutVars>
          <dgm:orgChart val="1"/>
          <dgm:chPref val="1"/>
          <dgm:dir/>
          <dgm:animOne val="branch"/>
          <dgm:animLvl val="lvl"/>
          <dgm:resizeHandles/>
        </dgm:presLayoutVars>
      </dgm:prSet>
      <dgm:spPr/>
    </dgm:pt>
    <dgm:pt modelId="{2400B7F0-CF15-1B4B-8E0C-DAC77564275C}" type="pres">
      <dgm:prSet presAssocID="{A6B0CCDC-6286-4245-BBAF-50149EA5CBE8}" presName="hierRoot1" presStyleCnt="0">
        <dgm:presLayoutVars>
          <dgm:hierBranch val="init"/>
        </dgm:presLayoutVars>
      </dgm:prSet>
      <dgm:spPr/>
    </dgm:pt>
    <dgm:pt modelId="{A8A81E78-8DA6-9249-8AE8-B2AAB6965158}" type="pres">
      <dgm:prSet presAssocID="{A6B0CCDC-6286-4245-BBAF-50149EA5CBE8}" presName="rootComposite1" presStyleCnt="0"/>
      <dgm:spPr/>
    </dgm:pt>
    <dgm:pt modelId="{0F894756-A43D-5645-B533-9C4C4595070A}" type="pres">
      <dgm:prSet presAssocID="{A6B0CCDC-6286-4245-BBAF-50149EA5CBE8}" presName="rootText1" presStyleLbl="node0" presStyleIdx="0" presStyleCnt="3" custLinFactNeighborY="-11214">
        <dgm:presLayoutVars>
          <dgm:chPref val="3"/>
        </dgm:presLayoutVars>
      </dgm:prSet>
      <dgm:spPr/>
    </dgm:pt>
    <dgm:pt modelId="{6E22C4A5-02B7-7049-B3DE-8A6AF0641935}" type="pres">
      <dgm:prSet presAssocID="{A6B0CCDC-6286-4245-BBAF-50149EA5CBE8}" presName="rootConnector1" presStyleLbl="node1" presStyleIdx="0" presStyleCnt="0"/>
      <dgm:spPr/>
    </dgm:pt>
    <dgm:pt modelId="{955817F2-6D19-C848-8633-256424FF912B}" type="pres">
      <dgm:prSet presAssocID="{A6B0CCDC-6286-4245-BBAF-50149EA5CBE8}" presName="hierChild2" presStyleCnt="0"/>
      <dgm:spPr/>
    </dgm:pt>
    <dgm:pt modelId="{2E96DCAA-18E5-1144-BE52-829E070DACC1}" type="pres">
      <dgm:prSet presAssocID="{A6B0CCDC-6286-4245-BBAF-50149EA5CBE8}" presName="hierChild3" presStyleCnt="0"/>
      <dgm:spPr/>
    </dgm:pt>
    <dgm:pt modelId="{9B2D33AD-DF68-064D-8CDA-CD0693851B3D}" type="pres">
      <dgm:prSet presAssocID="{4A49E1EA-A701-E146-BCA0-4BD7DA4139F8}" presName="hierRoot1" presStyleCnt="0">
        <dgm:presLayoutVars>
          <dgm:hierBranch val="init"/>
        </dgm:presLayoutVars>
      </dgm:prSet>
      <dgm:spPr/>
    </dgm:pt>
    <dgm:pt modelId="{E12FE2DC-0321-D940-99DB-2B846929726B}" type="pres">
      <dgm:prSet presAssocID="{4A49E1EA-A701-E146-BCA0-4BD7DA4139F8}" presName="rootComposite1" presStyleCnt="0"/>
      <dgm:spPr/>
    </dgm:pt>
    <dgm:pt modelId="{C78ADC25-9758-0F49-883E-09DB727B14AD}" type="pres">
      <dgm:prSet presAssocID="{4A49E1EA-A701-E146-BCA0-4BD7DA4139F8}" presName="rootText1" presStyleLbl="node0" presStyleIdx="1" presStyleCnt="3" custLinFactNeighborY="-9968">
        <dgm:presLayoutVars>
          <dgm:chPref val="3"/>
        </dgm:presLayoutVars>
      </dgm:prSet>
      <dgm:spPr/>
    </dgm:pt>
    <dgm:pt modelId="{C5142E58-7B59-244D-808E-A77B815D4127}" type="pres">
      <dgm:prSet presAssocID="{4A49E1EA-A701-E146-BCA0-4BD7DA4139F8}" presName="rootConnector1" presStyleLbl="node1" presStyleIdx="0" presStyleCnt="0"/>
      <dgm:spPr/>
    </dgm:pt>
    <dgm:pt modelId="{9CEB6784-9393-2E43-A8A7-73064528BFCA}" type="pres">
      <dgm:prSet presAssocID="{4A49E1EA-A701-E146-BCA0-4BD7DA4139F8}" presName="hierChild2" presStyleCnt="0"/>
      <dgm:spPr/>
    </dgm:pt>
    <dgm:pt modelId="{BF610490-195F-6548-BECA-C025B96C0F59}" type="pres">
      <dgm:prSet presAssocID="{4A49E1EA-A701-E146-BCA0-4BD7DA4139F8}" presName="hierChild3" presStyleCnt="0"/>
      <dgm:spPr/>
    </dgm:pt>
    <dgm:pt modelId="{090FD69B-A9E5-FF4C-8007-BFDD091C3F36}" type="pres">
      <dgm:prSet presAssocID="{326FAB32-38DE-2247-A055-D9A4E5C9A9B5}" presName="hierRoot1" presStyleCnt="0">
        <dgm:presLayoutVars>
          <dgm:hierBranch val="init"/>
        </dgm:presLayoutVars>
      </dgm:prSet>
      <dgm:spPr/>
    </dgm:pt>
    <dgm:pt modelId="{3F0C2669-2A40-434A-B69C-99D7F7D66608}" type="pres">
      <dgm:prSet presAssocID="{326FAB32-38DE-2247-A055-D9A4E5C9A9B5}" presName="rootComposite1" presStyleCnt="0"/>
      <dgm:spPr/>
    </dgm:pt>
    <dgm:pt modelId="{552F1D0A-FA5C-254E-A65A-99C2F80C1824}" type="pres">
      <dgm:prSet presAssocID="{326FAB32-38DE-2247-A055-D9A4E5C9A9B5}" presName="rootText1" presStyleLbl="node0" presStyleIdx="2" presStyleCnt="3" custLinFactNeighborY="-11214">
        <dgm:presLayoutVars>
          <dgm:chPref val="3"/>
        </dgm:presLayoutVars>
      </dgm:prSet>
      <dgm:spPr/>
    </dgm:pt>
    <dgm:pt modelId="{0C8F686A-830E-DF4B-8F1D-5CFCA5B02275}" type="pres">
      <dgm:prSet presAssocID="{326FAB32-38DE-2247-A055-D9A4E5C9A9B5}" presName="rootConnector1" presStyleLbl="node1" presStyleIdx="0" presStyleCnt="0"/>
      <dgm:spPr/>
    </dgm:pt>
    <dgm:pt modelId="{32296DC8-E129-FF47-9E54-C9724A90C0EC}" type="pres">
      <dgm:prSet presAssocID="{326FAB32-38DE-2247-A055-D9A4E5C9A9B5}" presName="hierChild2" presStyleCnt="0"/>
      <dgm:spPr/>
    </dgm:pt>
    <dgm:pt modelId="{2A982732-2893-3348-8B03-EE0E285A9C9E}" type="pres">
      <dgm:prSet presAssocID="{326FAB32-38DE-2247-A055-D9A4E5C9A9B5}" presName="hierChild3" presStyleCnt="0"/>
      <dgm:spPr/>
    </dgm:pt>
  </dgm:ptLst>
  <dgm:cxnLst>
    <dgm:cxn modelId="{7AD39406-1185-B444-AEC6-D5E542C5A7A4}" type="presOf" srcId="{326FAB32-38DE-2247-A055-D9A4E5C9A9B5}" destId="{0C8F686A-830E-DF4B-8F1D-5CFCA5B02275}" srcOrd="1" destOrd="0" presId="urn:microsoft.com/office/officeart/2005/8/layout/orgChart1"/>
    <dgm:cxn modelId="{B8911B35-5D71-8644-93C8-41335DC11AB1}" type="presOf" srcId="{A6B0CCDC-6286-4245-BBAF-50149EA5CBE8}" destId="{6E22C4A5-02B7-7049-B3DE-8A6AF0641935}" srcOrd="1" destOrd="0" presId="urn:microsoft.com/office/officeart/2005/8/layout/orgChart1"/>
    <dgm:cxn modelId="{508E5083-C56E-E646-8334-BB0F95408F46}" type="presOf" srcId="{A6B0CCDC-6286-4245-BBAF-50149EA5CBE8}" destId="{0F894756-A43D-5645-B533-9C4C4595070A}" srcOrd="0" destOrd="0" presId="urn:microsoft.com/office/officeart/2005/8/layout/orgChart1"/>
    <dgm:cxn modelId="{508F5991-6DFF-4C44-BB34-C45B88FB41BF}" type="presOf" srcId="{326FAB32-38DE-2247-A055-D9A4E5C9A9B5}" destId="{552F1D0A-FA5C-254E-A65A-99C2F80C1824}" srcOrd="0" destOrd="0" presId="urn:microsoft.com/office/officeart/2005/8/layout/orgChart1"/>
    <dgm:cxn modelId="{A7FC4A9A-7098-3A44-A5BA-7A6C7A6DC22A}" type="presOf" srcId="{4A49E1EA-A701-E146-BCA0-4BD7DA4139F8}" destId="{C5142E58-7B59-244D-808E-A77B815D4127}" srcOrd="1" destOrd="0" presId="urn:microsoft.com/office/officeart/2005/8/layout/orgChart1"/>
    <dgm:cxn modelId="{2A96C99A-3C6E-FA42-9928-E5F5510D9556}" srcId="{5F845A03-FEF9-474E-8107-F6B0B575919C}" destId="{326FAB32-38DE-2247-A055-D9A4E5C9A9B5}" srcOrd="2" destOrd="0" parTransId="{E874213B-49AB-D043-8F32-9BA0902DC4F1}" sibTransId="{A50A0AEB-2577-CA45-8AD6-CAA6EBE748BD}"/>
    <dgm:cxn modelId="{EEE73DBA-37E3-F24B-85D2-49EE0C69EB3B}" srcId="{5F845A03-FEF9-474E-8107-F6B0B575919C}" destId="{4A49E1EA-A701-E146-BCA0-4BD7DA4139F8}" srcOrd="1" destOrd="0" parTransId="{6C265BA1-EE74-F543-AD3B-8E209BD63661}" sibTransId="{3F504EAE-A948-C647-9822-218E067155BE}"/>
    <dgm:cxn modelId="{E40723C1-7309-BA4D-BF32-296F713F18F6}" type="presOf" srcId="{5F845A03-FEF9-474E-8107-F6B0B575919C}" destId="{21D0DC44-C617-8C40-9A80-F395D9BA92A1}" srcOrd="0" destOrd="0" presId="urn:microsoft.com/office/officeart/2005/8/layout/orgChart1"/>
    <dgm:cxn modelId="{E2C546CB-4068-2946-A3B1-1D04CD4FA8C8}" type="presOf" srcId="{4A49E1EA-A701-E146-BCA0-4BD7DA4139F8}" destId="{C78ADC25-9758-0F49-883E-09DB727B14AD}" srcOrd="0" destOrd="0" presId="urn:microsoft.com/office/officeart/2005/8/layout/orgChart1"/>
    <dgm:cxn modelId="{229AD1FA-A3FA-5F4C-88E6-0E680F567D6C}" srcId="{5F845A03-FEF9-474E-8107-F6B0B575919C}" destId="{A6B0CCDC-6286-4245-BBAF-50149EA5CBE8}" srcOrd="0" destOrd="0" parTransId="{E7C3A13D-3373-934A-B22B-435D29E661F3}" sibTransId="{4A039274-A6E6-0949-A110-7F4A98894B26}"/>
    <dgm:cxn modelId="{E91FC639-8546-724A-A14D-D557DACDD4E8}" type="presParOf" srcId="{21D0DC44-C617-8C40-9A80-F395D9BA92A1}" destId="{2400B7F0-CF15-1B4B-8E0C-DAC77564275C}" srcOrd="0" destOrd="0" presId="urn:microsoft.com/office/officeart/2005/8/layout/orgChart1"/>
    <dgm:cxn modelId="{D226FB03-2732-F649-B2DB-25FDEE1E6B20}" type="presParOf" srcId="{2400B7F0-CF15-1B4B-8E0C-DAC77564275C}" destId="{A8A81E78-8DA6-9249-8AE8-B2AAB6965158}" srcOrd="0" destOrd="0" presId="urn:microsoft.com/office/officeart/2005/8/layout/orgChart1"/>
    <dgm:cxn modelId="{30D462D1-3D01-A543-8F68-A6E835077624}" type="presParOf" srcId="{A8A81E78-8DA6-9249-8AE8-B2AAB6965158}" destId="{0F894756-A43D-5645-B533-9C4C4595070A}" srcOrd="0" destOrd="0" presId="urn:microsoft.com/office/officeart/2005/8/layout/orgChart1"/>
    <dgm:cxn modelId="{2E527D92-BC40-3E43-8112-5D57FEDC5C53}" type="presParOf" srcId="{A8A81E78-8DA6-9249-8AE8-B2AAB6965158}" destId="{6E22C4A5-02B7-7049-B3DE-8A6AF0641935}" srcOrd="1" destOrd="0" presId="urn:microsoft.com/office/officeart/2005/8/layout/orgChart1"/>
    <dgm:cxn modelId="{6A8FCF2B-6A21-6B47-88B3-199D32CE3B9D}" type="presParOf" srcId="{2400B7F0-CF15-1B4B-8E0C-DAC77564275C}" destId="{955817F2-6D19-C848-8633-256424FF912B}" srcOrd="1" destOrd="0" presId="urn:microsoft.com/office/officeart/2005/8/layout/orgChart1"/>
    <dgm:cxn modelId="{BCC431B0-D47A-A544-B880-D9339C226026}" type="presParOf" srcId="{2400B7F0-CF15-1B4B-8E0C-DAC77564275C}" destId="{2E96DCAA-18E5-1144-BE52-829E070DACC1}" srcOrd="2" destOrd="0" presId="urn:microsoft.com/office/officeart/2005/8/layout/orgChart1"/>
    <dgm:cxn modelId="{842157D2-A11E-0246-AF36-69ABF8EE4B2A}" type="presParOf" srcId="{21D0DC44-C617-8C40-9A80-F395D9BA92A1}" destId="{9B2D33AD-DF68-064D-8CDA-CD0693851B3D}" srcOrd="1" destOrd="0" presId="urn:microsoft.com/office/officeart/2005/8/layout/orgChart1"/>
    <dgm:cxn modelId="{C80F69D7-D6D6-9A44-A359-751968C2B6E6}" type="presParOf" srcId="{9B2D33AD-DF68-064D-8CDA-CD0693851B3D}" destId="{E12FE2DC-0321-D940-99DB-2B846929726B}" srcOrd="0" destOrd="0" presId="urn:microsoft.com/office/officeart/2005/8/layout/orgChart1"/>
    <dgm:cxn modelId="{225A2226-1E7D-0B43-9BE8-4BA036ECCED6}" type="presParOf" srcId="{E12FE2DC-0321-D940-99DB-2B846929726B}" destId="{C78ADC25-9758-0F49-883E-09DB727B14AD}" srcOrd="0" destOrd="0" presId="urn:microsoft.com/office/officeart/2005/8/layout/orgChart1"/>
    <dgm:cxn modelId="{4CDF0A98-5D1E-6943-8F2E-0C48FD35F854}" type="presParOf" srcId="{E12FE2DC-0321-D940-99DB-2B846929726B}" destId="{C5142E58-7B59-244D-808E-A77B815D4127}" srcOrd="1" destOrd="0" presId="urn:microsoft.com/office/officeart/2005/8/layout/orgChart1"/>
    <dgm:cxn modelId="{553CF676-55FC-784C-A9E1-A0875145CB05}" type="presParOf" srcId="{9B2D33AD-DF68-064D-8CDA-CD0693851B3D}" destId="{9CEB6784-9393-2E43-A8A7-73064528BFCA}" srcOrd="1" destOrd="0" presId="urn:microsoft.com/office/officeart/2005/8/layout/orgChart1"/>
    <dgm:cxn modelId="{914057F7-F2B1-5D47-A912-6D282AD068E4}" type="presParOf" srcId="{9B2D33AD-DF68-064D-8CDA-CD0693851B3D}" destId="{BF610490-195F-6548-BECA-C025B96C0F59}" srcOrd="2" destOrd="0" presId="urn:microsoft.com/office/officeart/2005/8/layout/orgChart1"/>
    <dgm:cxn modelId="{2651F9D2-C2DF-9544-9015-09519AAF339A}" type="presParOf" srcId="{21D0DC44-C617-8C40-9A80-F395D9BA92A1}" destId="{090FD69B-A9E5-FF4C-8007-BFDD091C3F36}" srcOrd="2" destOrd="0" presId="urn:microsoft.com/office/officeart/2005/8/layout/orgChart1"/>
    <dgm:cxn modelId="{0B0BFA61-2864-CE40-9114-34180B5F8DE6}" type="presParOf" srcId="{090FD69B-A9E5-FF4C-8007-BFDD091C3F36}" destId="{3F0C2669-2A40-434A-B69C-99D7F7D66608}" srcOrd="0" destOrd="0" presId="urn:microsoft.com/office/officeart/2005/8/layout/orgChart1"/>
    <dgm:cxn modelId="{75F4965B-CB05-9E40-8788-6C77BF7B62B7}" type="presParOf" srcId="{3F0C2669-2A40-434A-B69C-99D7F7D66608}" destId="{552F1D0A-FA5C-254E-A65A-99C2F80C1824}" srcOrd="0" destOrd="0" presId="urn:microsoft.com/office/officeart/2005/8/layout/orgChart1"/>
    <dgm:cxn modelId="{364BD4E4-09E0-0B45-BAEE-D9D7862EB0B8}" type="presParOf" srcId="{3F0C2669-2A40-434A-B69C-99D7F7D66608}" destId="{0C8F686A-830E-DF4B-8F1D-5CFCA5B02275}" srcOrd="1" destOrd="0" presId="urn:microsoft.com/office/officeart/2005/8/layout/orgChart1"/>
    <dgm:cxn modelId="{ADA71ECF-4DE3-4D43-BE9F-DE829C3494E7}" type="presParOf" srcId="{090FD69B-A9E5-FF4C-8007-BFDD091C3F36}" destId="{32296DC8-E129-FF47-9E54-C9724A90C0EC}" srcOrd="1" destOrd="0" presId="urn:microsoft.com/office/officeart/2005/8/layout/orgChart1"/>
    <dgm:cxn modelId="{F15EDF8C-0202-F14B-B7A6-7B805133089F}" type="presParOf" srcId="{090FD69B-A9E5-FF4C-8007-BFDD091C3F36}" destId="{2A982732-2893-3348-8B03-EE0E285A9C9E}" srcOrd="2" destOrd="0" presId="urn:microsoft.com/office/officeart/2005/8/layout/orgChar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ADFBBD-5BF3-2648-9189-AF25D2A2B5A2}" type="doc">
      <dgm:prSet loTypeId="urn:microsoft.com/office/officeart/2005/8/layout/orgChart1" loCatId="hierarchy" qsTypeId="urn:microsoft.com/office/officeart/2005/8/quickstyle/simple1" qsCatId="simple" csTypeId="urn:microsoft.com/office/officeart/2005/8/colors/accent5_2" csCatId="accent5"/>
      <dgm:spPr/>
      <dgm:t>
        <a:bodyPr/>
        <a:lstStyle/>
        <a:p>
          <a:endParaRPr lang="en-US"/>
        </a:p>
      </dgm:t>
    </dgm:pt>
    <dgm:pt modelId="{D0CAE0DB-3666-A74E-A765-29951D3503BA}">
      <dgm:prSet custT="1"/>
      <dgm:spPr/>
      <dgm:t>
        <a:bodyPr/>
        <a:lstStyle/>
        <a:p>
          <a:r>
            <a:rPr lang="en-US" sz="2000" b="1"/>
            <a:t>Creating Awareness</a:t>
          </a:r>
        </a:p>
      </dgm:t>
    </dgm:pt>
    <dgm:pt modelId="{60C1EFF6-46AF-CB42-8B8A-4C4381C3F552}" type="parTrans" cxnId="{EC28FFD2-8331-A040-AEB2-EA096FB47C49}">
      <dgm:prSet/>
      <dgm:spPr/>
      <dgm:t>
        <a:bodyPr/>
        <a:lstStyle/>
        <a:p>
          <a:endParaRPr lang="en-US" sz="2000" b="1"/>
        </a:p>
      </dgm:t>
    </dgm:pt>
    <dgm:pt modelId="{39F97278-E10E-7541-9102-A70F63B6EBA5}" type="sibTrans" cxnId="{EC28FFD2-8331-A040-AEB2-EA096FB47C49}">
      <dgm:prSet/>
      <dgm:spPr/>
      <dgm:t>
        <a:bodyPr/>
        <a:lstStyle/>
        <a:p>
          <a:endParaRPr lang="en-US" sz="2000" b="1"/>
        </a:p>
      </dgm:t>
    </dgm:pt>
    <dgm:pt modelId="{A9926620-C409-424E-A417-2141C31D806C}">
      <dgm:prSet custT="1"/>
      <dgm:spPr/>
      <dgm:t>
        <a:bodyPr/>
        <a:lstStyle/>
        <a:p>
          <a:r>
            <a:rPr lang="en-US" sz="2000" b="1"/>
            <a:t>Designing Activities</a:t>
          </a:r>
        </a:p>
      </dgm:t>
    </dgm:pt>
    <dgm:pt modelId="{982029C5-7CE0-AB43-AC8A-E266D99D8AB7}" type="parTrans" cxnId="{F1EAD8D4-5872-0340-93E7-8ADD3C038742}">
      <dgm:prSet/>
      <dgm:spPr/>
      <dgm:t>
        <a:bodyPr/>
        <a:lstStyle/>
        <a:p>
          <a:endParaRPr lang="en-US" sz="2000" b="1"/>
        </a:p>
      </dgm:t>
    </dgm:pt>
    <dgm:pt modelId="{E02F55B4-9E9C-2642-90A1-BA744A6345C2}" type="sibTrans" cxnId="{F1EAD8D4-5872-0340-93E7-8ADD3C038742}">
      <dgm:prSet/>
      <dgm:spPr/>
      <dgm:t>
        <a:bodyPr/>
        <a:lstStyle/>
        <a:p>
          <a:endParaRPr lang="en-US" sz="2000" b="1"/>
        </a:p>
      </dgm:t>
    </dgm:pt>
    <dgm:pt modelId="{A0252FD4-6CCC-2D4D-965D-22B2D8FF68B2}">
      <dgm:prSet custT="1"/>
      <dgm:spPr/>
      <dgm:t>
        <a:bodyPr/>
        <a:lstStyle/>
        <a:p>
          <a:r>
            <a:rPr lang="en-US" sz="2000" b="1"/>
            <a:t>Planning &amp; Goal Setting</a:t>
          </a:r>
        </a:p>
      </dgm:t>
    </dgm:pt>
    <dgm:pt modelId="{DDC2D38A-84D4-3040-99C9-71CD290D1667}" type="parTrans" cxnId="{4C4966A4-14CD-1342-9C98-979455020FF0}">
      <dgm:prSet/>
      <dgm:spPr/>
      <dgm:t>
        <a:bodyPr/>
        <a:lstStyle/>
        <a:p>
          <a:endParaRPr lang="en-US" sz="2000" b="1"/>
        </a:p>
      </dgm:t>
    </dgm:pt>
    <dgm:pt modelId="{2A7BF624-9A31-2C42-A63D-0F00E7542BA5}" type="sibTrans" cxnId="{4C4966A4-14CD-1342-9C98-979455020FF0}">
      <dgm:prSet/>
      <dgm:spPr/>
      <dgm:t>
        <a:bodyPr/>
        <a:lstStyle/>
        <a:p>
          <a:endParaRPr lang="en-US" sz="2000" b="1"/>
        </a:p>
      </dgm:t>
    </dgm:pt>
    <dgm:pt modelId="{8D6C2D5E-64F7-F64E-98DC-F73CF67FCCCE}">
      <dgm:prSet custT="1"/>
      <dgm:spPr/>
      <dgm:t>
        <a:bodyPr/>
        <a:lstStyle/>
        <a:p>
          <a:r>
            <a:rPr lang="en-US" sz="2000" b="1"/>
            <a:t>Managing Progress &amp; Accountability</a:t>
          </a:r>
        </a:p>
      </dgm:t>
    </dgm:pt>
    <dgm:pt modelId="{EC9A552C-999E-544B-B579-3FF906595EB7}" type="parTrans" cxnId="{C0A490E3-19AF-1E45-AEFD-9409AE0F7B4C}">
      <dgm:prSet/>
      <dgm:spPr/>
      <dgm:t>
        <a:bodyPr/>
        <a:lstStyle/>
        <a:p>
          <a:endParaRPr lang="en-US" sz="2000" b="1"/>
        </a:p>
      </dgm:t>
    </dgm:pt>
    <dgm:pt modelId="{75D229EC-E539-0340-BF99-10D547BC66FD}" type="sibTrans" cxnId="{C0A490E3-19AF-1E45-AEFD-9409AE0F7B4C}">
      <dgm:prSet/>
      <dgm:spPr/>
      <dgm:t>
        <a:bodyPr/>
        <a:lstStyle/>
        <a:p>
          <a:endParaRPr lang="en-US" sz="2000" b="1"/>
        </a:p>
      </dgm:t>
    </dgm:pt>
    <dgm:pt modelId="{AD7AC98E-8825-0448-A745-495288072D81}" type="pres">
      <dgm:prSet presAssocID="{C0ADFBBD-5BF3-2648-9189-AF25D2A2B5A2}" presName="hierChild1" presStyleCnt="0">
        <dgm:presLayoutVars>
          <dgm:orgChart val="1"/>
          <dgm:chPref val="1"/>
          <dgm:dir/>
          <dgm:animOne val="branch"/>
          <dgm:animLvl val="lvl"/>
          <dgm:resizeHandles/>
        </dgm:presLayoutVars>
      </dgm:prSet>
      <dgm:spPr/>
    </dgm:pt>
    <dgm:pt modelId="{667BECE7-B4AC-E845-863B-DFDD821AACFA}" type="pres">
      <dgm:prSet presAssocID="{D0CAE0DB-3666-A74E-A765-29951D3503BA}" presName="hierRoot1" presStyleCnt="0">
        <dgm:presLayoutVars>
          <dgm:hierBranch val="init"/>
        </dgm:presLayoutVars>
      </dgm:prSet>
      <dgm:spPr/>
    </dgm:pt>
    <dgm:pt modelId="{58053825-AAFE-4843-9B5E-EB1DB1E1D71C}" type="pres">
      <dgm:prSet presAssocID="{D0CAE0DB-3666-A74E-A765-29951D3503BA}" presName="rootComposite1" presStyleCnt="0"/>
      <dgm:spPr/>
    </dgm:pt>
    <dgm:pt modelId="{DAA9F67F-D137-A942-8CD0-44703BFE8811}" type="pres">
      <dgm:prSet presAssocID="{D0CAE0DB-3666-A74E-A765-29951D3503BA}" presName="rootText1" presStyleLbl="node0" presStyleIdx="0" presStyleCnt="4" custLinFactNeighborX="2260">
        <dgm:presLayoutVars>
          <dgm:chPref val="3"/>
        </dgm:presLayoutVars>
      </dgm:prSet>
      <dgm:spPr/>
    </dgm:pt>
    <dgm:pt modelId="{E5946189-3033-F747-BB73-58CF67788476}" type="pres">
      <dgm:prSet presAssocID="{D0CAE0DB-3666-A74E-A765-29951D3503BA}" presName="rootConnector1" presStyleLbl="node1" presStyleIdx="0" presStyleCnt="0"/>
      <dgm:spPr/>
    </dgm:pt>
    <dgm:pt modelId="{4A1946AF-EAAC-C741-850B-6789E942CEE0}" type="pres">
      <dgm:prSet presAssocID="{D0CAE0DB-3666-A74E-A765-29951D3503BA}" presName="hierChild2" presStyleCnt="0"/>
      <dgm:spPr/>
    </dgm:pt>
    <dgm:pt modelId="{A703E6A3-1931-3E4D-AD1B-EC94FDE4B33B}" type="pres">
      <dgm:prSet presAssocID="{D0CAE0DB-3666-A74E-A765-29951D3503BA}" presName="hierChild3" presStyleCnt="0"/>
      <dgm:spPr/>
    </dgm:pt>
    <dgm:pt modelId="{426D04D0-6691-984E-BC86-1ECC7A9587E0}" type="pres">
      <dgm:prSet presAssocID="{A9926620-C409-424E-A417-2141C31D806C}" presName="hierRoot1" presStyleCnt="0">
        <dgm:presLayoutVars>
          <dgm:hierBranch val="init"/>
        </dgm:presLayoutVars>
      </dgm:prSet>
      <dgm:spPr/>
    </dgm:pt>
    <dgm:pt modelId="{B258594A-725B-A84D-AEB1-148C4BC7B5CE}" type="pres">
      <dgm:prSet presAssocID="{A9926620-C409-424E-A417-2141C31D806C}" presName="rootComposite1" presStyleCnt="0"/>
      <dgm:spPr/>
    </dgm:pt>
    <dgm:pt modelId="{161A13D7-7F82-DF4A-979E-DDD90E222BDB}" type="pres">
      <dgm:prSet presAssocID="{A9926620-C409-424E-A417-2141C31D806C}" presName="rootText1" presStyleLbl="node0" presStyleIdx="1" presStyleCnt="4" custLinFactNeighborX="-3750" custLinFactNeighborY="-1249">
        <dgm:presLayoutVars>
          <dgm:chPref val="3"/>
        </dgm:presLayoutVars>
      </dgm:prSet>
      <dgm:spPr/>
    </dgm:pt>
    <dgm:pt modelId="{96C810A9-54D1-8A4E-BA43-905532DF8946}" type="pres">
      <dgm:prSet presAssocID="{A9926620-C409-424E-A417-2141C31D806C}" presName="rootConnector1" presStyleLbl="node1" presStyleIdx="0" presStyleCnt="0"/>
      <dgm:spPr/>
    </dgm:pt>
    <dgm:pt modelId="{6182FA3A-6A85-5243-AC60-DB25C61D3C98}" type="pres">
      <dgm:prSet presAssocID="{A9926620-C409-424E-A417-2141C31D806C}" presName="hierChild2" presStyleCnt="0"/>
      <dgm:spPr/>
    </dgm:pt>
    <dgm:pt modelId="{BB046A42-354F-014C-9636-2423A80B3726}" type="pres">
      <dgm:prSet presAssocID="{A9926620-C409-424E-A417-2141C31D806C}" presName="hierChild3" presStyleCnt="0"/>
      <dgm:spPr/>
    </dgm:pt>
    <dgm:pt modelId="{DAD35029-F00F-1842-A253-4ACF5C174EB3}" type="pres">
      <dgm:prSet presAssocID="{A0252FD4-6CCC-2D4D-965D-22B2D8FF68B2}" presName="hierRoot1" presStyleCnt="0">
        <dgm:presLayoutVars>
          <dgm:hierBranch val="init"/>
        </dgm:presLayoutVars>
      </dgm:prSet>
      <dgm:spPr/>
    </dgm:pt>
    <dgm:pt modelId="{AECB2CCD-A61E-914C-8FA5-2A2A4EE2AD1B}" type="pres">
      <dgm:prSet presAssocID="{A0252FD4-6CCC-2D4D-965D-22B2D8FF68B2}" presName="rootComposite1" presStyleCnt="0"/>
      <dgm:spPr/>
    </dgm:pt>
    <dgm:pt modelId="{B1F4ABF6-29FB-1B41-8817-3F30E8B19893}" type="pres">
      <dgm:prSet presAssocID="{A0252FD4-6CCC-2D4D-965D-22B2D8FF68B2}" presName="rootText1" presStyleLbl="node0" presStyleIdx="2" presStyleCnt="4" custLinFactNeighborX="-3750">
        <dgm:presLayoutVars>
          <dgm:chPref val="3"/>
        </dgm:presLayoutVars>
      </dgm:prSet>
      <dgm:spPr/>
    </dgm:pt>
    <dgm:pt modelId="{32FF7B77-A4F3-1A4C-AFEC-BE1CE134257C}" type="pres">
      <dgm:prSet presAssocID="{A0252FD4-6CCC-2D4D-965D-22B2D8FF68B2}" presName="rootConnector1" presStyleLbl="node1" presStyleIdx="0" presStyleCnt="0"/>
      <dgm:spPr/>
    </dgm:pt>
    <dgm:pt modelId="{CF6A546C-74D1-6041-B92F-62F42191CB0A}" type="pres">
      <dgm:prSet presAssocID="{A0252FD4-6CCC-2D4D-965D-22B2D8FF68B2}" presName="hierChild2" presStyleCnt="0"/>
      <dgm:spPr/>
    </dgm:pt>
    <dgm:pt modelId="{6CFF7BBA-F49D-DE43-BCEE-2B8455E65E5B}" type="pres">
      <dgm:prSet presAssocID="{A0252FD4-6CCC-2D4D-965D-22B2D8FF68B2}" presName="hierChild3" presStyleCnt="0"/>
      <dgm:spPr/>
    </dgm:pt>
    <dgm:pt modelId="{7CD6DC06-ABF9-014D-9413-C31D29C0F9BB}" type="pres">
      <dgm:prSet presAssocID="{8D6C2D5E-64F7-F64E-98DC-F73CF67FCCCE}" presName="hierRoot1" presStyleCnt="0">
        <dgm:presLayoutVars>
          <dgm:hierBranch val="init"/>
        </dgm:presLayoutVars>
      </dgm:prSet>
      <dgm:spPr/>
    </dgm:pt>
    <dgm:pt modelId="{7D2C2898-60C0-554B-A500-68454C801F23}" type="pres">
      <dgm:prSet presAssocID="{8D6C2D5E-64F7-F64E-98DC-F73CF67FCCCE}" presName="rootComposite1" presStyleCnt="0"/>
      <dgm:spPr/>
    </dgm:pt>
    <dgm:pt modelId="{84D3335E-C4CF-064C-AD4E-58810B48B275}" type="pres">
      <dgm:prSet presAssocID="{8D6C2D5E-64F7-F64E-98DC-F73CF67FCCCE}" presName="rootText1" presStyleLbl="node0" presStyleIdx="3" presStyleCnt="4" custLinFactNeighborX="-3750">
        <dgm:presLayoutVars>
          <dgm:chPref val="3"/>
        </dgm:presLayoutVars>
      </dgm:prSet>
      <dgm:spPr/>
    </dgm:pt>
    <dgm:pt modelId="{7B069078-BE8C-884B-BF45-52D338D189E3}" type="pres">
      <dgm:prSet presAssocID="{8D6C2D5E-64F7-F64E-98DC-F73CF67FCCCE}" presName="rootConnector1" presStyleLbl="node1" presStyleIdx="0" presStyleCnt="0"/>
      <dgm:spPr/>
    </dgm:pt>
    <dgm:pt modelId="{8575091D-F5EC-F242-9924-2A63A4CE466F}" type="pres">
      <dgm:prSet presAssocID="{8D6C2D5E-64F7-F64E-98DC-F73CF67FCCCE}" presName="hierChild2" presStyleCnt="0"/>
      <dgm:spPr/>
    </dgm:pt>
    <dgm:pt modelId="{D16841DA-64C2-434C-A80F-4EF43AF048F7}" type="pres">
      <dgm:prSet presAssocID="{8D6C2D5E-64F7-F64E-98DC-F73CF67FCCCE}" presName="hierChild3" presStyleCnt="0"/>
      <dgm:spPr/>
    </dgm:pt>
  </dgm:ptLst>
  <dgm:cxnLst>
    <dgm:cxn modelId="{4FB41615-A8E4-CF4D-BB7F-7999D0CAFAED}" type="presOf" srcId="{A0252FD4-6CCC-2D4D-965D-22B2D8FF68B2}" destId="{B1F4ABF6-29FB-1B41-8817-3F30E8B19893}" srcOrd="0" destOrd="0" presId="urn:microsoft.com/office/officeart/2005/8/layout/orgChart1"/>
    <dgm:cxn modelId="{594D2526-A838-134A-A593-3C1C1830E933}" type="presOf" srcId="{A9926620-C409-424E-A417-2141C31D806C}" destId="{161A13D7-7F82-DF4A-979E-DDD90E222BDB}" srcOrd="0" destOrd="0" presId="urn:microsoft.com/office/officeart/2005/8/layout/orgChart1"/>
    <dgm:cxn modelId="{A3FA2D34-A265-D649-B007-8DEB7329E1CE}" type="presOf" srcId="{A9926620-C409-424E-A417-2141C31D806C}" destId="{96C810A9-54D1-8A4E-BA43-905532DF8946}" srcOrd="1" destOrd="0" presId="urn:microsoft.com/office/officeart/2005/8/layout/orgChart1"/>
    <dgm:cxn modelId="{30275C39-B64F-074F-9E62-215A406A7786}" type="presOf" srcId="{C0ADFBBD-5BF3-2648-9189-AF25D2A2B5A2}" destId="{AD7AC98E-8825-0448-A745-495288072D81}" srcOrd="0" destOrd="0" presId="urn:microsoft.com/office/officeart/2005/8/layout/orgChart1"/>
    <dgm:cxn modelId="{9B8B5A47-83E4-994D-BF58-BC7692AA041A}" type="presOf" srcId="{8D6C2D5E-64F7-F64E-98DC-F73CF67FCCCE}" destId="{84D3335E-C4CF-064C-AD4E-58810B48B275}" srcOrd="0" destOrd="0" presId="urn:microsoft.com/office/officeart/2005/8/layout/orgChart1"/>
    <dgm:cxn modelId="{447DD960-28C0-A240-937C-858A7DB5A70B}" type="presOf" srcId="{D0CAE0DB-3666-A74E-A765-29951D3503BA}" destId="{DAA9F67F-D137-A942-8CD0-44703BFE8811}" srcOrd="0" destOrd="0" presId="urn:microsoft.com/office/officeart/2005/8/layout/orgChart1"/>
    <dgm:cxn modelId="{EDC92192-D295-1948-96B1-CB7FCA256827}" type="presOf" srcId="{D0CAE0DB-3666-A74E-A765-29951D3503BA}" destId="{E5946189-3033-F747-BB73-58CF67788476}" srcOrd="1" destOrd="0" presId="urn:microsoft.com/office/officeart/2005/8/layout/orgChart1"/>
    <dgm:cxn modelId="{4C4966A4-14CD-1342-9C98-979455020FF0}" srcId="{C0ADFBBD-5BF3-2648-9189-AF25D2A2B5A2}" destId="{A0252FD4-6CCC-2D4D-965D-22B2D8FF68B2}" srcOrd="2" destOrd="0" parTransId="{DDC2D38A-84D4-3040-99C9-71CD290D1667}" sibTransId="{2A7BF624-9A31-2C42-A63D-0F00E7542BA5}"/>
    <dgm:cxn modelId="{8BF6A3CB-D888-274E-8C57-140F70D048BD}" type="presOf" srcId="{A0252FD4-6CCC-2D4D-965D-22B2D8FF68B2}" destId="{32FF7B77-A4F3-1A4C-AFEC-BE1CE134257C}" srcOrd="1" destOrd="0" presId="urn:microsoft.com/office/officeart/2005/8/layout/orgChart1"/>
    <dgm:cxn modelId="{A5B540CE-3E61-CA42-BFD6-A5F05E77F12B}" type="presOf" srcId="{8D6C2D5E-64F7-F64E-98DC-F73CF67FCCCE}" destId="{7B069078-BE8C-884B-BF45-52D338D189E3}" srcOrd="1" destOrd="0" presId="urn:microsoft.com/office/officeart/2005/8/layout/orgChart1"/>
    <dgm:cxn modelId="{EC28FFD2-8331-A040-AEB2-EA096FB47C49}" srcId="{C0ADFBBD-5BF3-2648-9189-AF25D2A2B5A2}" destId="{D0CAE0DB-3666-A74E-A765-29951D3503BA}" srcOrd="0" destOrd="0" parTransId="{60C1EFF6-46AF-CB42-8B8A-4C4381C3F552}" sibTransId="{39F97278-E10E-7541-9102-A70F63B6EBA5}"/>
    <dgm:cxn modelId="{F1EAD8D4-5872-0340-93E7-8ADD3C038742}" srcId="{C0ADFBBD-5BF3-2648-9189-AF25D2A2B5A2}" destId="{A9926620-C409-424E-A417-2141C31D806C}" srcOrd="1" destOrd="0" parTransId="{982029C5-7CE0-AB43-AC8A-E266D99D8AB7}" sibTransId="{E02F55B4-9E9C-2642-90A1-BA744A6345C2}"/>
    <dgm:cxn modelId="{C0A490E3-19AF-1E45-AEFD-9409AE0F7B4C}" srcId="{C0ADFBBD-5BF3-2648-9189-AF25D2A2B5A2}" destId="{8D6C2D5E-64F7-F64E-98DC-F73CF67FCCCE}" srcOrd="3" destOrd="0" parTransId="{EC9A552C-999E-544B-B579-3FF906595EB7}" sibTransId="{75D229EC-E539-0340-BF99-10D547BC66FD}"/>
    <dgm:cxn modelId="{48407326-AB28-2548-8464-24FA66E3FE58}" type="presParOf" srcId="{AD7AC98E-8825-0448-A745-495288072D81}" destId="{667BECE7-B4AC-E845-863B-DFDD821AACFA}" srcOrd="0" destOrd="0" presId="urn:microsoft.com/office/officeart/2005/8/layout/orgChart1"/>
    <dgm:cxn modelId="{46675440-092D-CB4B-9722-D7AC6480AE01}" type="presParOf" srcId="{667BECE7-B4AC-E845-863B-DFDD821AACFA}" destId="{58053825-AAFE-4843-9B5E-EB1DB1E1D71C}" srcOrd="0" destOrd="0" presId="urn:microsoft.com/office/officeart/2005/8/layout/orgChart1"/>
    <dgm:cxn modelId="{53930F65-C29B-1B45-BB41-E066990DA472}" type="presParOf" srcId="{58053825-AAFE-4843-9B5E-EB1DB1E1D71C}" destId="{DAA9F67F-D137-A942-8CD0-44703BFE8811}" srcOrd="0" destOrd="0" presId="urn:microsoft.com/office/officeart/2005/8/layout/orgChart1"/>
    <dgm:cxn modelId="{2E6047EB-2366-CF46-B0E3-85202D2E6AFE}" type="presParOf" srcId="{58053825-AAFE-4843-9B5E-EB1DB1E1D71C}" destId="{E5946189-3033-F747-BB73-58CF67788476}" srcOrd="1" destOrd="0" presId="urn:microsoft.com/office/officeart/2005/8/layout/orgChart1"/>
    <dgm:cxn modelId="{4C47C6B8-FA43-584C-BF4B-100120A4603B}" type="presParOf" srcId="{667BECE7-B4AC-E845-863B-DFDD821AACFA}" destId="{4A1946AF-EAAC-C741-850B-6789E942CEE0}" srcOrd="1" destOrd="0" presId="urn:microsoft.com/office/officeart/2005/8/layout/orgChart1"/>
    <dgm:cxn modelId="{F1DCB545-0D8F-794D-AB3E-A568F411DB2B}" type="presParOf" srcId="{667BECE7-B4AC-E845-863B-DFDD821AACFA}" destId="{A703E6A3-1931-3E4D-AD1B-EC94FDE4B33B}" srcOrd="2" destOrd="0" presId="urn:microsoft.com/office/officeart/2005/8/layout/orgChart1"/>
    <dgm:cxn modelId="{63DB648C-742C-7247-9A93-290788422FC5}" type="presParOf" srcId="{AD7AC98E-8825-0448-A745-495288072D81}" destId="{426D04D0-6691-984E-BC86-1ECC7A9587E0}" srcOrd="1" destOrd="0" presId="urn:microsoft.com/office/officeart/2005/8/layout/orgChart1"/>
    <dgm:cxn modelId="{9226EC76-5F1F-154D-90CC-6DCDF49DB715}" type="presParOf" srcId="{426D04D0-6691-984E-BC86-1ECC7A9587E0}" destId="{B258594A-725B-A84D-AEB1-148C4BC7B5CE}" srcOrd="0" destOrd="0" presId="urn:microsoft.com/office/officeart/2005/8/layout/orgChart1"/>
    <dgm:cxn modelId="{C7E51BF7-59FE-994E-9278-93A6752CA678}" type="presParOf" srcId="{B258594A-725B-A84D-AEB1-148C4BC7B5CE}" destId="{161A13D7-7F82-DF4A-979E-DDD90E222BDB}" srcOrd="0" destOrd="0" presId="urn:microsoft.com/office/officeart/2005/8/layout/orgChart1"/>
    <dgm:cxn modelId="{36F94167-BD5C-1D46-A9BE-534DA97732D5}" type="presParOf" srcId="{B258594A-725B-A84D-AEB1-148C4BC7B5CE}" destId="{96C810A9-54D1-8A4E-BA43-905532DF8946}" srcOrd="1" destOrd="0" presId="urn:microsoft.com/office/officeart/2005/8/layout/orgChart1"/>
    <dgm:cxn modelId="{F45393D7-7DFB-5B46-9466-6DFDA3B6501F}" type="presParOf" srcId="{426D04D0-6691-984E-BC86-1ECC7A9587E0}" destId="{6182FA3A-6A85-5243-AC60-DB25C61D3C98}" srcOrd="1" destOrd="0" presId="urn:microsoft.com/office/officeart/2005/8/layout/orgChart1"/>
    <dgm:cxn modelId="{9AC60851-0B17-4048-8975-8F4A6C9B7E70}" type="presParOf" srcId="{426D04D0-6691-984E-BC86-1ECC7A9587E0}" destId="{BB046A42-354F-014C-9636-2423A80B3726}" srcOrd="2" destOrd="0" presId="urn:microsoft.com/office/officeart/2005/8/layout/orgChart1"/>
    <dgm:cxn modelId="{BDD522E9-2DF7-334A-9CA0-6944D2F77219}" type="presParOf" srcId="{AD7AC98E-8825-0448-A745-495288072D81}" destId="{DAD35029-F00F-1842-A253-4ACF5C174EB3}" srcOrd="2" destOrd="0" presId="urn:microsoft.com/office/officeart/2005/8/layout/orgChart1"/>
    <dgm:cxn modelId="{58633A63-8A9D-4645-8663-39CDE599D343}" type="presParOf" srcId="{DAD35029-F00F-1842-A253-4ACF5C174EB3}" destId="{AECB2CCD-A61E-914C-8FA5-2A2A4EE2AD1B}" srcOrd="0" destOrd="0" presId="urn:microsoft.com/office/officeart/2005/8/layout/orgChart1"/>
    <dgm:cxn modelId="{84FEE560-3F98-5A42-8B57-90BA3F1EBD5F}" type="presParOf" srcId="{AECB2CCD-A61E-914C-8FA5-2A2A4EE2AD1B}" destId="{B1F4ABF6-29FB-1B41-8817-3F30E8B19893}" srcOrd="0" destOrd="0" presId="urn:microsoft.com/office/officeart/2005/8/layout/orgChart1"/>
    <dgm:cxn modelId="{638DFFED-0D35-C24D-B642-2794853899D1}" type="presParOf" srcId="{AECB2CCD-A61E-914C-8FA5-2A2A4EE2AD1B}" destId="{32FF7B77-A4F3-1A4C-AFEC-BE1CE134257C}" srcOrd="1" destOrd="0" presId="urn:microsoft.com/office/officeart/2005/8/layout/orgChart1"/>
    <dgm:cxn modelId="{030F2642-B839-904C-B843-B4A012617344}" type="presParOf" srcId="{DAD35029-F00F-1842-A253-4ACF5C174EB3}" destId="{CF6A546C-74D1-6041-B92F-62F42191CB0A}" srcOrd="1" destOrd="0" presId="urn:microsoft.com/office/officeart/2005/8/layout/orgChart1"/>
    <dgm:cxn modelId="{EA8631CF-3982-6144-A067-CCAC0B8A7B18}" type="presParOf" srcId="{DAD35029-F00F-1842-A253-4ACF5C174EB3}" destId="{6CFF7BBA-F49D-DE43-BCEE-2B8455E65E5B}" srcOrd="2" destOrd="0" presId="urn:microsoft.com/office/officeart/2005/8/layout/orgChart1"/>
    <dgm:cxn modelId="{1FD158F3-83FD-AE46-BBBD-93383B15FA86}" type="presParOf" srcId="{AD7AC98E-8825-0448-A745-495288072D81}" destId="{7CD6DC06-ABF9-014D-9413-C31D29C0F9BB}" srcOrd="3" destOrd="0" presId="urn:microsoft.com/office/officeart/2005/8/layout/orgChart1"/>
    <dgm:cxn modelId="{D8B2DCB8-FD8E-4D44-AD76-9CB22DAB96BA}" type="presParOf" srcId="{7CD6DC06-ABF9-014D-9413-C31D29C0F9BB}" destId="{7D2C2898-60C0-554B-A500-68454C801F23}" srcOrd="0" destOrd="0" presId="urn:microsoft.com/office/officeart/2005/8/layout/orgChart1"/>
    <dgm:cxn modelId="{CFDA6290-6DF5-4B40-9329-D373881D34D3}" type="presParOf" srcId="{7D2C2898-60C0-554B-A500-68454C801F23}" destId="{84D3335E-C4CF-064C-AD4E-58810B48B275}" srcOrd="0" destOrd="0" presId="urn:microsoft.com/office/officeart/2005/8/layout/orgChart1"/>
    <dgm:cxn modelId="{996A9112-B7E8-AC46-8E2D-D73AC7114C77}" type="presParOf" srcId="{7D2C2898-60C0-554B-A500-68454C801F23}" destId="{7B069078-BE8C-884B-BF45-52D338D189E3}" srcOrd="1" destOrd="0" presId="urn:microsoft.com/office/officeart/2005/8/layout/orgChart1"/>
    <dgm:cxn modelId="{2179DC1C-FB2A-9840-89BB-2C9DD8BF48F2}" type="presParOf" srcId="{7CD6DC06-ABF9-014D-9413-C31D29C0F9BB}" destId="{8575091D-F5EC-F242-9924-2A63A4CE466F}" srcOrd="1" destOrd="0" presId="urn:microsoft.com/office/officeart/2005/8/layout/orgChart1"/>
    <dgm:cxn modelId="{84CAF020-53B6-5E4B-8FF3-7E2E65794678}" type="presParOf" srcId="{7CD6DC06-ABF9-014D-9413-C31D29C0F9BB}" destId="{D16841DA-64C2-434C-A80F-4EF43AF048F7}" srcOrd="2" destOrd="0" presId="urn:microsoft.com/office/officeart/2005/8/layout/orgChart1"/>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908E9D-2057-8148-979F-09368904FE44}" type="doc">
      <dgm:prSet loTypeId="urn:microsoft.com/office/officeart/2008/layout/AscendingPictureAccentProcess" loCatId="list" qsTypeId="urn:microsoft.com/office/officeart/2005/8/quickstyle/simple1" qsCatId="simple" csTypeId="urn:microsoft.com/office/officeart/2005/8/colors/accent1_2" csCatId="accent1" phldr="1"/>
      <dgm:spPr/>
      <dgm:t>
        <a:bodyPr/>
        <a:lstStyle/>
        <a:p>
          <a:endParaRPr lang="en-US"/>
        </a:p>
      </dgm:t>
    </dgm:pt>
    <dgm:pt modelId="{B804C589-9CF3-9941-93DF-D175D1AE7E12}">
      <dgm:prSet custT="1"/>
      <dgm:spPr>
        <a:solidFill>
          <a:schemeClr val="accent5">
            <a:lumMod val="75000"/>
          </a:schemeClr>
        </a:solidFill>
        <a:ln>
          <a:noFill/>
        </a:ln>
      </dgm:spPr>
      <dgm:t>
        <a:bodyPr/>
        <a:lstStyle/>
        <a:p>
          <a:r>
            <a:rPr lang="en-US" sz="2000" b="1" i="0"/>
            <a:t>Advisor </a:t>
          </a:r>
          <a:r>
            <a:rPr lang="en-US" sz="2000" b="0" i="0"/>
            <a:t>- offers suggestions from personal experience or expertise. Strength - act as sounding board.</a:t>
          </a:r>
          <a:endParaRPr lang="en-US" sz="2000"/>
        </a:p>
      </dgm:t>
    </dgm:pt>
    <dgm:pt modelId="{9215D7CE-B0C6-7541-B643-4CAD9FF8312D}" type="parTrans" cxnId="{F18D2D3A-5294-A64C-8729-DCACEBDD2AF9}">
      <dgm:prSet/>
      <dgm:spPr/>
      <dgm:t>
        <a:bodyPr/>
        <a:lstStyle/>
        <a:p>
          <a:endParaRPr lang="en-US"/>
        </a:p>
      </dgm:t>
    </dgm:pt>
    <dgm:pt modelId="{328CCCA5-CF9C-8641-AB7F-B39E851BD9F2}" type="sibTrans" cxnId="{F18D2D3A-5294-A64C-8729-DCACEBDD2AF9}">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t>
        <a:bodyPr/>
        <a:lstStyle/>
        <a:p>
          <a:endParaRPr lang="en-US"/>
        </a:p>
      </dgm:t>
    </dgm:pt>
    <dgm:pt modelId="{71930129-2B48-9242-918B-C1B72390EDF6}">
      <dgm:prSet custT="1"/>
      <dgm:spPr>
        <a:solidFill>
          <a:schemeClr val="accent5">
            <a:lumMod val="75000"/>
          </a:schemeClr>
        </a:solidFill>
        <a:ln>
          <a:noFill/>
        </a:ln>
      </dgm:spPr>
      <dgm:t>
        <a:bodyPr/>
        <a:lstStyle/>
        <a:p>
          <a:r>
            <a:rPr lang="en-US" sz="2000" b="1" i="0"/>
            <a:t>Protector </a:t>
          </a:r>
          <a:r>
            <a:rPr lang="en-US" sz="2000" b="0" i="0"/>
            <a:t>- ensure mentee does not make career detrimental mistakes. Strength is offer a safety net.   </a:t>
          </a:r>
          <a:endParaRPr lang="en-US" sz="2000"/>
        </a:p>
      </dgm:t>
    </dgm:pt>
    <dgm:pt modelId="{0527BAAC-69B5-AE47-A39B-6F70618013B4}" type="parTrans" cxnId="{26A0685B-70A8-B74B-91CF-375455896304}">
      <dgm:prSet/>
      <dgm:spPr/>
      <dgm:t>
        <a:bodyPr/>
        <a:lstStyle/>
        <a:p>
          <a:endParaRPr lang="en-US"/>
        </a:p>
      </dgm:t>
    </dgm:pt>
    <dgm:pt modelId="{35C63955-BA86-434F-B794-A50B68D4C908}" type="sibTrans" cxnId="{26A0685B-70A8-B74B-91CF-375455896304}">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C44F0663-9D5D-B04F-AC11-17657BE985C7}">
      <dgm:prSet custT="1"/>
      <dgm:spPr>
        <a:solidFill>
          <a:schemeClr val="accent5">
            <a:lumMod val="75000"/>
          </a:schemeClr>
        </a:solidFill>
        <a:ln>
          <a:noFill/>
        </a:ln>
      </dgm:spPr>
      <dgm:t>
        <a:bodyPr/>
        <a:lstStyle/>
        <a:p>
          <a:r>
            <a:rPr lang="en-US" sz="2000" b="1" i="0"/>
            <a:t>Developer </a:t>
          </a:r>
          <a:r>
            <a:rPr lang="en-US" sz="2000" b="0" i="0"/>
            <a:t>- to point out red flags  Empowers to develop capability to solve their problems independently. </a:t>
          </a:r>
          <a:endParaRPr lang="en-US" sz="2000"/>
        </a:p>
      </dgm:t>
    </dgm:pt>
    <dgm:pt modelId="{A6689F42-D003-774F-9142-75F04CC7C5F8}" type="parTrans" cxnId="{1908C709-21CE-484B-9A51-36F13209175D}">
      <dgm:prSet/>
      <dgm:spPr/>
      <dgm:t>
        <a:bodyPr/>
        <a:lstStyle/>
        <a:p>
          <a:endParaRPr lang="en-US"/>
        </a:p>
      </dgm:t>
    </dgm:pt>
    <dgm:pt modelId="{CAFDF4E6-9F51-B64D-9BD4-4B8D86EE3A3B}" type="sibTrans" cxnId="{1908C709-21CE-484B-9A51-36F13209175D}">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86AC0AB2-00DF-A548-A006-434FA1A7B23B}">
      <dgm:prSet custT="1"/>
      <dgm:spPr>
        <a:solidFill>
          <a:schemeClr val="accent5">
            <a:lumMod val="75000"/>
          </a:schemeClr>
        </a:solidFill>
        <a:ln>
          <a:noFill/>
        </a:ln>
      </dgm:spPr>
      <dgm:t>
        <a:bodyPr/>
        <a:lstStyle/>
        <a:p>
          <a:r>
            <a:rPr lang="en-US" sz="2000" b="1" i="0"/>
            <a:t>Broker </a:t>
          </a:r>
          <a:r>
            <a:rPr lang="en-US" sz="2000" b="0" i="0"/>
            <a:t>- has strong network. Connects with learning opportunities, connecting to experts in different areas.</a:t>
          </a:r>
          <a:endParaRPr lang="en-US" sz="2000"/>
        </a:p>
      </dgm:t>
    </dgm:pt>
    <dgm:pt modelId="{B5A25FDD-F93F-CB45-90AF-B6A6B892EE5A}" type="parTrans" cxnId="{2B45AFE0-35ED-5840-A5E5-635FF8257111}">
      <dgm:prSet/>
      <dgm:spPr/>
      <dgm:t>
        <a:bodyPr/>
        <a:lstStyle/>
        <a:p>
          <a:endParaRPr lang="en-US"/>
        </a:p>
      </dgm:t>
    </dgm:pt>
    <dgm:pt modelId="{7F0E0B09-3535-2643-BB9E-98F82628963A}" type="sibTrans" cxnId="{2B45AFE0-35ED-5840-A5E5-635FF8257111}">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38000" r="-38000"/>
          </a:stretch>
        </a:blipFill>
      </dgm:spPr>
      <dgm:t>
        <a:bodyPr/>
        <a:lstStyle/>
        <a:p>
          <a:endParaRPr lang="en-US"/>
        </a:p>
      </dgm:t>
    </dgm:pt>
    <dgm:pt modelId="{2285ADDC-35F0-BC4B-9651-A9D4C15CE976}">
      <dgm:prSet custT="1"/>
      <dgm:spPr>
        <a:solidFill>
          <a:schemeClr val="accent5">
            <a:lumMod val="75000"/>
          </a:schemeClr>
        </a:solidFill>
        <a:ln>
          <a:noFill/>
        </a:ln>
      </dgm:spPr>
      <dgm:t>
        <a:bodyPr/>
        <a:lstStyle/>
        <a:p>
          <a:r>
            <a:rPr lang="en-US" sz="2000" b="1" i="0"/>
            <a:t>Challenger </a:t>
          </a:r>
          <a:r>
            <a:rPr lang="en-US" sz="2000" b="0" i="0"/>
            <a:t>-  play the devil’s advocate. </a:t>
          </a:r>
          <a:r>
            <a:rPr lang="en-US" sz="2000"/>
            <a:t>E</a:t>
          </a:r>
          <a:r>
            <a:rPr lang="en-US" sz="2000" b="0" i="0"/>
            <a:t>ncourages mentees to come up with solutions, Vs.  complaints.  </a:t>
          </a:r>
          <a:endParaRPr lang="en-US" sz="2000"/>
        </a:p>
      </dgm:t>
    </dgm:pt>
    <dgm:pt modelId="{DC1CB315-F790-DE4D-AAA7-22BDC3745808}" type="parTrans" cxnId="{6FB8737F-EC1B-C74E-8E76-05E7D8823243}">
      <dgm:prSet/>
      <dgm:spPr/>
      <dgm:t>
        <a:bodyPr/>
        <a:lstStyle/>
        <a:p>
          <a:endParaRPr lang="en-US"/>
        </a:p>
      </dgm:t>
    </dgm:pt>
    <dgm:pt modelId="{967542F0-3911-5946-9271-B0AF595FE93A}" type="sibTrans" cxnId="{6FB8737F-EC1B-C74E-8E76-05E7D8823243}">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F37F942C-6537-B545-B054-A58C8A155EC4}">
      <dgm:prSet custT="1"/>
      <dgm:spPr>
        <a:solidFill>
          <a:schemeClr val="accent5">
            <a:lumMod val="75000"/>
          </a:schemeClr>
        </a:solidFill>
        <a:ln>
          <a:noFill/>
        </a:ln>
      </dgm:spPr>
      <dgm:t>
        <a:bodyPr/>
        <a:lstStyle/>
        <a:p>
          <a:r>
            <a:rPr lang="en-US" sz="2000" b="1" i="0"/>
            <a:t>Clarifier </a:t>
          </a:r>
          <a:r>
            <a:rPr lang="en-US" sz="2000" b="0" i="0"/>
            <a:t>- act as guides and can provide valuable organizational info </a:t>
          </a:r>
          <a:endParaRPr lang="en-US" sz="2000"/>
        </a:p>
      </dgm:t>
    </dgm:pt>
    <dgm:pt modelId="{E2A3D9F4-8894-7347-937F-FCBDF794D8BE}" type="parTrans" cxnId="{6E33F095-8AF0-8442-AD07-C20128D70B38}">
      <dgm:prSet/>
      <dgm:spPr/>
      <dgm:t>
        <a:bodyPr/>
        <a:lstStyle/>
        <a:p>
          <a:endParaRPr lang="en-US"/>
        </a:p>
      </dgm:t>
    </dgm:pt>
    <dgm:pt modelId="{16B370FC-6890-8A40-BE62-33EEFA4C5A56}" type="sibTrans" cxnId="{6E33F095-8AF0-8442-AD07-C20128D70B38}">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10000" r="-10000"/>
          </a:stretch>
        </a:blipFill>
      </dgm:spPr>
      <dgm:t>
        <a:bodyPr/>
        <a:lstStyle/>
        <a:p>
          <a:endParaRPr lang="en-US"/>
        </a:p>
      </dgm:t>
    </dgm:pt>
    <dgm:pt modelId="{06F816D4-3507-334F-810E-737BE8E23AC2}">
      <dgm:prSet custT="1"/>
      <dgm:spPr>
        <a:solidFill>
          <a:schemeClr val="accent5">
            <a:lumMod val="75000"/>
          </a:schemeClr>
        </a:solidFill>
        <a:ln>
          <a:noFill/>
        </a:ln>
      </dgm:spPr>
      <dgm:t>
        <a:bodyPr/>
        <a:lstStyle/>
        <a:p>
          <a:pPr algn="l"/>
          <a:r>
            <a:rPr lang="en-US" sz="2000" b="1" i="0"/>
            <a:t>Sponsor </a:t>
          </a:r>
          <a:r>
            <a:rPr lang="en-US" sz="2000" b="0" i="0"/>
            <a:t>- open doors.  </a:t>
          </a:r>
          <a:r>
            <a:rPr lang="en-US" sz="2000"/>
            <a:t>Put </a:t>
          </a:r>
          <a:r>
            <a:rPr lang="en-US" sz="2000" b="0" i="0"/>
            <a:t>mentee’s name forward for a promotion or new opportunity. </a:t>
          </a:r>
          <a:endParaRPr lang="en-US" sz="2000"/>
        </a:p>
      </dgm:t>
    </dgm:pt>
    <dgm:pt modelId="{62744F83-15AD-6E40-A3EF-CF1461ED5ED8}" type="parTrans" cxnId="{45F86F7E-3BF5-F24D-BC2B-60402E8C21D4}">
      <dgm:prSet/>
      <dgm:spPr/>
      <dgm:t>
        <a:bodyPr/>
        <a:lstStyle/>
        <a:p>
          <a:endParaRPr lang="en-US"/>
        </a:p>
      </dgm:t>
    </dgm:pt>
    <dgm:pt modelId="{DA2F1A0B-99AF-964C-94BF-13AD0C06CCE4}" type="sibTrans" cxnId="{45F86F7E-3BF5-F24D-BC2B-60402E8C21D4}">
      <dgm:prSet/>
      <dgm:spPr>
        <a:blipFill>
          <a:blip xmlns:r="http://schemas.openxmlformats.org/officeDocument/2006/relationships" r:embed="rId7">
            <a:extLst>
              <a:ext uri="{28A0092B-C50C-407E-A947-70E740481C1C}">
                <a14:useLocalDpi xmlns:a14="http://schemas.microsoft.com/office/drawing/2010/main" val="0"/>
              </a:ext>
            </a:extLst>
          </a:blip>
          <a:srcRect/>
          <a:stretch>
            <a:fillRect t="-11000" b="-11000"/>
          </a:stretch>
        </a:blipFill>
      </dgm:spPr>
      <dgm:t>
        <a:bodyPr/>
        <a:lstStyle/>
        <a:p>
          <a:endParaRPr lang="en-US"/>
        </a:p>
      </dgm:t>
    </dgm:pt>
    <dgm:pt modelId="{6ACBA4E7-E5DE-D64B-AA14-511ED6E6E5C0}">
      <dgm:prSet/>
      <dgm:spPr/>
    </dgm:pt>
    <dgm:pt modelId="{0ECC72E8-50ED-2D48-8826-61ED1F8C809B}" type="parTrans" cxnId="{48C5F7F0-9B2C-C64E-87FE-3273FC7316AB}">
      <dgm:prSet/>
      <dgm:spPr/>
      <dgm:t>
        <a:bodyPr/>
        <a:lstStyle/>
        <a:p>
          <a:endParaRPr lang="en-US"/>
        </a:p>
      </dgm:t>
    </dgm:pt>
    <dgm:pt modelId="{987A0A31-B23E-AD40-8317-1470FE50C10D}" type="sibTrans" cxnId="{48C5F7F0-9B2C-C64E-87FE-3273FC7316AB}">
      <dgm:prSet/>
      <dgm:spPr/>
      <dgm:t>
        <a:bodyPr/>
        <a:lstStyle/>
        <a:p>
          <a:endParaRPr lang="en-US"/>
        </a:p>
      </dgm:t>
    </dgm:pt>
    <dgm:pt modelId="{89644753-FD75-A348-B3FB-B801FA24839B}" type="pres">
      <dgm:prSet presAssocID="{D1908E9D-2057-8148-979F-09368904FE44}" presName="Name0" presStyleCnt="0">
        <dgm:presLayoutVars>
          <dgm:chMax val="7"/>
          <dgm:chPref val="7"/>
          <dgm:dir/>
        </dgm:presLayoutVars>
      </dgm:prSet>
      <dgm:spPr/>
    </dgm:pt>
    <dgm:pt modelId="{D49FCEB2-EABA-5743-B890-93CF924E0553}" type="pres">
      <dgm:prSet presAssocID="{D1908E9D-2057-8148-979F-09368904FE44}" presName="dot1" presStyleLbl="alignNode1" presStyleIdx="0" presStyleCnt="18" custLinFactX="-100000" custLinFactY="-145798" custLinFactNeighborX="-130533" custLinFactNeighborY="-200000"/>
      <dgm:spPr/>
    </dgm:pt>
    <dgm:pt modelId="{5884A2BC-7B6C-0B4D-864E-996CDFE2DE36}" type="pres">
      <dgm:prSet presAssocID="{D1908E9D-2057-8148-979F-09368904FE44}" presName="dot2" presStyleLbl="alignNode1" presStyleIdx="1" presStyleCnt="18" custAng="3615283" custLinFactY="-87307" custLinFactNeighborX="-86449" custLinFactNeighborY="-100000"/>
      <dgm:spPr/>
    </dgm:pt>
    <dgm:pt modelId="{E585328C-36E0-514F-A7B6-9D3582CB0DB8}" type="pres">
      <dgm:prSet presAssocID="{D1908E9D-2057-8148-979F-09368904FE44}" presName="dot3" presStyleLbl="alignNode1" presStyleIdx="2" presStyleCnt="18" custLinFactY="-87304" custLinFactNeighborX="-72040" custLinFactNeighborY="-100000"/>
      <dgm:spPr/>
    </dgm:pt>
    <dgm:pt modelId="{66E15BB0-C555-D243-8949-0CD97C28204F}" type="pres">
      <dgm:prSet presAssocID="{D1908E9D-2057-8148-979F-09368904FE44}" presName="dot4" presStyleLbl="alignNode1" presStyleIdx="3" presStyleCnt="18" custLinFactX="-856" custLinFactY="-58488" custLinFactNeighborX="-100000" custLinFactNeighborY="-100000"/>
      <dgm:spPr/>
    </dgm:pt>
    <dgm:pt modelId="{64B016C3-C50B-F84C-AA56-9D4905976826}" type="pres">
      <dgm:prSet presAssocID="{D1908E9D-2057-8148-979F-09368904FE44}" presName="dot5" presStyleLbl="alignNode1" presStyleIdx="4" presStyleCnt="18"/>
      <dgm:spPr/>
    </dgm:pt>
    <dgm:pt modelId="{E5B43A39-A8EB-224F-B3D9-9BE265ECCFB1}" type="pres">
      <dgm:prSet presAssocID="{D1908E9D-2057-8148-979F-09368904FE44}" presName="dot6" presStyleLbl="alignNode1" presStyleIdx="5" presStyleCnt="18" custLinFactX="-247513" custLinFactY="-100000" custLinFactNeighborX="-300000" custLinFactNeighborY="-130532"/>
      <dgm:spPr/>
    </dgm:pt>
    <dgm:pt modelId="{0AF5DEB0-170D-2B49-8EB8-774E8A3A569A}" type="pres">
      <dgm:prSet presAssocID="{D1908E9D-2057-8148-979F-09368904FE44}" presName="dot7" presStyleLbl="alignNode1" presStyleIdx="6" presStyleCnt="18" custLinFactX="-200000" custLinFactY="-58489" custLinFactNeighborX="-217837" custLinFactNeighborY="-100000"/>
      <dgm:spPr/>
    </dgm:pt>
    <dgm:pt modelId="{81B4EC13-AA1C-F441-8872-25308376D47E}" type="pres">
      <dgm:prSet presAssocID="{D1908E9D-2057-8148-979F-09368904FE44}" presName="dot8" presStyleLbl="alignNode1" presStyleIdx="7" presStyleCnt="18" custLinFactX="-300000" custLinFactNeighborX="-375461" custLinFactNeighborY="-57632"/>
      <dgm:spPr/>
    </dgm:pt>
    <dgm:pt modelId="{B0E068B1-1787-B44E-9D23-BB84AD230D88}" type="pres">
      <dgm:prSet presAssocID="{D1908E9D-2057-8148-979F-09368904FE44}" presName="dot9" presStyleLbl="alignNode1" presStyleIdx="8" presStyleCnt="18" custLinFactX="-218697" custLinFactY="-100000" custLinFactNeighborX="-300000" custLinFactNeighborY="-178982"/>
      <dgm:spPr/>
    </dgm:pt>
    <dgm:pt modelId="{D2B4C3EA-A7C5-954F-A328-BF0D12CE4693}" type="pres">
      <dgm:prSet presAssocID="{D1908E9D-2057-8148-979F-09368904FE44}" presName="dot10" presStyleLbl="alignNode1" presStyleIdx="9" presStyleCnt="18"/>
      <dgm:spPr/>
    </dgm:pt>
    <dgm:pt modelId="{F848A052-0940-A447-BFCA-07BCCB7DF4D8}" type="pres">
      <dgm:prSet presAssocID="{D1908E9D-2057-8148-979F-09368904FE44}" presName="dot11" presStyleLbl="alignNode1" presStyleIdx="10" presStyleCnt="18"/>
      <dgm:spPr/>
    </dgm:pt>
    <dgm:pt modelId="{8E8D48F1-EA3A-C54D-A7E4-33D5179E573D}" type="pres">
      <dgm:prSet presAssocID="{D1908E9D-2057-8148-979F-09368904FE44}" presName="dotArrow1" presStyleLbl="alignNode1" presStyleIdx="11" presStyleCnt="18"/>
      <dgm:spPr/>
    </dgm:pt>
    <dgm:pt modelId="{FC0E19AD-69BA-C648-A4B1-44DEB96597E7}" type="pres">
      <dgm:prSet presAssocID="{D1908E9D-2057-8148-979F-09368904FE44}" presName="dotArrow2" presStyleLbl="alignNode1" presStyleIdx="12" presStyleCnt="18"/>
      <dgm:spPr/>
    </dgm:pt>
    <dgm:pt modelId="{82C9AE63-A352-3A4F-8CDA-6E060392DFF9}" type="pres">
      <dgm:prSet presAssocID="{D1908E9D-2057-8148-979F-09368904FE44}" presName="dotArrow3" presStyleLbl="alignNode1" presStyleIdx="13" presStyleCnt="18"/>
      <dgm:spPr/>
    </dgm:pt>
    <dgm:pt modelId="{BFFA84CA-4540-5643-9D5B-D51CD172F9C7}" type="pres">
      <dgm:prSet presAssocID="{D1908E9D-2057-8148-979F-09368904FE44}" presName="dotArrow4" presStyleLbl="alignNode1" presStyleIdx="14" presStyleCnt="18"/>
      <dgm:spPr/>
    </dgm:pt>
    <dgm:pt modelId="{01ECB2B1-8974-654E-91FE-BF00BB164D2B}" type="pres">
      <dgm:prSet presAssocID="{D1908E9D-2057-8148-979F-09368904FE44}" presName="dotArrow5" presStyleLbl="alignNode1" presStyleIdx="15" presStyleCnt="18"/>
      <dgm:spPr/>
    </dgm:pt>
    <dgm:pt modelId="{42A96C1C-A6B4-7149-AD45-25161B9E2327}" type="pres">
      <dgm:prSet presAssocID="{D1908E9D-2057-8148-979F-09368904FE44}" presName="dotArrow6" presStyleLbl="alignNode1" presStyleIdx="16" presStyleCnt="18"/>
      <dgm:spPr/>
    </dgm:pt>
    <dgm:pt modelId="{5881F1DE-635F-1E46-A9AD-185449320162}" type="pres">
      <dgm:prSet presAssocID="{D1908E9D-2057-8148-979F-09368904FE44}" presName="dotArrow7" presStyleLbl="alignNode1" presStyleIdx="17" presStyleCnt="18"/>
      <dgm:spPr/>
    </dgm:pt>
    <dgm:pt modelId="{FDD27BC0-F080-F442-AE5F-720F149C2C0F}" type="pres">
      <dgm:prSet presAssocID="{B804C589-9CF3-9941-93DF-D175D1AE7E12}" presName="parTx1" presStyleLbl="node1" presStyleIdx="0" presStyleCnt="7" custScaleX="438542" custScaleY="122360" custLinFactX="77213" custLinFactNeighborX="100000" custLinFactNeighborY="-18292"/>
      <dgm:spPr/>
    </dgm:pt>
    <dgm:pt modelId="{CA7BE27F-3A2A-B147-85AC-C37482730D52}" type="pres">
      <dgm:prSet presAssocID="{328CCCA5-CF9C-8641-AB7F-B39E851BD9F2}" presName="picture1" presStyleCnt="0"/>
      <dgm:spPr/>
    </dgm:pt>
    <dgm:pt modelId="{F2E899DA-BC6A-104D-BC6B-E17E5B156FCD}" type="pres">
      <dgm:prSet presAssocID="{328CCCA5-CF9C-8641-AB7F-B39E851BD9F2}" presName="imageRepeatNode" presStyleLbl="fgImgPlace1" presStyleIdx="0" presStyleCnt="7" custLinFactNeighborX="-11515" custLinFactNeighborY="1888"/>
      <dgm:spPr/>
    </dgm:pt>
    <dgm:pt modelId="{02F9304E-0E07-A845-8699-B0E3CEDA09FD}" type="pres">
      <dgm:prSet presAssocID="{71930129-2B48-9242-918B-C1B72390EDF6}" presName="parTx2" presStyleLbl="node1" presStyleIdx="1" presStyleCnt="7" custScaleX="357076" custScaleY="140664" custLinFactX="25749" custLinFactNeighborX="100000" custLinFactNeighborY="-35623"/>
      <dgm:spPr/>
    </dgm:pt>
    <dgm:pt modelId="{F0BA7273-1B41-B140-A6C0-F91E75E8BA24}" type="pres">
      <dgm:prSet presAssocID="{35C63955-BA86-434F-B794-A50B68D4C908}" presName="picture2" presStyleCnt="0"/>
      <dgm:spPr/>
    </dgm:pt>
    <dgm:pt modelId="{F0B324B5-638C-A041-A150-A59D40665ABE}" type="pres">
      <dgm:prSet presAssocID="{35C63955-BA86-434F-B794-A50B68D4C908}" presName="imageRepeatNode" presStyleLbl="fgImgPlace1" presStyleIdx="1" presStyleCnt="7" custLinFactNeighborX="-37424" custLinFactNeighborY="-7196"/>
      <dgm:spPr/>
    </dgm:pt>
    <dgm:pt modelId="{9EAA993F-B5E0-6B42-A0B9-B85943C514F8}" type="pres">
      <dgm:prSet presAssocID="{C44F0663-9D5D-B04F-AC11-17657BE985C7}" presName="parTx3" presStyleLbl="node1" presStyleIdx="2" presStyleCnt="7" custScaleX="325120" custScaleY="186517" custLinFactNeighborX="95275" custLinFactNeighborY="-34859"/>
      <dgm:spPr/>
    </dgm:pt>
    <dgm:pt modelId="{0F028A81-AC99-C548-B7BA-EF92DF8639CA}" type="pres">
      <dgm:prSet presAssocID="{CAFDF4E6-9F51-B64D-9BD4-4B8D86EE3A3B}" presName="picture3" presStyleCnt="0"/>
      <dgm:spPr/>
    </dgm:pt>
    <dgm:pt modelId="{2174600B-039F-1C47-A4E6-C5AAA3B8EC9F}" type="pres">
      <dgm:prSet presAssocID="{CAFDF4E6-9F51-B64D-9BD4-4B8D86EE3A3B}" presName="imageRepeatNode" presStyleLbl="fgImgPlace1" presStyleIdx="2" presStyleCnt="7" custScaleX="125370" custScaleY="108472" custLinFactNeighborX="-66439" custLinFactNeighborY="-1473"/>
      <dgm:spPr/>
    </dgm:pt>
    <dgm:pt modelId="{FB129604-4404-744E-BFB0-7F740699A782}" type="pres">
      <dgm:prSet presAssocID="{86AC0AB2-00DF-A548-A006-434FA1A7B23B}" presName="parTx4" presStyleLbl="node1" presStyleIdx="3" presStyleCnt="7" custScaleX="307744" custScaleY="193129" custLinFactNeighborX="74372" custLinFactNeighborY="-52921"/>
      <dgm:spPr/>
    </dgm:pt>
    <dgm:pt modelId="{5B73BFFC-B968-9A44-AE9C-12C858063320}" type="pres">
      <dgm:prSet presAssocID="{7F0E0B09-3535-2643-BB9E-98F82628963A}" presName="picture4" presStyleCnt="0"/>
      <dgm:spPr/>
    </dgm:pt>
    <dgm:pt modelId="{42D8E50C-DE94-4143-85A6-D8BBD7DE31D6}" type="pres">
      <dgm:prSet presAssocID="{7F0E0B09-3535-2643-BB9E-98F82628963A}" presName="imageRepeatNode" presStyleLbl="fgImgPlace1" presStyleIdx="3" presStyleCnt="7" custLinFactNeighborX="-61838"/>
      <dgm:spPr/>
    </dgm:pt>
    <dgm:pt modelId="{A3CC6EAA-5F06-E448-B43E-42CEDB42C2CD}" type="pres">
      <dgm:prSet presAssocID="{2285ADDC-35F0-BC4B-9651-A9D4C15CE976}" presName="parTx5" presStyleLbl="node1" presStyleIdx="4" presStyleCnt="7" custScaleX="268756" custScaleY="186971" custLinFactNeighborX="73415" custLinFactNeighborY="-75923"/>
      <dgm:spPr/>
    </dgm:pt>
    <dgm:pt modelId="{BB661F8E-5017-3D48-AB22-1EA0E7E93C76}" type="pres">
      <dgm:prSet presAssocID="{967542F0-3911-5946-9271-B0AF595FE93A}" presName="picture5" presStyleCnt="0"/>
      <dgm:spPr/>
    </dgm:pt>
    <dgm:pt modelId="{4B897AE5-DCF1-444A-93F5-C5395D9051EB}" type="pres">
      <dgm:prSet presAssocID="{967542F0-3911-5946-9271-B0AF595FE93A}" presName="imageRepeatNode" presStyleLbl="fgImgPlace1" presStyleIdx="4" presStyleCnt="7" custLinFactNeighborX="-34536" custLinFactNeighborY="-23024"/>
      <dgm:spPr/>
    </dgm:pt>
    <dgm:pt modelId="{3FF9F414-63B5-7F4E-B8A3-D210A88C97ED}" type="pres">
      <dgm:prSet presAssocID="{F37F942C-6537-B545-B054-A58C8A155EC4}" presName="parTx6" presStyleLbl="node1" presStyleIdx="5" presStyleCnt="7" custScaleX="253733" custScaleY="164666" custLinFactNeighborX="68906" custLinFactNeighborY="-99599"/>
      <dgm:spPr/>
    </dgm:pt>
    <dgm:pt modelId="{4A1A3BD1-4CD8-FB49-B461-A2EBFB591E1E}" type="pres">
      <dgm:prSet presAssocID="{16B370FC-6890-8A40-BE62-33EEFA4C5A56}" presName="picture6" presStyleCnt="0"/>
      <dgm:spPr/>
    </dgm:pt>
    <dgm:pt modelId="{522AC83E-15E8-9E4D-B2ED-72A2C011080C}" type="pres">
      <dgm:prSet presAssocID="{16B370FC-6890-8A40-BE62-33EEFA4C5A56}" presName="imageRepeatNode" presStyleLbl="fgImgPlace1" presStyleIdx="5" presStyleCnt="7" custLinFactNeighborX="-18707" custLinFactNeighborY="-20146"/>
      <dgm:spPr/>
    </dgm:pt>
    <dgm:pt modelId="{C735C773-D31B-8649-B2E3-CE43FD197535}" type="pres">
      <dgm:prSet presAssocID="{06F816D4-3507-334F-810E-737BE8E23AC2}" presName="parTx7" presStyleLbl="node1" presStyleIdx="6" presStyleCnt="7" custScaleX="242032" custScaleY="163489" custLinFactY="-17028" custLinFactNeighborX="86088" custLinFactNeighborY="-100000"/>
      <dgm:spPr/>
    </dgm:pt>
    <dgm:pt modelId="{C086C4DF-5D52-3C4A-B84D-565997D9C29A}" type="pres">
      <dgm:prSet presAssocID="{DA2F1A0B-99AF-964C-94BF-13AD0C06CCE4}" presName="picture7" presStyleCnt="0"/>
      <dgm:spPr/>
    </dgm:pt>
    <dgm:pt modelId="{ECF078F2-1DE1-764A-9DBA-F799D96AF0BA}" type="pres">
      <dgm:prSet presAssocID="{DA2F1A0B-99AF-964C-94BF-13AD0C06CCE4}" presName="imageRepeatNode" presStyleLbl="fgImgPlace1" presStyleIdx="6" presStyleCnt="7" custLinFactNeighborX="-10073" custLinFactNeighborY="-25902"/>
      <dgm:spPr/>
    </dgm:pt>
  </dgm:ptLst>
  <dgm:cxnLst>
    <dgm:cxn modelId="{1908C709-21CE-484B-9A51-36F13209175D}" srcId="{D1908E9D-2057-8148-979F-09368904FE44}" destId="{C44F0663-9D5D-B04F-AC11-17657BE985C7}" srcOrd="2" destOrd="0" parTransId="{A6689F42-D003-774F-9142-75F04CC7C5F8}" sibTransId="{CAFDF4E6-9F51-B64D-9BD4-4B8D86EE3A3B}"/>
    <dgm:cxn modelId="{751FD121-70B5-8445-BB12-9F99BA4539DE}" type="presOf" srcId="{16B370FC-6890-8A40-BE62-33EEFA4C5A56}" destId="{522AC83E-15E8-9E4D-B2ED-72A2C011080C}" srcOrd="0" destOrd="0" presId="urn:microsoft.com/office/officeart/2008/layout/AscendingPictureAccentProcess"/>
    <dgm:cxn modelId="{13A86933-D88B-3F4B-8A5F-0D7E183B86C3}" type="presOf" srcId="{7F0E0B09-3535-2643-BB9E-98F82628963A}" destId="{42D8E50C-DE94-4143-85A6-D8BBD7DE31D6}" srcOrd="0" destOrd="0" presId="urn:microsoft.com/office/officeart/2008/layout/AscendingPictureAccentProcess"/>
    <dgm:cxn modelId="{F18D2D3A-5294-A64C-8729-DCACEBDD2AF9}" srcId="{D1908E9D-2057-8148-979F-09368904FE44}" destId="{B804C589-9CF3-9941-93DF-D175D1AE7E12}" srcOrd="0" destOrd="0" parTransId="{9215D7CE-B0C6-7541-B643-4CAD9FF8312D}" sibTransId="{328CCCA5-CF9C-8641-AB7F-B39E851BD9F2}"/>
    <dgm:cxn modelId="{D81D363A-9196-2142-9A2E-BC49A0BD8AE7}" type="presOf" srcId="{CAFDF4E6-9F51-B64D-9BD4-4B8D86EE3A3B}" destId="{2174600B-039F-1C47-A4E6-C5AAA3B8EC9F}" srcOrd="0" destOrd="0" presId="urn:microsoft.com/office/officeart/2008/layout/AscendingPictureAccentProcess"/>
    <dgm:cxn modelId="{2B3DAC42-A8AE-8C4C-B6C5-0518F5AB7C04}" type="presOf" srcId="{86AC0AB2-00DF-A548-A006-434FA1A7B23B}" destId="{FB129604-4404-744E-BFB0-7F740699A782}" srcOrd="0" destOrd="0" presId="urn:microsoft.com/office/officeart/2008/layout/AscendingPictureAccentProcess"/>
    <dgm:cxn modelId="{83AE6F52-39E5-8A49-82AC-EE284219D6CD}" type="presOf" srcId="{06F816D4-3507-334F-810E-737BE8E23AC2}" destId="{C735C773-D31B-8649-B2E3-CE43FD197535}" srcOrd="0" destOrd="0" presId="urn:microsoft.com/office/officeart/2008/layout/AscendingPictureAccentProcess"/>
    <dgm:cxn modelId="{13C9CF55-7BBC-7346-A7BC-3F2F5C35F36B}" type="presOf" srcId="{B804C589-9CF3-9941-93DF-D175D1AE7E12}" destId="{FDD27BC0-F080-F442-AE5F-720F149C2C0F}" srcOrd="0" destOrd="0" presId="urn:microsoft.com/office/officeart/2008/layout/AscendingPictureAccentProcess"/>
    <dgm:cxn modelId="{26A0685B-70A8-B74B-91CF-375455896304}" srcId="{D1908E9D-2057-8148-979F-09368904FE44}" destId="{71930129-2B48-9242-918B-C1B72390EDF6}" srcOrd="1" destOrd="0" parTransId="{0527BAAC-69B5-AE47-A39B-6F70618013B4}" sibTransId="{35C63955-BA86-434F-B794-A50B68D4C908}"/>
    <dgm:cxn modelId="{5C912671-6CA7-FA4A-BD1D-8BF5D875E4DE}" type="presOf" srcId="{71930129-2B48-9242-918B-C1B72390EDF6}" destId="{02F9304E-0E07-A845-8699-B0E3CEDA09FD}" srcOrd="0" destOrd="0" presId="urn:microsoft.com/office/officeart/2008/layout/AscendingPictureAccentProcess"/>
    <dgm:cxn modelId="{808D807A-4443-6F44-806A-C2F6C4E2B84A}" type="presOf" srcId="{C44F0663-9D5D-B04F-AC11-17657BE985C7}" destId="{9EAA993F-B5E0-6B42-A0B9-B85943C514F8}" srcOrd="0" destOrd="0" presId="urn:microsoft.com/office/officeart/2008/layout/AscendingPictureAccentProcess"/>
    <dgm:cxn modelId="{45F86F7E-3BF5-F24D-BC2B-60402E8C21D4}" srcId="{D1908E9D-2057-8148-979F-09368904FE44}" destId="{06F816D4-3507-334F-810E-737BE8E23AC2}" srcOrd="6" destOrd="0" parTransId="{62744F83-15AD-6E40-A3EF-CF1461ED5ED8}" sibTransId="{DA2F1A0B-99AF-964C-94BF-13AD0C06CCE4}"/>
    <dgm:cxn modelId="{6FB8737F-EC1B-C74E-8E76-05E7D8823243}" srcId="{D1908E9D-2057-8148-979F-09368904FE44}" destId="{2285ADDC-35F0-BC4B-9651-A9D4C15CE976}" srcOrd="4" destOrd="0" parTransId="{DC1CB315-F790-DE4D-AAA7-22BDC3745808}" sibTransId="{967542F0-3911-5946-9271-B0AF595FE93A}"/>
    <dgm:cxn modelId="{31F41F8C-03F0-4C43-BCED-53EE8A805EEA}" type="presOf" srcId="{35C63955-BA86-434F-B794-A50B68D4C908}" destId="{F0B324B5-638C-A041-A150-A59D40665ABE}" srcOrd="0" destOrd="0" presId="urn:microsoft.com/office/officeart/2008/layout/AscendingPictureAccentProcess"/>
    <dgm:cxn modelId="{6E33F095-8AF0-8442-AD07-C20128D70B38}" srcId="{D1908E9D-2057-8148-979F-09368904FE44}" destId="{F37F942C-6537-B545-B054-A58C8A155EC4}" srcOrd="5" destOrd="0" parTransId="{E2A3D9F4-8894-7347-937F-FCBDF794D8BE}" sibTransId="{16B370FC-6890-8A40-BE62-33EEFA4C5A56}"/>
    <dgm:cxn modelId="{7405B6A0-9437-0A4B-AA6F-053339C69633}" type="presOf" srcId="{D1908E9D-2057-8148-979F-09368904FE44}" destId="{89644753-FD75-A348-B3FB-B801FA24839B}" srcOrd="0" destOrd="0" presId="urn:microsoft.com/office/officeart/2008/layout/AscendingPictureAccentProcess"/>
    <dgm:cxn modelId="{E1D70EA1-0430-E54F-8158-FE560B0536C3}" type="presOf" srcId="{F37F942C-6537-B545-B054-A58C8A155EC4}" destId="{3FF9F414-63B5-7F4E-B8A3-D210A88C97ED}" srcOrd="0" destOrd="0" presId="urn:microsoft.com/office/officeart/2008/layout/AscendingPictureAccentProcess"/>
    <dgm:cxn modelId="{B56959A6-2B49-744F-A478-C869911DBFC5}" type="presOf" srcId="{967542F0-3911-5946-9271-B0AF595FE93A}" destId="{4B897AE5-DCF1-444A-93F5-C5395D9051EB}" srcOrd="0" destOrd="0" presId="urn:microsoft.com/office/officeart/2008/layout/AscendingPictureAccentProcess"/>
    <dgm:cxn modelId="{EDEB7ED6-9988-7845-AF2C-4596C02B8CED}" type="presOf" srcId="{2285ADDC-35F0-BC4B-9651-A9D4C15CE976}" destId="{A3CC6EAA-5F06-E448-B43E-42CEDB42C2CD}" srcOrd="0" destOrd="0" presId="urn:microsoft.com/office/officeart/2008/layout/AscendingPictureAccentProcess"/>
    <dgm:cxn modelId="{EB00FFDC-2BB0-F14F-A8EE-B782297DD2E2}" type="presOf" srcId="{328CCCA5-CF9C-8641-AB7F-B39E851BD9F2}" destId="{F2E899DA-BC6A-104D-BC6B-E17E5B156FCD}" srcOrd="0" destOrd="0" presId="urn:microsoft.com/office/officeart/2008/layout/AscendingPictureAccentProcess"/>
    <dgm:cxn modelId="{99B1E5DD-EF1B-EB46-B8A4-AA5DC7D901B5}" type="presOf" srcId="{DA2F1A0B-99AF-964C-94BF-13AD0C06CCE4}" destId="{ECF078F2-1DE1-764A-9DBA-F799D96AF0BA}" srcOrd="0" destOrd="0" presId="urn:microsoft.com/office/officeart/2008/layout/AscendingPictureAccentProcess"/>
    <dgm:cxn modelId="{2B45AFE0-35ED-5840-A5E5-635FF8257111}" srcId="{D1908E9D-2057-8148-979F-09368904FE44}" destId="{86AC0AB2-00DF-A548-A006-434FA1A7B23B}" srcOrd="3" destOrd="0" parTransId="{B5A25FDD-F93F-CB45-90AF-B6A6B892EE5A}" sibTransId="{7F0E0B09-3535-2643-BB9E-98F82628963A}"/>
    <dgm:cxn modelId="{48C5F7F0-9B2C-C64E-87FE-3273FC7316AB}" srcId="{D1908E9D-2057-8148-979F-09368904FE44}" destId="{6ACBA4E7-E5DE-D64B-AA14-511ED6E6E5C0}" srcOrd="7" destOrd="0" parTransId="{0ECC72E8-50ED-2D48-8826-61ED1F8C809B}" sibTransId="{987A0A31-B23E-AD40-8317-1470FE50C10D}"/>
    <dgm:cxn modelId="{227C97AD-4938-4E4B-8F17-C8207F1B8D8E}" type="presParOf" srcId="{89644753-FD75-A348-B3FB-B801FA24839B}" destId="{D49FCEB2-EABA-5743-B890-93CF924E0553}" srcOrd="0" destOrd="0" presId="urn:microsoft.com/office/officeart/2008/layout/AscendingPictureAccentProcess"/>
    <dgm:cxn modelId="{C337AAC2-9C1C-7A41-964F-227A7B02F2C1}" type="presParOf" srcId="{89644753-FD75-A348-B3FB-B801FA24839B}" destId="{5884A2BC-7B6C-0B4D-864E-996CDFE2DE36}" srcOrd="1" destOrd="0" presId="urn:microsoft.com/office/officeart/2008/layout/AscendingPictureAccentProcess"/>
    <dgm:cxn modelId="{1D730202-7A9F-7F46-B45D-20881F600216}" type="presParOf" srcId="{89644753-FD75-A348-B3FB-B801FA24839B}" destId="{E585328C-36E0-514F-A7B6-9D3582CB0DB8}" srcOrd="2" destOrd="0" presId="urn:microsoft.com/office/officeart/2008/layout/AscendingPictureAccentProcess"/>
    <dgm:cxn modelId="{CC51D08F-BFA3-1D43-A388-1666E8383274}" type="presParOf" srcId="{89644753-FD75-A348-B3FB-B801FA24839B}" destId="{66E15BB0-C555-D243-8949-0CD97C28204F}" srcOrd="3" destOrd="0" presId="urn:microsoft.com/office/officeart/2008/layout/AscendingPictureAccentProcess"/>
    <dgm:cxn modelId="{8A241D15-027C-5C43-B37B-E45179C778B7}" type="presParOf" srcId="{89644753-FD75-A348-B3FB-B801FA24839B}" destId="{64B016C3-C50B-F84C-AA56-9D4905976826}" srcOrd="4" destOrd="0" presId="urn:microsoft.com/office/officeart/2008/layout/AscendingPictureAccentProcess"/>
    <dgm:cxn modelId="{FF2EDE0F-0E42-FE4A-9FB2-484DEC6F5BA3}" type="presParOf" srcId="{89644753-FD75-A348-B3FB-B801FA24839B}" destId="{E5B43A39-A8EB-224F-B3D9-9BE265ECCFB1}" srcOrd="5" destOrd="0" presId="urn:microsoft.com/office/officeart/2008/layout/AscendingPictureAccentProcess"/>
    <dgm:cxn modelId="{39144CC7-BFF4-5443-8214-A04FFC9BD972}" type="presParOf" srcId="{89644753-FD75-A348-B3FB-B801FA24839B}" destId="{0AF5DEB0-170D-2B49-8EB8-774E8A3A569A}" srcOrd="6" destOrd="0" presId="urn:microsoft.com/office/officeart/2008/layout/AscendingPictureAccentProcess"/>
    <dgm:cxn modelId="{CF6CDEA6-8472-A348-8DF7-D8A837FD206E}" type="presParOf" srcId="{89644753-FD75-A348-B3FB-B801FA24839B}" destId="{81B4EC13-AA1C-F441-8872-25308376D47E}" srcOrd="7" destOrd="0" presId="urn:microsoft.com/office/officeart/2008/layout/AscendingPictureAccentProcess"/>
    <dgm:cxn modelId="{E523C853-6A98-A740-AB2F-323C0654F797}" type="presParOf" srcId="{89644753-FD75-A348-B3FB-B801FA24839B}" destId="{B0E068B1-1787-B44E-9D23-BB84AD230D88}" srcOrd="8" destOrd="0" presId="urn:microsoft.com/office/officeart/2008/layout/AscendingPictureAccentProcess"/>
    <dgm:cxn modelId="{01653280-85D9-A146-B3F4-9B441A510872}" type="presParOf" srcId="{89644753-FD75-A348-B3FB-B801FA24839B}" destId="{D2B4C3EA-A7C5-954F-A328-BF0D12CE4693}" srcOrd="9" destOrd="0" presId="urn:microsoft.com/office/officeart/2008/layout/AscendingPictureAccentProcess"/>
    <dgm:cxn modelId="{5EF0376D-2DE2-074C-BA2F-F3E64F9E2DCC}" type="presParOf" srcId="{89644753-FD75-A348-B3FB-B801FA24839B}" destId="{F848A052-0940-A447-BFCA-07BCCB7DF4D8}" srcOrd="10" destOrd="0" presId="urn:microsoft.com/office/officeart/2008/layout/AscendingPictureAccentProcess"/>
    <dgm:cxn modelId="{C82BE087-9D07-BA4D-8C54-AC41BD93778B}" type="presParOf" srcId="{89644753-FD75-A348-B3FB-B801FA24839B}" destId="{8E8D48F1-EA3A-C54D-A7E4-33D5179E573D}" srcOrd="11" destOrd="0" presId="urn:microsoft.com/office/officeart/2008/layout/AscendingPictureAccentProcess"/>
    <dgm:cxn modelId="{6DD01E58-0AD8-4148-BBB7-F1EEE0B53AC1}" type="presParOf" srcId="{89644753-FD75-A348-B3FB-B801FA24839B}" destId="{FC0E19AD-69BA-C648-A4B1-44DEB96597E7}" srcOrd="12" destOrd="0" presId="urn:microsoft.com/office/officeart/2008/layout/AscendingPictureAccentProcess"/>
    <dgm:cxn modelId="{09DCD8CD-2193-584D-8282-6EA28D3CD06A}" type="presParOf" srcId="{89644753-FD75-A348-B3FB-B801FA24839B}" destId="{82C9AE63-A352-3A4F-8CDA-6E060392DFF9}" srcOrd="13" destOrd="0" presId="urn:microsoft.com/office/officeart/2008/layout/AscendingPictureAccentProcess"/>
    <dgm:cxn modelId="{B426CFA6-DF4F-1B47-8E96-8EF8D76771EF}" type="presParOf" srcId="{89644753-FD75-A348-B3FB-B801FA24839B}" destId="{BFFA84CA-4540-5643-9D5B-D51CD172F9C7}" srcOrd="14" destOrd="0" presId="urn:microsoft.com/office/officeart/2008/layout/AscendingPictureAccentProcess"/>
    <dgm:cxn modelId="{B721FA86-804A-0D42-A1FF-6C65D1D429B7}" type="presParOf" srcId="{89644753-FD75-A348-B3FB-B801FA24839B}" destId="{01ECB2B1-8974-654E-91FE-BF00BB164D2B}" srcOrd="15" destOrd="0" presId="urn:microsoft.com/office/officeart/2008/layout/AscendingPictureAccentProcess"/>
    <dgm:cxn modelId="{D22418A5-7B56-4742-B3ED-0B9DFE23596F}" type="presParOf" srcId="{89644753-FD75-A348-B3FB-B801FA24839B}" destId="{42A96C1C-A6B4-7149-AD45-25161B9E2327}" srcOrd="16" destOrd="0" presId="urn:microsoft.com/office/officeart/2008/layout/AscendingPictureAccentProcess"/>
    <dgm:cxn modelId="{46B55BEB-BF39-4649-BC26-5395610425F3}" type="presParOf" srcId="{89644753-FD75-A348-B3FB-B801FA24839B}" destId="{5881F1DE-635F-1E46-A9AD-185449320162}" srcOrd="17" destOrd="0" presId="urn:microsoft.com/office/officeart/2008/layout/AscendingPictureAccentProcess"/>
    <dgm:cxn modelId="{7BC313A4-0EF4-A14B-98AD-CB187217D20F}" type="presParOf" srcId="{89644753-FD75-A348-B3FB-B801FA24839B}" destId="{FDD27BC0-F080-F442-AE5F-720F149C2C0F}" srcOrd="18" destOrd="0" presId="urn:microsoft.com/office/officeart/2008/layout/AscendingPictureAccentProcess"/>
    <dgm:cxn modelId="{276F1A48-0AC8-A946-B50C-55DA5FE7ACA4}" type="presParOf" srcId="{89644753-FD75-A348-B3FB-B801FA24839B}" destId="{CA7BE27F-3A2A-B147-85AC-C37482730D52}" srcOrd="19" destOrd="0" presId="urn:microsoft.com/office/officeart/2008/layout/AscendingPictureAccentProcess"/>
    <dgm:cxn modelId="{64A23DE8-919B-0740-B852-EB270D4C380C}" type="presParOf" srcId="{CA7BE27F-3A2A-B147-85AC-C37482730D52}" destId="{F2E899DA-BC6A-104D-BC6B-E17E5B156FCD}" srcOrd="0" destOrd="0" presId="urn:microsoft.com/office/officeart/2008/layout/AscendingPictureAccentProcess"/>
    <dgm:cxn modelId="{FCFE20AC-D6E3-6F4E-BCAD-F284F962F0A3}" type="presParOf" srcId="{89644753-FD75-A348-B3FB-B801FA24839B}" destId="{02F9304E-0E07-A845-8699-B0E3CEDA09FD}" srcOrd="20" destOrd="0" presId="urn:microsoft.com/office/officeart/2008/layout/AscendingPictureAccentProcess"/>
    <dgm:cxn modelId="{06E8318E-E2D8-2A42-8509-B936D9265415}" type="presParOf" srcId="{89644753-FD75-A348-B3FB-B801FA24839B}" destId="{F0BA7273-1B41-B140-A6C0-F91E75E8BA24}" srcOrd="21" destOrd="0" presId="urn:microsoft.com/office/officeart/2008/layout/AscendingPictureAccentProcess"/>
    <dgm:cxn modelId="{C4DF69C7-2A96-D34A-A417-2A1F02D280A5}" type="presParOf" srcId="{F0BA7273-1B41-B140-A6C0-F91E75E8BA24}" destId="{F0B324B5-638C-A041-A150-A59D40665ABE}" srcOrd="0" destOrd="0" presId="urn:microsoft.com/office/officeart/2008/layout/AscendingPictureAccentProcess"/>
    <dgm:cxn modelId="{208D0612-A686-F940-B929-7AC57F2008AB}" type="presParOf" srcId="{89644753-FD75-A348-B3FB-B801FA24839B}" destId="{9EAA993F-B5E0-6B42-A0B9-B85943C514F8}" srcOrd="22" destOrd="0" presId="urn:microsoft.com/office/officeart/2008/layout/AscendingPictureAccentProcess"/>
    <dgm:cxn modelId="{FAB44AA0-D94E-F74B-B8C9-49337BF2A13F}" type="presParOf" srcId="{89644753-FD75-A348-B3FB-B801FA24839B}" destId="{0F028A81-AC99-C548-B7BA-EF92DF8639CA}" srcOrd="23" destOrd="0" presId="urn:microsoft.com/office/officeart/2008/layout/AscendingPictureAccentProcess"/>
    <dgm:cxn modelId="{BF38A7E5-F1D9-3747-ACA3-D0E18B06D01E}" type="presParOf" srcId="{0F028A81-AC99-C548-B7BA-EF92DF8639CA}" destId="{2174600B-039F-1C47-A4E6-C5AAA3B8EC9F}" srcOrd="0" destOrd="0" presId="urn:microsoft.com/office/officeart/2008/layout/AscendingPictureAccentProcess"/>
    <dgm:cxn modelId="{17B066C6-7068-084B-903F-D86901AC1C1D}" type="presParOf" srcId="{89644753-FD75-A348-B3FB-B801FA24839B}" destId="{FB129604-4404-744E-BFB0-7F740699A782}" srcOrd="24" destOrd="0" presId="urn:microsoft.com/office/officeart/2008/layout/AscendingPictureAccentProcess"/>
    <dgm:cxn modelId="{66E48701-3BD3-964D-A1F9-036DAD63D16E}" type="presParOf" srcId="{89644753-FD75-A348-B3FB-B801FA24839B}" destId="{5B73BFFC-B968-9A44-AE9C-12C858063320}" srcOrd="25" destOrd="0" presId="urn:microsoft.com/office/officeart/2008/layout/AscendingPictureAccentProcess"/>
    <dgm:cxn modelId="{DC905C10-3447-7340-B88B-CD6D73638A07}" type="presParOf" srcId="{5B73BFFC-B968-9A44-AE9C-12C858063320}" destId="{42D8E50C-DE94-4143-85A6-D8BBD7DE31D6}" srcOrd="0" destOrd="0" presId="urn:microsoft.com/office/officeart/2008/layout/AscendingPictureAccentProcess"/>
    <dgm:cxn modelId="{059BCC78-7B37-3A4B-BB54-C446E4BBF154}" type="presParOf" srcId="{89644753-FD75-A348-B3FB-B801FA24839B}" destId="{A3CC6EAA-5F06-E448-B43E-42CEDB42C2CD}" srcOrd="26" destOrd="0" presId="urn:microsoft.com/office/officeart/2008/layout/AscendingPictureAccentProcess"/>
    <dgm:cxn modelId="{2A76352A-42D4-C549-AECB-D3CC9BE809B5}" type="presParOf" srcId="{89644753-FD75-A348-B3FB-B801FA24839B}" destId="{BB661F8E-5017-3D48-AB22-1EA0E7E93C76}" srcOrd="27" destOrd="0" presId="urn:microsoft.com/office/officeart/2008/layout/AscendingPictureAccentProcess"/>
    <dgm:cxn modelId="{044EBBDA-ADE4-B845-A2B8-6FE629D56B63}" type="presParOf" srcId="{BB661F8E-5017-3D48-AB22-1EA0E7E93C76}" destId="{4B897AE5-DCF1-444A-93F5-C5395D9051EB}" srcOrd="0" destOrd="0" presId="urn:microsoft.com/office/officeart/2008/layout/AscendingPictureAccentProcess"/>
    <dgm:cxn modelId="{872039AC-5178-B449-A484-ED2284EE7D02}" type="presParOf" srcId="{89644753-FD75-A348-B3FB-B801FA24839B}" destId="{3FF9F414-63B5-7F4E-B8A3-D210A88C97ED}" srcOrd="28" destOrd="0" presId="urn:microsoft.com/office/officeart/2008/layout/AscendingPictureAccentProcess"/>
    <dgm:cxn modelId="{79DC6E70-8F42-A147-B841-9A8317AC11F4}" type="presParOf" srcId="{89644753-FD75-A348-B3FB-B801FA24839B}" destId="{4A1A3BD1-4CD8-FB49-B461-A2EBFB591E1E}" srcOrd="29" destOrd="0" presId="urn:microsoft.com/office/officeart/2008/layout/AscendingPictureAccentProcess"/>
    <dgm:cxn modelId="{7E99ADCA-C050-A14D-BB93-379FE186CECE}" type="presParOf" srcId="{4A1A3BD1-4CD8-FB49-B461-A2EBFB591E1E}" destId="{522AC83E-15E8-9E4D-B2ED-72A2C011080C}" srcOrd="0" destOrd="0" presId="urn:microsoft.com/office/officeart/2008/layout/AscendingPictureAccentProcess"/>
    <dgm:cxn modelId="{86CF6DB6-FC91-7442-ACCA-50B27E3C0AFE}" type="presParOf" srcId="{89644753-FD75-A348-B3FB-B801FA24839B}" destId="{C735C773-D31B-8649-B2E3-CE43FD197535}" srcOrd="30" destOrd="0" presId="urn:microsoft.com/office/officeart/2008/layout/AscendingPictureAccentProcess"/>
    <dgm:cxn modelId="{BABF3E83-0A32-3E4B-B76E-91ED7A13006B}" type="presParOf" srcId="{89644753-FD75-A348-B3FB-B801FA24839B}" destId="{C086C4DF-5D52-3C4A-B84D-565997D9C29A}" srcOrd="31" destOrd="0" presId="urn:microsoft.com/office/officeart/2008/layout/AscendingPictureAccentProcess"/>
    <dgm:cxn modelId="{D5209F26-04F3-8640-AAD6-152C73B2EEC9}" type="presParOf" srcId="{C086C4DF-5D52-3C4A-B84D-565997D9C29A}" destId="{ECF078F2-1DE1-764A-9DBA-F799D96AF0BA}"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8FCE10C-7032-8847-9CBE-10C1B01D2168}" type="doc">
      <dgm:prSet loTypeId="urn:microsoft.com/office/officeart/2005/8/layout/cycle2" loCatId="cycle" qsTypeId="urn:microsoft.com/office/officeart/2005/8/quickstyle/simple1" qsCatId="simple" csTypeId="urn:microsoft.com/office/officeart/2005/8/colors/accent5_2" csCatId="accent5" phldr="1"/>
      <dgm:spPr/>
      <dgm:t>
        <a:bodyPr/>
        <a:lstStyle/>
        <a:p>
          <a:endParaRPr lang="en-US"/>
        </a:p>
      </dgm:t>
    </dgm:pt>
    <dgm:pt modelId="{08F3A8CF-760A-7045-8946-2E892F7F8D3F}">
      <dgm:prSet custT="1"/>
      <dgm:spPr/>
      <dgm:t>
        <a:bodyPr/>
        <a:lstStyle/>
        <a:p>
          <a:r>
            <a:rPr lang="en-US" sz="2000" b="1" i="0"/>
            <a:t>Pick mentor who shares your values &amp; definition of success</a:t>
          </a:r>
          <a:endParaRPr lang="en-US" sz="2000"/>
        </a:p>
      </dgm:t>
    </dgm:pt>
    <dgm:pt modelId="{0C1BCE5A-CAEC-DA4A-A65C-71A3D674F3DD}" type="parTrans" cxnId="{30FB521F-B6ED-604F-B4B9-3CBB66B467B8}">
      <dgm:prSet/>
      <dgm:spPr/>
      <dgm:t>
        <a:bodyPr/>
        <a:lstStyle/>
        <a:p>
          <a:endParaRPr lang="en-US"/>
        </a:p>
      </dgm:t>
    </dgm:pt>
    <dgm:pt modelId="{224D514F-F05F-BB44-B906-590ED6A631E7}" type="sibTrans" cxnId="{30FB521F-B6ED-604F-B4B9-3CBB66B467B8}">
      <dgm:prSet/>
      <dgm:spPr>
        <a:solidFill>
          <a:schemeClr val="accent5">
            <a:lumMod val="75000"/>
          </a:schemeClr>
        </a:solidFill>
      </dgm:spPr>
      <dgm:t>
        <a:bodyPr/>
        <a:lstStyle/>
        <a:p>
          <a:endParaRPr lang="en-US"/>
        </a:p>
      </dgm:t>
    </dgm:pt>
    <dgm:pt modelId="{6CFC4F17-DC4C-DD4C-8579-89D5B3EC6BEC}">
      <dgm:prSet custT="1"/>
      <dgm:spPr/>
      <dgm:t>
        <a:bodyPr/>
        <a:lstStyle/>
        <a:p>
          <a:r>
            <a:rPr lang="en-US" sz="2000" b="1" i="0"/>
            <a:t>Find someone who attained specific goals you seek</a:t>
          </a:r>
          <a:endParaRPr lang="en-US" sz="2000"/>
        </a:p>
      </dgm:t>
    </dgm:pt>
    <dgm:pt modelId="{2E00BD0B-58F4-574E-9CEA-A1681839D1F7}" type="parTrans" cxnId="{DAD8B16A-EB95-0348-ABDC-E668D1461789}">
      <dgm:prSet/>
      <dgm:spPr/>
      <dgm:t>
        <a:bodyPr/>
        <a:lstStyle/>
        <a:p>
          <a:endParaRPr lang="en-US"/>
        </a:p>
      </dgm:t>
    </dgm:pt>
    <dgm:pt modelId="{66AA4D75-8AED-0349-BD90-DFBEF287F723}" type="sibTrans" cxnId="{DAD8B16A-EB95-0348-ABDC-E668D1461789}">
      <dgm:prSet/>
      <dgm:spPr>
        <a:solidFill>
          <a:schemeClr val="accent5">
            <a:lumMod val="75000"/>
          </a:schemeClr>
        </a:solidFill>
      </dgm:spPr>
      <dgm:t>
        <a:bodyPr/>
        <a:lstStyle/>
        <a:p>
          <a:endParaRPr lang="en-US"/>
        </a:p>
      </dgm:t>
    </dgm:pt>
    <dgm:pt modelId="{7033EC73-8C8C-8E4F-98AE-2CDEE025F6B4}">
      <dgm:prSet custT="1"/>
      <dgm:spPr/>
      <dgm:t>
        <a:bodyPr/>
        <a:lstStyle/>
        <a:p>
          <a:r>
            <a:rPr lang="en-US" sz="2000" b="1" i="0"/>
            <a:t>Look for someone able willing to build new relationships</a:t>
          </a:r>
          <a:endParaRPr lang="en-US" sz="2000"/>
        </a:p>
      </dgm:t>
    </dgm:pt>
    <dgm:pt modelId="{6DC193B3-C03C-A144-A446-E6055D5C76E5}" type="parTrans" cxnId="{E2D5A0B0-F36E-CA43-865D-D19FE8A2A64F}">
      <dgm:prSet/>
      <dgm:spPr/>
      <dgm:t>
        <a:bodyPr/>
        <a:lstStyle/>
        <a:p>
          <a:endParaRPr lang="en-US"/>
        </a:p>
      </dgm:t>
    </dgm:pt>
    <dgm:pt modelId="{87EF6346-CF45-CD40-B03B-92BCE0C59B1F}" type="sibTrans" cxnId="{E2D5A0B0-F36E-CA43-865D-D19FE8A2A64F}">
      <dgm:prSet/>
      <dgm:spPr>
        <a:solidFill>
          <a:schemeClr val="accent5">
            <a:lumMod val="75000"/>
          </a:schemeClr>
        </a:solidFill>
      </dgm:spPr>
      <dgm:t>
        <a:bodyPr/>
        <a:lstStyle/>
        <a:p>
          <a:endParaRPr lang="en-US"/>
        </a:p>
      </dgm:t>
    </dgm:pt>
    <dgm:pt modelId="{E8426CA2-5032-8E42-A84D-B9DDED095F22}">
      <dgm:prSet custT="1"/>
      <dgm:spPr/>
      <dgm:t>
        <a:bodyPr/>
        <a:lstStyle/>
        <a:p>
          <a:r>
            <a:rPr lang="en-US" sz="2000" b="1" i="0"/>
            <a:t>Select  mentor with  differences that challenge you</a:t>
          </a:r>
          <a:endParaRPr lang="en-US" sz="2000"/>
        </a:p>
      </dgm:t>
    </dgm:pt>
    <dgm:pt modelId="{BB1F81F2-EBFA-2B49-BDB8-19423E96DD13}" type="parTrans" cxnId="{0C2E267E-A7F1-DE45-94E1-FF82DC687BBA}">
      <dgm:prSet/>
      <dgm:spPr/>
      <dgm:t>
        <a:bodyPr/>
        <a:lstStyle/>
        <a:p>
          <a:endParaRPr lang="en-US"/>
        </a:p>
      </dgm:t>
    </dgm:pt>
    <dgm:pt modelId="{3D8AE4F3-0312-6C47-8F27-D125F24E8076}" type="sibTrans" cxnId="{0C2E267E-A7F1-DE45-94E1-FF82DC687BBA}">
      <dgm:prSet/>
      <dgm:spPr>
        <a:solidFill>
          <a:schemeClr val="accent5">
            <a:lumMod val="75000"/>
          </a:schemeClr>
        </a:solidFill>
      </dgm:spPr>
      <dgm:t>
        <a:bodyPr/>
        <a:lstStyle/>
        <a:p>
          <a:endParaRPr lang="en-US"/>
        </a:p>
      </dgm:t>
    </dgm:pt>
    <dgm:pt modelId="{F07FF5BE-91B7-2840-AE90-A9B8033CB42B}">
      <dgm:prSet custT="1"/>
      <dgm:spPr/>
      <dgm:t>
        <a:bodyPr/>
        <a:lstStyle/>
        <a:p>
          <a:r>
            <a:rPr lang="en-US" sz="2000" b="1" i="0"/>
            <a:t>Meet with your potential mentor</a:t>
          </a:r>
          <a:endParaRPr lang="en-US" sz="2000"/>
        </a:p>
      </dgm:t>
    </dgm:pt>
    <dgm:pt modelId="{AB3F702D-6FC7-ED4A-BEA5-0CD33E00FD58}" type="parTrans" cxnId="{736250CD-50BE-DA4A-9AE3-B4660FA6E571}">
      <dgm:prSet/>
      <dgm:spPr/>
      <dgm:t>
        <a:bodyPr/>
        <a:lstStyle/>
        <a:p>
          <a:endParaRPr lang="en-US"/>
        </a:p>
      </dgm:t>
    </dgm:pt>
    <dgm:pt modelId="{D5196D35-FAD4-CB42-A16B-EF937D988CF1}" type="sibTrans" cxnId="{736250CD-50BE-DA4A-9AE3-B4660FA6E571}">
      <dgm:prSet/>
      <dgm:spPr>
        <a:solidFill>
          <a:schemeClr val="accent5">
            <a:lumMod val="75000"/>
          </a:schemeClr>
        </a:solidFill>
      </dgm:spPr>
      <dgm:t>
        <a:bodyPr/>
        <a:lstStyle/>
        <a:p>
          <a:endParaRPr lang="en-US"/>
        </a:p>
      </dgm:t>
    </dgm:pt>
    <dgm:pt modelId="{99A4E69A-EA00-E046-905F-8DD5E08E7738}" type="pres">
      <dgm:prSet presAssocID="{78FCE10C-7032-8847-9CBE-10C1B01D2168}" presName="cycle" presStyleCnt="0">
        <dgm:presLayoutVars>
          <dgm:dir/>
          <dgm:resizeHandles val="exact"/>
        </dgm:presLayoutVars>
      </dgm:prSet>
      <dgm:spPr/>
    </dgm:pt>
    <dgm:pt modelId="{704F602F-378F-8345-A36B-FF9770DF1D90}" type="pres">
      <dgm:prSet presAssocID="{08F3A8CF-760A-7045-8946-2E892F7F8D3F}" presName="node" presStyleLbl="node1" presStyleIdx="0" presStyleCnt="5" custScaleX="115573" custRadScaleRad="120885" custRadScaleInc="99193">
        <dgm:presLayoutVars>
          <dgm:bulletEnabled val="1"/>
        </dgm:presLayoutVars>
      </dgm:prSet>
      <dgm:spPr/>
    </dgm:pt>
    <dgm:pt modelId="{12A899D1-4B6E-474A-9221-52A6907D86D2}" type="pres">
      <dgm:prSet presAssocID="{224D514F-F05F-BB44-B906-590ED6A631E7}" presName="sibTrans" presStyleLbl="sibTrans2D1" presStyleIdx="0" presStyleCnt="5"/>
      <dgm:spPr/>
    </dgm:pt>
    <dgm:pt modelId="{828A9840-219D-144B-BC3A-FCDD653B7F9F}" type="pres">
      <dgm:prSet presAssocID="{224D514F-F05F-BB44-B906-590ED6A631E7}" presName="connectorText" presStyleLbl="sibTrans2D1" presStyleIdx="0" presStyleCnt="5"/>
      <dgm:spPr/>
    </dgm:pt>
    <dgm:pt modelId="{A060127B-07EB-AC4B-8B79-B15F144FA6E5}" type="pres">
      <dgm:prSet presAssocID="{6CFC4F17-DC4C-DD4C-8579-89D5B3EC6BEC}" presName="node" presStyleLbl="node1" presStyleIdx="1" presStyleCnt="5" custScaleX="117985" custRadScaleRad="167335" custRadScaleInc="19545">
        <dgm:presLayoutVars>
          <dgm:bulletEnabled val="1"/>
        </dgm:presLayoutVars>
      </dgm:prSet>
      <dgm:spPr/>
    </dgm:pt>
    <dgm:pt modelId="{93894AA7-4948-FA40-AE1E-D82FE86A50FA}" type="pres">
      <dgm:prSet presAssocID="{66AA4D75-8AED-0349-BD90-DFBEF287F723}" presName="sibTrans" presStyleLbl="sibTrans2D1" presStyleIdx="1" presStyleCnt="5"/>
      <dgm:spPr/>
    </dgm:pt>
    <dgm:pt modelId="{87883763-2FEC-F542-BAE7-84B294C1AAE8}" type="pres">
      <dgm:prSet presAssocID="{66AA4D75-8AED-0349-BD90-DFBEF287F723}" presName="connectorText" presStyleLbl="sibTrans2D1" presStyleIdx="1" presStyleCnt="5"/>
      <dgm:spPr/>
    </dgm:pt>
    <dgm:pt modelId="{9A41830F-5F31-3F4D-A2E7-D306BB0F3D81}" type="pres">
      <dgm:prSet presAssocID="{7033EC73-8C8C-8E4F-98AE-2CDEE025F6B4}" presName="node" presStyleLbl="node1" presStyleIdx="2" presStyleCnt="5" custScaleX="108856" custRadScaleRad="161352" custRadScaleInc="-67984">
        <dgm:presLayoutVars>
          <dgm:bulletEnabled val="1"/>
        </dgm:presLayoutVars>
      </dgm:prSet>
      <dgm:spPr/>
    </dgm:pt>
    <dgm:pt modelId="{12613133-1044-5F45-9304-65CCC6EF3273}" type="pres">
      <dgm:prSet presAssocID="{87EF6346-CF45-CD40-B03B-92BCE0C59B1F}" presName="sibTrans" presStyleLbl="sibTrans2D1" presStyleIdx="2" presStyleCnt="5"/>
      <dgm:spPr/>
    </dgm:pt>
    <dgm:pt modelId="{66374BF9-2F17-D043-BC38-91F317745C27}" type="pres">
      <dgm:prSet presAssocID="{87EF6346-CF45-CD40-B03B-92BCE0C59B1F}" presName="connectorText" presStyleLbl="sibTrans2D1" presStyleIdx="2" presStyleCnt="5"/>
      <dgm:spPr/>
    </dgm:pt>
    <dgm:pt modelId="{E58810CE-0A66-5E44-A867-D8B543EFCCAB}" type="pres">
      <dgm:prSet presAssocID="{E8426CA2-5032-8E42-A84D-B9DDED095F22}" presName="node" presStyleLbl="node1" presStyleIdx="3" presStyleCnt="5" custScaleX="122896" custRadScaleRad="81029" custRadScaleInc="-135188">
        <dgm:presLayoutVars>
          <dgm:bulletEnabled val="1"/>
        </dgm:presLayoutVars>
      </dgm:prSet>
      <dgm:spPr/>
    </dgm:pt>
    <dgm:pt modelId="{B9365308-9092-7746-B284-804EE4D5A6D3}" type="pres">
      <dgm:prSet presAssocID="{3D8AE4F3-0312-6C47-8F27-D125F24E8076}" presName="sibTrans" presStyleLbl="sibTrans2D1" presStyleIdx="3" presStyleCnt="5"/>
      <dgm:spPr/>
    </dgm:pt>
    <dgm:pt modelId="{05F8D1FA-6886-DB48-B845-1F9075D8A5F1}" type="pres">
      <dgm:prSet presAssocID="{3D8AE4F3-0312-6C47-8F27-D125F24E8076}" presName="connectorText" presStyleLbl="sibTrans2D1" presStyleIdx="3" presStyleCnt="5"/>
      <dgm:spPr/>
    </dgm:pt>
    <dgm:pt modelId="{FB1813BE-8CF8-CD4D-B881-D5BD0943B3F1}" type="pres">
      <dgm:prSet presAssocID="{F07FF5BE-91B7-2840-AE90-A9B8033CB42B}" presName="node" presStyleLbl="node1" presStyleIdx="4" presStyleCnt="5" custScaleX="116474" custRadScaleRad="32057" custRadScaleInc="139819">
        <dgm:presLayoutVars>
          <dgm:bulletEnabled val="1"/>
        </dgm:presLayoutVars>
      </dgm:prSet>
      <dgm:spPr/>
    </dgm:pt>
    <dgm:pt modelId="{115F0AF2-07D4-6A40-8B40-B83DBB120D16}" type="pres">
      <dgm:prSet presAssocID="{D5196D35-FAD4-CB42-A16B-EF937D988CF1}" presName="sibTrans" presStyleLbl="sibTrans2D1" presStyleIdx="4" presStyleCnt="5"/>
      <dgm:spPr/>
    </dgm:pt>
    <dgm:pt modelId="{EE441A18-24FF-2E4A-AC97-6B7A38899FE5}" type="pres">
      <dgm:prSet presAssocID="{D5196D35-FAD4-CB42-A16B-EF937D988CF1}" presName="connectorText" presStyleLbl="sibTrans2D1" presStyleIdx="4" presStyleCnt="5"/>
      <dgm:spPr/>
    </dgm:pt>
  </dgm:ptLst>
  <dgm:cxnLst>
    <dgm:cxn modelId="{BD02FB0D-AFDF-3348-99A9-9EED16E86FF7}" type="presOf" srcId="{3D8AE4F3-0312-6C47-8F27-D125F24E8076}" destId="{05F8D1FA-6886-DB48-B845-1F9075D8A5F1}" srcOrd="1" destOrd="0" presId="urn:microsoft.com/office/officeart/2005/8/layout/cycle2"/>
    <dgm:cxn modelId="{30FB521F-B6ED-604F-B4B9-3CBB66B467B8}" srcId="{78FCE10C-7032-8847-9CBE-10C1B01D2168}" destId="{08F3A8CF-760A-7045-8946-2E892F7F8D3F}" srcOrd="0" destOrd="0" parTransId="{0C1BCE5A-CAEC-DA4A-A65C-71A3D674F3DD}" sibTransId="{224D514F-F05F-BB44-B906-590ED6A631E7}"/>
    <dgm:cxn modelId="{0254AF21-E4D9-9C49-AB7E-C37EDEADEE03}" type="presOf" srcId="{6CFC4F17-DC4C-DD4C-8579-89D5B3EC6BEC}" destId="{A060127B-07EB-AC4B-8B79-B15F144FA6E5}" srcOrd="0" destOrd="0" presId="urn:microsoft.com/office/officeart/2005/8/layout/cycle2"/>
    <dgm:cxn modelId="{11E35C22-0F8C-D94E-9A6C-F25586793E20}" type="presOf" srcId="{08F3A8CF-760A-7045-8946-2E892F7F8D3F}" destId="{704F602F-378F-8345-A36B-FF9770DF1D90}" srcOrd="0" destOrd="0" presId="urn:microsoft.com/office/officeart/2005/8/layout/cycle2"/>
    <dgm:cxn modelId="{08AAD32B-41BC-D340-9187-8B49A7121178}" type="presOf" srcId="{78FCE10C-7032-8847-9CBE-10C1B01D2168}" destId="{99A4E69A-EA00-E046-905F-8DD5E08E7738}" srcOrd="0" destOrd="0" presId="urn:microsoft.com/office/officeart/2005/8/layout/cycle2"/>
    <dgm:cxn modelId="{8C7E5A2D-91A7-3E4B-B43D-870B81854FD4}" type="presOf" srcId="{87EF6346-CF45-CD40-B03B-92BCE0C59B1F}" destId="{66374BF9-2F17-D043-BC38-91F317745C27}" srcOrd="1" destOrd="0" presId="urn:microsoft.com/office/officeart/2005/8/layout/cycle2"/>
    <dgm:cxn modelId="{DAD8B16A-EB95-0348-ABDC-E668D1461789}" srcId="{78FCE10C-7032-8847-9CBE-10C1B01D2168}" destId="{6CFC4F17-DC4C-DD4C-8579-89D5B3EC6BEC}" srcOrd="1" destOrd="0" parTransId="{2E00BD0B-58F4-574E-9CEA-A1681839D1F7}" sibTransId="{66AA4D75-8AED-0349-BD90-DFBEF287F723}"/>
    <dgm:cxn modelId="{883CD16D-16E9-F545-B99C-A1130D211E3B}" type="presOf" srcId="{F07FF5BE-91B7-2840-AE90-A9B8033CB42B}" destId="{FB1813BE-8CF8-CD4D-B881-D5BD0943B3F1}" srcOrd="0" destOrd="0" presId="urn:microsoft.com/office/officeart/2005/8/layout/cycle2"/>
    <dgm:cxn modelId="{A9CE0F72-E4CA-D940-A15A-25208035AFFA}" type="presOf" srcId="{E8426CA2-5032-8E42-A84D-B9DDED095F22}" destId="{E58810CE-0A66-5E44-A867-D8B543EFCCAB}" srcOrd="0" destOrd="0" presId="urn:microsoft.com/office/officeart/2005/8/layout/cycle2"/>
    <dgm:cxn modelId="{0C2E267E-A7F1-DE45-94E1-FF82DC687BBA}" srcId="{78FCE10C-7032-8847-9CBE-10C1B01D2168}" destId="{E8426CA2-5032-8E42-A84D-B9DDED095F22}" srcOrd="3" destOrd="0" parTransId="{BB1F81F2-EBFA-2B49-BDB8-19423E96DD13}" sibTransId="{3D8AE4F3-0312-6C47-8F27-D125F24E8076}"/>
    <dgm:cxn modelId="{7C0E8A82-67A4-FA48-8F1A-3B04102C3D98}" type="presOf" srcId="{224D514F-F05F-BB44-B906-590ED6A631E7}" destId="{828A9840-219D-144B-BC3A-FCDD653B7F9F}" srcOrd="1" destOrd="0" presId="urn:microsoft.com/office/officeart/2005/8/layout/cycle2"/>
    <dgm:cxn modelId="{013555A2-78D3-574E-BEBD-3F795A646124}" type="presOf" srcId="{3D8AE4F3-0312-6C47-8F27-D125F24E8076}" destId="{B9365308-9092-7746-B284-804EE4D5A6D3}" srcOrd="0" destOrd="0" presId="urn:microsoft.com/office/officeart/2005/8/layout/cycle2"/>
    <dgm:cxn modelId="{CD0B53A6-1BDE-8449-BAE0-BF78EC2D1113}" type="presOf" srcId="{D5196D35-FAD4-CB42-A16B-EF937D988CF1}" destId="{115F0AF2-07D4-6A40-8B40-B83DBB120D16}" srcOrd="0" destOrd="0" presId="urn:microsoft.com/office/officeart/2005/8/layout/cycle2"/>
    <dgm:cxn modelId="{BF54D5AC-64D0-2749-A42D-3ECC9800EB1A}" type="presOf" srcId="{87EF6346-CF45-CD40-B03B-92BCE0C59B1F}" destId="{12613133-1044-5F45-9304-65CCC6EF3273}" srcOrd="0" destOrd="0" presId="urn:microsoft.com/office/officeart/2005/8/layout/cycle2"/>
    <dgm:cxn modelId="{A2C1DAAE-3668-CE42-BD66-334ADDD616B6}" type="presOf" srcId="{7033EC73-8C8C-8E4F-98AE-2CDEE025F6B4}" destId="{9A41830F-5F31-3F4D-A2E7-D306BB0F3D81}" srcOrd="0" destOrd="0" presId="urn:microsoft.com/office/officeart/2005/8/layout/cycle2"/>
    <dgm:cxn modelId="{E2D5A0B0-F36E-CA43-865D-D19FE8A2A64F}" srcId="{78FCE10C-7032-8847-9CBE-10C1B01D2168}" destId="{7033EC73-8C8C-8E4F-98AE-2CDEE025F6B4}" srcOrd="2" destOrd="0" parTransId="{6DC193B3-C03C-A144-A446-E6055D5C76E5}" sibTransId="{87EF6346-CF45-CD40-B03B-92BCE0C59B1F}"/>
    <dgm:cxn modelId="{5CA31DB1-245B-9541-A507-5C7CC874866C}" type="presOf" srcId="{D5196D35-FAD4-CB42-A16B-EF937D988CF1}" destId="{EE441A18-24FF-2E4A-AC97-6B7A38899FE5}" srcOrd="1" destOrd="0" presId="urn:microsoft.com/office/officeart/2005/8/layout/cycle2"/>
    <dgm:cxn modelId="{736250CD-50BE-DA4A-9AE3-B4660FA6E571}" srcId="{78FCE10C-7032-8847-9CBE-10C1B01D2168}" destId="{F07FF5BE-91B7-2840-AE90-A9B8033CB42B}" srcOrd="4" destOrd="0" parTransId="{AB3F702D-6FC7-ED4A-BEA5-0CD33E00FD58}" sibTransId="{D5196D35-FAD4-CB42-A16B-EF937D988CF1}"/>
    <dgm:cxn modelId="{519900D6-9F82-2B44-A888-295B9082C5AD}" type="presOf" srcId="{66AA4D75-8AED-0349-BD90-DFBEF287F723}" destId="{93894AA7-4948-FA40-AE1E-D82FE86A50FA}" srcOrd="0" destOrd="0" presId="urn:microsoft.com/office/officeart/2005/8/layout/cycle2"/>
    <dgm:cxn modelId="{F80780D6-FBAB-1A41-9E88-4B9D2966539C}" type="presOf" srcId="{66AA4D75-8AED-0349-BD90-DFBEF287F723}" destId="{87883763-2FEC-F542-BAE7-84B294C1AAE8}" srcOrd="1" destOrd="0" presId="urn:microsoft.com/office/officeart/2005/8/layout/cycle2"/>
    <dgm:cxn modelId="{E2886EDC-37D7-0241-BC8E-6381F5FACBE4}" type="presOf" srcId="{224D514F-F05F-BB44-B906-590ED6A631E7}" destId="{12A899D1-4B6E-474A-9221-52A6907D86D2}" srcOrd="0" destOrd="0" presId="urn:microsoft.com/office/officeart/2005/8/layout/cycle2"/>
    <dgm:cxn modelId="{A3F0CD09-3D5D-E746-A32F-9962792E7E2E}" type="presParOf" srcId="{99A4E69A-EA00-E046-905F-8DD5E08E7738}" destId="{704F602F-378F-8345-A36B-FF9770DF1D90}" srcOrd="0" destOrd="0" presId="urn:microsoft.com/office/officeart/2005/8/layout/cycle2"/>
    <dgm:cxn modelId="{9B097837-5652-334D-B9C1-CDF638957F7D}" type="presParOf" srcId="{99A4E69A-EA00-E046-905F-8DD5E08E7738}" destId="{12A899D1-4B6E-474A-9221-52A6907D86D2}" srcOrd="1" destOrd="0" presId="urn:microsoft.com/office/officeart/2005/8/layout/cycle2"/>
    <dgm:cxn modelId="{F4C98F84-F65F-F34B-B3F4-8D850BA718CB}" type="presParOf" srcId="{12A899D1-4B6E-474A-9221-52A6907D86D2}" destId="{828A9840-219D-144B-BC3A-FCDD653B7F9F}" srcOrd="0" destOrd="0" presId="urn:microsoft.com/office/officeart/2005/8/layout/cycle2"/>
    <dgm:cxn modelId="{A7933AF6-D0AC-324D-B910-FC424E041D29}" type="presParOf" srcId="{99A4E69A-EA00-E046-905F-8DD5E08E7738}" destId="{A060127B-07EB-AC4B-8B79-B15F144FA6E5}" srcOrd="2" destOrd="0" presId="urn:microsoft.com/office/officeart/2005/8/layout/cycle2"/>
    <dgm:cxn modelId="{5AF669D4-8B83-EB4D-BF07-4C7182C2333A}" type="presParOf" srcId="{99A4E69A-EA00-E046-905F-8DD5E08E7738}" destId="{93894AA7-4948-FA40-AE1E-D82FE86A50FA}" srcOrd="3" destOrd="0" presId="urn:microsoft.com/office/officeart/2005/8/layout/cycle2"/>
    <dgm:cxn modelId="{517F9518-45AE-0C47-B50E-49AF94A5E692}" type="presParOf" srcId="{93894AA7-4948-FA40-AE1E-D82FE86A50FA}" destId="{87883763-2FEC-F542-BAE7-84B294C1AAE8}" srcOrd="0" destOrd="0" presId="urn:microsoft.com/office/officeart/2005/8/layout/cycle2"/>
    <dgm:cxn modelId="{5A1CE35D-C9D0-6743-9D49-F7222EB6400A}" type="presParOf" srcId="{99A4E69A-EA00-E046-905F-8DD5E08E7738}" destId="{9A41830F-5F31-3F4D-A2E7-D306BB0F3D81}" srcOrd="4" destOrd="0" presId="urn:microsoft.com/office/officeart/2005/8/layout/cycle2"/>
    <dgm:cxn modelId="{7B43233B-A6A8-4945-9FF3-9EB34D954408}" type="presParOf" srcId="{99A4E69A-EA00-E046-905F-8DD5E08E7738}" destId="{12613133-1044-5F45-9304-65CCC6EF3273}" srcOrd="5" destOrd="0" presId="urn:microsoft.com/office/officeart/2005/8/layout/cycle2"/>
    <dgm:cxn modelId="{09923AE7-F9DD-5C4F-A2BF-5AA07678EDAF}" type="presParOf" srcId="{12613133-1044-5F45-9304-65CCC6EF3273}" destId="{66374BF9-2F17-D043-BC38-91F317745C27}" srcOrd="0" destOrd="0" presId="urn:microsoft.com/office/officeart/2005/8/layout/cycle2"/>
    <dgm:cxn modelId="{F5A4646D-D8E1-814B-9CAB-B4384D1B7E9E}" type="presParOf" srcId="{99A4E69A-EA00-E046-905F-8DD5E08E7738}" destId="{E58810CE-0A66-5E44-A867-D8B543EFCCAB}" srcOrd="6" destOrd="0" presId="urn:microsoft.com/office/officeart/2005/8/layout/cycle2"/>
    <dgm:cxn modelId="{4729F37F-40E0-434B-A976-CC2FC7B800DD}" type="presParOf" srcId="{99A4E69A-EA00-E046-905F-8DD5E08E7738}" destId="{B9365308-9092-7746-B284-804EE4D5A6D3}" srcOrd="7" destOrd="0" presId="urn:microsoft.com/office/officeart/2005/8/layout/cycle2"/>
    <dgm:cxn modelId="{35CA75BA-E097-3D4A-A130-85EF08BF2C6E}" type="presParOf" srcId="{B9365308-9092-7746-B284-804EE4D5A6D3}" destId="{05F8D1FA-6886-DB48-B845-1F9075D8A5F1}" srcOrd="0" destOrd="0" presId="urn:microsoft.com/office/officeart/2005/8/layout/cycle2"/>
    <dgm:cxn modelId="{8CBE8949-7607-0B49-9F87-1CE364E7B009}" type="presParOf" srcId="{99A4E69A-EA00-E046-905F-8DD5E08E7738}" destId="{FB1813BE-8CF8-CD4D-B881-D5BD0943B3F1}" srcOrd="8" destOrd="0" presId="urn:microsoft.com/office/officeart/2005/8/layout/cycle2"/>
    <dgm:cxn modelId="{A995CC90-BFBC-E841-89A9-6D225A905112}" type="presParOf" srcId="{99A4E69A-EA00-E046-905F-8DD5E08E7738}" destId="{115F0AF2-07D4-6A40-8B40-B83DBB120D16}" srcOrd="9" destOrd="0" presId="urn:microsoft.com/office/officeart/2005/8/layout/cycle2"/>
    <dgm:cxn modelId="{92611475-D56D-ED4A-BEA6-C9BA28831708}" type="presParOf" srcId="{115F0AF2-07D4-6A40-8B40-B83DBB120D16}" destId="{EE441A18-24FF-2E4A-AC97-6B7A38899FE5}" srcOrd="0" destOrd="0" presId="urn:microsoft.com/office/officeart/2005/8/layout/cycle2"/>
  </dgm:cxnLst>
  <dgm:bg>
    <a:blipFill dpi="0" rotWithShape="1">
      <a:blip xmlns:r="http://schemas.openxmlformats.org/officeDocument/2006/relationships" r:embed="rId1">
        <a:alphaModFix amt="56000"/>
      </a:blip>
      <a:srcRect/>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9E374C9-6056-0B4B-A79B-6764B2F70454}" type="doc">
      <dgm:prSet loTypeId="urn:microsoft.com/office/officeart/2005/8/layout/vList5" loCatId="list" qsTypeId="urn:microsoft.com/office/officeart/2005/8/quickstyle/simple1" qsCatId="simple" csTypeId="urn:microsoft.com/office/officeart/2005/8/colors/accent5_4" csCatId="accent5" phldr="1"/>
      <dgm:spPr/>
      <dgm:t>
        <a:bodyPr/>
        <a:lstStyle/>
        <a:p>
          <a:endParaRPr lang="en-US"/>
        </a:p>
      </dgm:t>
    </dgm:pt>
    <dgm:pt modelId="{236444EC-85B4-1044-8C41-293A263843B6}">
      <dgm:prSet custT="1"/>
      <dgm:spPr/>
      <dgm:t>
        <a:bodyPr anchor="t"/>
        <a:lstStyle/>
        <a:p>
          <a:r>
            <a:rPr lang="en-US" sz="5400" b="0" i="0" u="none" strike="noStrike">
              <a:solidFill>
                <a:schemeClr val="bg1"/>
              </a:solidFill>
              <a:effectLst/>
            </a:rPr>
            <a:t>Join professional </a:t>
          </a:r>
          <a:r>
            <a:rPr lang="en-US" sz="6000" b="0" i="0" u="none" strike="noStrike">
              <a:solidFill>
                <a:schemeClr val="bg1"/>
              </a:solidFill>
              <a:effectLst/>
            </a:rPr>
            <a:t>communities</a:t>
          </a:r>
          <a:r>
            <a:rPr lang="en-US" sz="5400" b="0" i="0" u="none" strike="noStrike">
              <a:solidFill>
                <a:schemeClr val="bg1"/>
              </a:solidFill>
              <a:effectLst/>
            </a:rPr>
            <a:t> in your field</a:t>
          </a:r>
          <a:endParaRPr lang="en-US" sz="5400">
            <a:solidFill>
              <a:schemeClr val="bg1"/>
            </a:solidFill>
          </a:endParaRPr>
        </a:p>
      </dgm:t>
    </dgm:pt>
    <dgm:pt modelId="{9DDC58DF-4020-9141-860C-9CEBF49342A8}" type="parTrans" cxnId="{5935A992-1149-CE48-9D8E-C357BDBEB7B3}">
      <dgm:prSet/>
      <dgm:spPr/>
      <dgm:t>
        <a:bodyPr/>
        <a:lstStyle/>
        <a:p>
          <a:endParaRPr lang="en-US"/>
        </a:p>
      </dgm:t>
    </dgm:pt>
    <dgm:pt modelId="{4EF262C2-E602-0642-B3D8-08644E290F3B}" type="sibTrans" cxnId="{5935A992-1149-CE48-9D8E-C357BDBEB7B3}">
      <dgm:prSet/>
      <dgm:spPr/>
      <dgm:t>
        <a:bodyPr/>
        <a:lstStyle/>
        <a:p>
          <a:endParaRPr lang="en-US"/>
        </a:p>
      </dgm:t>
    </dgm:pt>
    <dgm:pt modelId="{0C6F8035-113E-3C41-A954-21469EDC182E}">
      <dgm:prSet custT="1"/>
      <dgm:spPr/>
      <dgm:t>
        <a:bodyPr/>
        <a:lstStyle/>
        <a:p>
          <a:pPr>
            <a:buFont typeface="Arial" panose="020B0604020202020204" pitchFamily="34" charset="0"/>
            <a:buChar char="•"/>
          </a:pPr>
          <a:r>
            <a:rPr lang="en-US" sz="2800" b="0" i="0" u="none" strike="noStrike" dirty="0">
              <a:solidFill>
                <a:schemeClr val="tx1"/>
              </a:solidFill>
              <a:effectLst/>
            </a:rPr>
            <a:t>A mentor will have something in common with you.</a:t>
          </a:r>
          <a:endParaRPr lang="en-US" sz="2800" dirty="0">
            <a:solidFill>
              <a:schemeClr val="tx1"/>
            </a:solidFill>
          </a:endParaRPr>
        </a:p>
      </dgm:t>
    </dgm:pt>
    <dgm:pt modelId="{686E3F32-015B-2D4F-9089-CF04BBAAB452}" type="parTrans" cxnId="{A997F0D2-3859-4F43-8E7D-CF38D47FBC10}">
      <dgm:prSet/>
      <dgm:spPr/>
      <dgm:t>
        <a:bodyPr/>
        <a:lstStyle/>
        <a:p>
          <a:endParaRPr lang="en-US"/>
        </a:p>
      </dgm:t>
    </dgm:pt>
    <dgm:pt modelId="{EC931B7E-F3D2-1B46-A2B6-EE76B0A3C1DE}" type="sibTrans" cxnId="{A997F0D2-3859-4F43-8E7D-CF38D47FBC10}">
      <dgm:prSet/>
      <dgm:spPr/>
      <dgm:t>
        <a:bodyPr/>
        <a:lstStyle/>
        <a:p>
          <a:endParaRPr lang="en-US"/>
        </a:p>
      </dgm:t>
    </dgm:pt>
    <dgm:pt modelId="{8FB763A4-6357-CE4C-96FC-EEF87AD2F48E}">
      <dgm:prSet custT="1"/>
      <dgm:spPr/>
      <dgm:t>
        <a:bodyPr/>
        <a:lstStyle/>
        <a:p>
          <a:pPr>
            <a:buFont typeface="Arial" panose="020B0604020202020204" pitchFamily="34" charset="0"/>
            <a:buChar char="•"/>
          </a:pPr>
          <a:r>
            <a:rPr lang="en-US" sz="2800" dirty="0">
              <a:solidFill>
                <a:schemeClr val="tx1"/>
              </a:solidFill>
            </a:rPr>
            <a:t>M</a:t>
          </a:r>
          <a:r>
            <a:rPr lang="en-US" sz="2800" b="0" i="0" u="none" strike="noStrike" dirty="0">
              <a:solidFill>
                <a:schemeClr val="tx1"/>
              </a:solidFill>
              <a:effectLst/>
            </a:rPr>
            <a:t>ay work in the same industry. </a:t>
          </a:r>
        </a:p>
      </dgm:t>
    </dgm:pt>
    <dgm:pt modelId="{F90155A3-7D15-6545-AF74-DBF23FE14978}" type="parTrans" cxnId="{AE955687-2967-994F-94A4-EB386DDE0615}">
      <dgm:prSet/>
      <dgm:spPr/>
      <dgm:t>
        <a:bodyPr/>
        <a:lstStyle/>
        <a:p>
          <a:endParaRPr lang="en-US"/>
        </a:p>
      </dgm:t>
    </dgm:pt>
    <dgm:pt modelId="{5B1DE0EF-A958-684C-BE02-E324D1FF169B}" type="sibTrans" cxnId="{AE955687-2967-994F-94A4-EB386DDE0615}">
      <dgm:prSet/>
      <dgm:spPr/>
      <dgm:t>
        <a:bodyPr/>
        <a:lstStyle/>
        <a:p>
          <a:endParaRPr lang="en-US"/>
        </a:p>
      </dgm:t>
    </dgm:pt>
    <dgm:pt modelId="{19001852-656D-6D49-AF53-C6AC9EBB2601}">
      <dgm:prSet custT="1"/>
      <dgm:spPr/>
      <dgm:t>
        <a:bodyPr/>
        <a:lstStyle/>
        <a:p>
          <a:pPr>
            <a:buFont typeface="Arial" panose="020B0604020202020204" pitchFamily="34" charset="0"/>
            <a:buChar char="•"/>
          </a:pPr>
          <a:r>
            <a:rPr lang="en-US" sz="2800" b="0" i="0" u="none" strike="noStrike" dirty="0">
              <a:solidFill>
                <a:schemeClr val="tx1"/>
              </a:solidFill>
              <a:effectLst/>
            </a:rPr>
            <a:t>To find a good match, expand your contacts. </a:t>
          </a:r>
        </a:p>
      </dgm:t>
    </dgm:pt>
    <dgm:pt modelId="{F6363F9C-89EE-5C47-A64A-AB9F054F70A4}" type="parTrans" cxnId="{DAB17D04-8734-5646-B197-563C89901FD9}">
      <dgm:prSet/>
      <dgm:spPr/>
      <dgm:t>
        <a:bodyPr/>
        <a:lstStyle/>
        <a:p>
          <a:endParaRPr lang="en-US"/>
        </a:p>
      </dgm:t>
    </dgm:pt>
    <dgm:pt modelId="{CADEBF69-2782-A549-81E0-6CF0297BDFAE}" type="sibTrans" cxnId="{DAB17D04-8734-5646-B197-563C89901FD9}">
      <dgm:prSet/>
      <dgm:spPr/>
      <dgm:t>
        <a:bodyPr/>
        <a:lstStyle/>
        <a:p>
          <a:endParaRPr lang="en-US"/>
        </a:p>
      </dgm:t>
    </dgm:pt>
    <dgm:pt modelId="{F44D1DA2-18B2-E74E-8F58-4218624084F2}">
      <dgm:prSet custT="1"/>
      <dgm:spPr/>
      <dgm:t>
        <a:bodyPr/>
        <a:lstStyle/>
        <a:p>
          <a:pPr>
            <a:buFont typeface="Arial" panose="020B0604020202020204" pitchFamily="34" charset="0"/>
            <a:buChar char="•"/>
          </a:pPr>
          <a:r>
            <a:rPr lang="en-US" sz="2800" b="0" i="0" u="none" strike="noStrike" dirty="0">
              <a:solidFill>
                <a:schemeClr val="tx1"/>
              </a:solidFill>
              <a:effectLst/>
            </a:rPr>
            <a:t>Join groups and professional communities in your field</a:t>
          </a:r>
        </a:p>
      </dgm:t>
    </dgm:pt>
    <dgm:pt modelId="{10E5E74A-791F-CD43-9F34-5A0A0AC7A7F2}" type="parTrans" cxnId="{56CF27D6-16DA-4D47-A5C3-E032DEBEA4AF}">
      <dgm:prSet/>
      <dgm:spPr/>
      <dgm:t>
        <a:bodyPr/>
        <a:lstStyle/>
        <a:p>
          <a:endParaRPr lang="en-US"/>
        </a:p>
      </dgm:t>
    </dgm:pt>
    <dgm:pt modelId="{F38E28DA-DE8B-1541-B173-C3EE3DD8AD97}" type="sibTrans" cxnId="{56CF27D6-16DA-4D47-A5C3-E032DEBEA4AF}">
      <dgm:prSet/>
      <dgm:spPr/>
      <dgm:t>
        <a:bodyPr/>
        <a:lstStyle/>
        <a:p>
          <a:endParaRPr lang="en-US"/>
        </a:p>
      </dgm:t>
    </dgm:pt>
    <dgm:pt modelId="{02327A84-FE4B-694F-B172-D8A5597D4ACC}">
      <dgm:prSet custT="1"/>
      <dgm:spPr/>
      <dgm:t>
        <a:bodyPr/>
        <a:lstStyle/>
        <a:p>
          <a:pPr>
            <a:buFont typeface="Arial" panose="020B0604020202020204" pitchFamily="34" charset="0"/>
            <a:buChar char="•"/>
          </a:pPr>
          <a:r>
            <a:rPr lang="en-US" sz="2800" dirty="0">
              <a:solidFill>
                <a:schemeClr val="tx1"/>
              </a:solidFill>
            </a:rPr>
            <a:t>L</a:t>
          </a:r>
          <a:r>
            <a:rPr lang="en-US" sz="2800" b="0" i="0" u="none" strike="noStrike" dirty="0">
              <a:solidFill>
                <a:schemeClr val="tx1"/>
              </a:solidFill>
              <a:effectLst/>
            </a:rPr>
            <a:t>eading to discovering ideal mentor. </a:t>
          </a:r>
        </a:p>
      </dgm:t>
    </dgm:pt>
    <dgm:pt modelId="{869390EB-576A-414B-9E4C-8B1936BB57E7}" type="parTrans" cxnId="{0D022650-3978-1545-9844-DAAFF027AC90}">
      <dgm:prSet/>
      <dgm:spPr/>
      <dgm:t>
        <a:bodyPr/>
        <a:lstStyle/>
        <a:p>
          <a:endParaRPr lang="en-US"/>
        </a:p>
      </dgm:t>
    </dgm:pt>
    <dgm:pt modelId="{3F99AA38-04AD-B944-A647-1D215950C913}" type="sibTrans" cxnId="{0D022650-3978-1545-9844-DAAFF027AC90}">
      <dgm:prSet/>
      <dgm:spPr/>
      <dgm:t>
        <a:bodyPr/>
        <a:lstStyle/>
        <a:p>
          <a:endParaRPr lang="en-US"/>
        </a:p>
      </dgm:t>
    </dgm:pt>
    <dgm:pt modelId="{E3B98CD2-6FC7-3D41-9FF6-3658C190A989}" type="pres">
      <dgm:prSet presAssocID="{49E374C9-6056-0B4B-A79B-6764B2F70454}" presName="Name0" presStyleCnt="0">
        <dgm:presLayoutVars>
          <dgm:dir/>
          <dgm:animLvl val="lvl"/>
          <dgm:resizeHandles val="exact"/>
        </dgm:presLayoutVars>
      </dgm:prSet>
      <dgm:spPr/>
    </dgm:pt>
    <dgm:pt modelId="{30AFAAF3-D117-224C-857F-2553C66C360B}" type="pres">
      <dgm:prSet presAssocID="{236444EC-85B4-1044-8C41-293A263843B6}" presName="linNode" presStyleCnt="0"/>
      <dgm:spPr/>
    </dgm:pt>
    <dgm:pt modelId="{739BF788-48A2-2E49-9C69-8CDD3E7C98C7}" type="pres">
      <dgm:prSet presAssocID="{236444EC-85B4-1044-8C41-293A263843B6}" presName="parentText" presStyleLbl="node1" presStyleIdx="0" presStyleCnt="1" custScaleX="166468" custLinFactNeighborX="2060" custLinFactNeighborY="1454">
        <dgm:presLayoutVars>
          <dgm:chMax val="1"/>
          <dgm:bulletEnabled val="1"/>
        </dgm:presLayoutVars>
      </dgm:prSet>
      <dgm:spPr/>
    </dgm:pt>
    <dgm:pt modelId="{7769ECBD-60D5-1048-A0E6-BACD845290E0}" type="pres">
      <dgm:prSet presAssocID="{236444EC-85B4-1044-8C41-293A263843B6}" presName="descendantText" presStyleLbl="alignAccFollowNode1" presStyleIdx="0" presStyleCnt="1" custLinFactNeighborY="-3333">
        <dgm:presLayoutVars>
          <dgm:bulletEnabled val="1"/>
        </dgm:presLayoutVars>
      </dgm:prSet>
      <dgm:spPr/>
    </dgm:pt>
  </dgm:ptLst>
  <dgm:cxnLst>
    <dgm:cxn modelId="{DAB17D04-8734-5646-B197-563C89901FD9}" srcId="{236444EC-85B4-1044-8C41-293A263843B6}" destId="{19001852-656D-6D49-AF53-C6AC9EBB2601}" srcOrd="2" destOrd="0" parTransId="{F6363F9C-89EE-5C47-A64A-AB9F054F70A4}" sibTransId="{CADEBF69-2782-A549-81E0-6CF0297BDFAE}"/>
    <dgm:cxn modelId="{0D022650-3978-1545-9844-DAAFF027AC90}" srcId="{236444EC-85B4-1044-8C41-293A263843B6}" destId="{02327A84-FE4B-694F-B172-D8A5597D4ACC}" srcOrd="4" destOrd="0" parTransId="{869390EB-576A-414B-9E4C-8B1936BB57E7}" sibTransId="{3F99AA38-04AD-B944-A647-1D215950C913}"/>
    <dgm:cxn modelId="{C0A4AC6A-DF8F-5A42-923A-5B8BA23D0BDC}" type="presOf" srcId="{8FB763A4-6357-CE4C-96FC-EEF87AD2F48E}" destId="{7769ECBD-60D5-1048-A0E6-BACD845290E0}" srcOrd="0" destOrd="1" presId="urn:microsoft.com/office/officeart/2005/8/layout/vList5"/>
    <dgm:cxn modelId="{AE955687-2967-994F-94A4-EB386DDE0615}" srcId="{236444EC-85B4-1044-8C41-293A263843B6}" destId="{8FB763A4-6357-CE4C-96FC-EEF87AD2F48E}" srcOrd="1" destOrd="0" parTransId="{F90155A3-7D15-6545-AF74-DBF23FE14978}" sibTransId="{5B1DE0EF-A958-684C-BE02-E324D1FF169B}"/>
    <dgm:cxn modelId="{7AA5898B-96B0-3246-BF3D-A2490F366F26}" type="presOf" srcId="{0C6F8035-113E-3C41-A954-21469EDC182E}" destId="{7769ECBD-60D5-1048-A0E6-BACD845290E0}" srcOrd="0" destOrd="0" presId="urn:microsoft.com/office/officeart/2005/8/layout/vList5"/>
    <dgm:cxn modelId="{5935A992-1149-CE48-9D8E-C357BDBEB7B3}" srcId="{49E374C9-6056-0B4B-A79B-6764B2F70454}" destId="{236444EC-85B4-1044-8C41-293A263843B6}" srcOrd="0" destOrd="0" parTransId="{9DDC58DF-4020-9141-860C-9CEBF49342A8}" sibTransId="{4EF262C2-E602-0642-B3D8-08644E290F3B}"/>
    <dgm:cxn modelId="{E16D33A2-170C-BB4A-B1A3-058A52C5B08E}" type="presOf" srcId="{02327A84-FE4B-694F-B172-D8A5597D4ACC}" destId="{7769ECBD-60D5-1048-A0E6-BACD845290E0}" srcOrd="0" destOrd="4" presId="urn:microsoft.com/office/officeart/2005/8/layout/vList5"/>
    <dgm:cxn modelId="{B0701BBB-7D4A-1F40-BBEF-02B426AE0D77}" type="presOf" srcId="{19001852-656D-6D49-AF53-C6AC9EBB2601}" destId="{7769ECBD-60D5-1048-A0E6-BACD845290E0}" srcOrd="0" destOrd="2" presId="urn:microsoft.com/office/officeart/2005/8/layout/vList5"/>
    <dgm:cxn modelId="{8430EFCC-2778-AA49-BAD5-69022E9687A0}" type="presOf" srcId="{F44D1DA2-18B2-E74E-8F58-4218624084F2}" destId="{7769ECBD-60D5-1048-A0E6-BACD845290E0}" srcOrd="0" destOrd="3" presId="urn:microsoft.com/office/officeart/2005/8/layout/vList5"/>
    <dgm:cxn modelId="{A997F0D2-3859-4F43-8E7D-CF38D47FBC10}" srcId="{236444EC-85B4-1044-8C41-293A263843B6}" destId="{0C6F8035-113E-3C41-A954-21469EDC182E}" srcOrd="0" destOrd="0" parTransId="{686E3F32-015B-2D4F-9089-CF04BBAAB452}" sibTransId="{EC931B7E-F3D2-1B46-A2B6-EE76B0A3C1DE}"/>
    <dgm:cxn modelId="{AC5124D4-429B-0742-9CFD-48EA9BB48B6A}" type="presOf" srcId="{236444EC-85B4-1044-8C41-293A263843B6}" destId="{739BF788-48A2-2E49-9C69-8CDD3E7C98C7}" srcOrd="0" destOrd="0" presId="urn:microsoft.com/office/officeart/2005/8/layout/vList5"/>
    <dgm:cxn modelId="{56CF27D6-16DA-4D47-A5C3-E032DEBEA4AF}" srcId="{236444EC-85B4-1044-8C41-293A263843B6}" destId="{F44D1DA2-18B2-E74E-8F58-4218624084F2}" srcOrd="3" destOrd="0" parTransId="{10E5E74A-791F-CD43-9F34-5A0A0AC7A7F2}" sibTransId="{F38E28DA-DE8B-1541-B173-C3EE3DD8AD97}"/>
    <dgm:cxn modelId="{90A5F6E9-DB4E-6C42-A918-470AB0695C58}" type="presOf" srcId="{49E374C9-6056-0B4B-A79B-6764B2F70454}" destId="{E3B98CD2-6FC7-3D41-9FF6-3658C190A989}" srcOrd="0" destOrd="0" presId="urn:microsoft.com/office/officeart/2005/8/layout/vList5"/>
    <dgm:cxn modelId="{387DB0D5-72E4-3A4C-8210-31A268299347}" type="presParOf" srcId="{E3B98CD2-6FC7-3D41-9FF6-3658C190A989}" destId="{30AFAAF3-D117-224C-857F-2553C66C360B}" srcOrd="0" destOrd="0" presId="urn:microsoft.com/office/officeart/2005/8/layout/vList5"/>
    <dgm:cxn modelId="{C344E191-5E7A-534D-8E14-D5A918BFE6FA}" type="presParOf" srcId="{30AFAAF3-D117-224C-857F-2553C66C360B}" destId="{739BF788-48A2-2E49-9C69-8CDD3E7C98C7}" srcOrd="0" destOrd="0" presId="urn:microsoft.com/office/officeart/2005/8/layout/vList5"/>
    <dgm:cxn modelId="{6CFDA2B1-FF94-D345-B961-87B22A6315E6}" type="presParOf" srcId="{30AFAAF3-D117-224C-857F-2553C66C360B}" destId="{7769ECBD-60D5-1048-A0E6-BACD845290E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9E374C9-6056-0B4B-A79B-6764B2F70454}" type="doc">
      <dgm:prSet loTypeId="urn:microsoft.com/office/officeart/2005/8/layout/vList5" loCatId="list" qsTypeId="urn:microsoft.com/office/officeart/2005/8/quickstyle/simple1" qsCatId="simple" csTypeId="urn:microsoft.com/office/officeart/2005/8/colors/accent5_4" csCatId="accent5" phldr="1"/>
      <dgm:spPr/>
      <dgm:t>
        <a:bodyPr/>
        <a:lstStyle/>
        <a:p>
          <a:endParaRPr lang="en-US"/>
        </a:p>
      </dgm:t>
    </dgm:pt>
    <dgm:pt modelId="{236444EC-85B4-1044-8C41-293A263843B6}">
      <dgm:prSet/>
      <dgm:spPr/>
      <dgm:t>
        <a:bodyPr/>
        <a:lstStyle/>
        <a:p>
          <a:r>
            <a:rPr lang="en-US" b="0" i="0"/>
            <a:t>Don’t look to your direct manager</a:t>
          </a:r>
          <a:endParaRPr lang="en-US"/>
        </a:p>
      </dgm:t>
    </dgm:pt>
    <dgm:pt modelId="{9DDC58DF-4020-9141-860C-9CEBF49342A8}" type="parTrans" cxnId="{5935A992-1149-CE48-9D8E-C357BDBEB7B3}">
      <dgm:prSet/>
      <dgm:spPr/>
      <dgm:t>
        <a:bodyPr/>
        <a:lstStyle/>
        <a:p>
          <a:endParaRPr lang="en-US"/>
        </a:p>
      </dgm:t>
    </dgm:pt>
    <dgm:pt modelId="{4EF262C2-E602-0642-B3D8-08644E290F3B}" type="sibTrans" cxnId="{5935A992-1149-CE48-9D8E-C357BDBEB7B3}">
      <dgm:prSet/>
      <dgm:spPr/>
      <dgm:t>
        <a:bodyPr/>
        <a:lstStyle/>
        <a:p>
          <a:endParaRPr lang="en-US"/>
        </a:p>
      </dgm:t>
    </dgm:pt>
    <dgm:pt modelId="{0C6F8035-113E-3C41-A954-21469EDC182E}">
      <dgm:prSet custT="1"/>
      <dgm:spPr/>
      <dgm:t>
        <a:bodyPr/>
        <a:lstStyle/>
        <a:p>
          <a:pPr>
            <a:buFont typeface="Arial" panose="020B0604020202020204" pitchFamily="34" charset="0"/>
            <a:buChar char="•"/>
          </a:pPr>
          <a:r>
            <a:rPr lang="en-US" sz="2800" b="0" i="0" dirty="0">
              <a:solidFill>
                <a:schemeClr val="tx1"/>
              </a:solidFill>
            </a:rPr>
            <a:t>Role supervisor is to insure the team meets goals. </a:t>
          </a:r>
          <a:endParaRPr lang="en-US" sz="2800" dirty="0">
            <a:solidFill>
              <a:schemeClr val="tx1"/>
            </a:solidFill>
          </a:endParaRPr>
        </a:p>
      </dgm:t>
    </dgm:pt>
    <dgm:pt modelId="{686E3F32-015B-2D4F-9089-CF04BBAAB452}" type="parTrans" cxnId="{A997F0D2-3859-4F43-8E7D-CF38D47FBC10}">
      <dgm:prSet/>
      <dgm:spPr/>
      <dgm:t>
        <a:bodyPr/>
        <a:lstStyle/>
        <a:p>
          <a:endParaRPr lang="en-US"/>
        </a:p>
      </dgm:t>
    </dgm:pt>
    <dgm:pt modelId="{EC931B7E-F3D2-1B46-A2B6-EE76B0A3C1DE}" type="sibTrans" cxnId="{A997F0D2-3859-4F43-8E7D-CF38D47FBC10}">
      <dgm:prSet/>
      <dgm:spPr/>
      <dgm:t>
        <a:bodyPr/>
        <a:lstStyle/>
        <a:p>
          <a:endParaRPr lang="en-US"/>
        </a:p>
      </dgm:t>
    </dgm:pt>
    <dgm:pt modelId="{0724B6E6-C0F5-C84F-AB7B-9F50B5114848}">
      <dgm:prSet custT="1"/>
      <dgm:spPr/>
      <dgm:t>
        <a:bodyPr/>
        <a:lstStyle/>
        <a:p>
          <a:pPr>
            <a:buFont typeface="Arial" panose="020B0604020202020204" pitchFamily="34" charset="0"/>
            <a:buChar char="•"/>
          </a:pPr>
          <a:r>
            <a:rPr lang="en-US" sz="2800" b="0" i="0" dirty="0">
              <a:solidFill>
                <a:schemeClr val="tx1"/>
              </a:solidFill>
            </a:rPr>
            <a:t>Supervisor not solely focused on your career journey.</a:t>
          </a:r>
          <a:endParaRPr lang="en-US" sz="2800" dirty="0">
            <a:solidFill>
              <a:schemeClr val="tx1"/>
            </a:solidFill>
          </a:endParaRPr>
        </a:p>
      </dgm:t>
    </dgm:pt>
    <dgm:pt modelId="{061B1A9F-5CBC-A748-A363-9DC016C6390F}" type="parTrans" cxnId="{2F3AAF82-1AF8-574F-B336-6580BDF6D068}">
      <dgm:prSet/>
      <dgm:spPr/>
      <dgm:t>
        <a:bodyPr/>
        <a:lstStyle/>
        <a:p>
          <a:endParaRPr lang="en-US"/>
        </a:p>
      </dgm:t>
    </dgm:pt>
    <dgm:pt modelId="{C2C51E85-CE7D-864E-90BA-4477D9E3B017}" type="sibTrans" cxnId="{2F3AAF82-1AF8-574F-B336-6580BDF6D068}">
      <dgm:prSet/>
      <dgm:spPr/>
      <dgm:t>
        <a:bodyPr/>
        <a:lstStyle/>
        <a:p>
          <a:endParaRPr lang="en-US"/>
        </a:p>
      </dgm:t>
    </dgm:pt>
    <dgm:pt modelId="{47B57B47-4F47-6D42-AD61-CB1EE5DF7A52}">
      <dgm:prSet custT="1"/>
      <dgm:spPr/>
      <dgm:t>
        <a:bodyPr/>
        <a:lstStyle/>
        <a:p>
          <a:pPr>
            <a:buFont typeface="Arial" panose="020B0604020202020204" pitchFamily="34" charset="0"/>
            <a:buChar char="•"/>
          </a:pPr>
          <a:r>
            <a:rPr lang="en-US" sz="2800" b="0" i="0" dirty="0">
              <a:solidFill>
                <a:schemeClr val="tx1"/>
              </a:solidFill>
            </a:rPr>
            <a:t>May play a key role in your development</a:t>
          </a:r>
          <a:endParaRPr lang="en-US" sz="2800" dirty="0">
            <a:solidFill>
              <a:schemeClr val="tx1"/>
            </a:solidFill>
          </a:endParaRPr>
        </a:p>
      </dgm:t>
    </dgm:pt>
    <dgm:pt modelId="{7822852C-4A39-D34A-8FE8-A30C381DD986}" type="parTrans" cxnId="{381BF40C-C252-A445-8AC0-8B2EDC91F6CF}">
      <dgm:prSet/>
      <dgm:spPr/>
      <dgm:t>
        <a:bodyPr/>
        <a:lstStyle/>
        <a:p>
          <a:endParaRPr lang="en-US"/>
        </a:p>
      </dgm:t>
    </dgm:pt>
    <dgm:pt modelId="{493FD1E9-FF43-694D-A30C-E4460D46FDE8}" type="sibTrans" cxnId="{381BF40C-C252-A445-8AC0-8B2EDC91F6CF}">
      <dgm:prSet/>
      <dgm:spPr/>
      <dgm:t>
        <a:bodyPr/>
        <a:lstStyle/>
        <a:p>
          <a:endParaRPr lang="en-US"/>
        </a:p>
      </dgm:t>
    </dgm:pt>
    <dgm:pt modelId="{7B843222-D9A9-DD4A-ACEE-214CD397D641}">
      <dgm:prSet custT="1"/>
      <dgm:spPr/>
      <dgm:t>
        <a:bodyPr/>
        <a:lstStyle/>
        <a:p>
          <a:pPr>
            <a:buFont typeface="Arial" panose="020B0604020202020204" pitchFamily="34" charset="0"/>
            <a:buChar char="•"/>
          </a:pPr>
          <a:r>
            <a:rPr lang="en-US" sz="2800" dirty="0">
              <a:solidFill>
                <a:schemeClr val="tx1"/>
              </a:solidFill>
            </a:rPr>
            <a:t>Consider </a:t>
          </a:r>
          <a:r>
            <a:rPr lang="en-US" sz="2800" b="0" i="0" dirty="0">
              <a:solidFill>
                <a:schemeClr val="tx1"/>
              </a:solidFill>
            </a:rPr>
            <a:t>third party for mentorship. </a:t>
          </a:r>
          <a:endParaRPr lang="en-US" sz="2800" dirty="0">
            <a:solidFill>
              <a:schemeClr val="tx1"/>
            </a:solidFill>
          </a:endParaRPr>
        </a:p>
      </dgm:t>
    </dgm:pt>
    <dgm:pt modelId="{12DB52CF-1B3B-8F46-AC3F-51D9F2F09877}" type="parTrans" cxnId="{AE4462E3-BD15-2A46-9108-57C53F3C18C9}">
      <dgm:prSet/>
      <dgm:spPr/>
      <dgm:t>
        <a:bodyPr/>
        <a:lstStyle/>
        <a:p>
          <a:endParaRPr lang="en-US"/>
        </a:p>
      </dgm:t>
    </dgm:pt>
    <dgm:pt modelId="{7BAD7307-5F9C-A84F-96F8-BDFAF8A7B3A7}" type="sibTrans" cxnId="{AE4462E3-BD15-2A46-9108-57C53F3C18C9}">
      <dgm:prSet/>
      <dgm:spPr/>
      <dgm:t>
        <a:bodyPr/>
        <a:lstStyle/>
        <a:p>
          <a:endParaRPr lang="en-US"/>
        </a:p>
      </dgm:t>
    </dgm:pt>
    <dgm:pt modelId="{3C14EB98-F7C6-6548-8767-A4E2DDE40645}">
      <dgm:prSet custT="1"/>
      <dgm:spPr/>
      <dgm:t>
        <a:bodyPr/>
        <a:lstStyle/>
        <a:p>
          <a:pPr>
            <a:buFont typeface="Arial" panose="020B0604020202020204" pitchFamily="34" charset="0"/>
            <a:buChar char="•"/>
          </a:pPr>
          <a:r>
            <a:rPr lang="en-US" sz="2800" b="0" i="0" dirty="0">
              <a:solidFill>
                <a:schemeClr val="tx1"/>
              </a:solidFill>
            </a:rPr>
            <a:t>Gives you a different perspective that can be beneficial.</a:t>
          </a:r>
          <a:endParaRPr lang="en-US" sz="2800" dirty="0">
            <a:solidFill>
              <a:schemeClr val="tx1"/>
            </a:solidFill>
          </a:endParaRPr>
        </a:p>
      </dgm:t>
    </dgm:pt>
    <dgm:pt modelId="{57E2F30B-A49B-434E-BF16-BC58ABD654AA}" type="parTrans" cxnId="{35577A98-0203-3445-9CE6-441AD9937942}">
      <dgm:prSet/>
      <dgm:spPr/>
      <dgm:t>
        <a:bodyPr/>
        <a:lstStyle/>
        <a:p>
          <a:endParaRPr lang="en-US"/>
        </a:p>
      </dgm:t>
    </dgm:pt>
    <dgm:pt modelId="{BC392732-8148-1449-8EA4-133C60D2D795}" type="sibTrans" cxnId="{35577A98-0203-3445-9CE6-441AD9937942}">
      <dgm:prSet/>
      <dgm:spPr/>
      <dgm:t>
        <a:bodyPr/>
        <a:lstStyle/>
        <a:p>
          <a:endParaRPr lang="en-US"/>
        </a:p>
      </dgm:t>
    </dgm:pt>
    <dgm:pt modelId="{2F1EEA45-E977-354B-ABAA-C4EE20ACAFC0}">
      <dgm:prSet custT="1"/>
      <dgm:spPr/>
      <dgm:t>
        <a:bodyPr/>
        <a:lstStyle/>
        <a:p>
          <a:pPr>
            <a:buFont typeface="Arial" panose="020B0604020202020204" pitchFamily="34" charset="0"/>
            <a:buChar char="•"/>
          </a:pPr>
          <a:r>
            <a:rPr lang="en-US" sz="2800" b="0" i="0" dirty="0">
              <a:solidFill>
                <a:schemeClr val="tx1"/>
              </a:solidFill>
            </a:rPr>
            <a:t>They’re like a coach. </a:t>
          </a:r>
          <a:endParaRPr lang="en-US" sz="2800" dirty="0">
            <a:solidFill>
              <a:schemeClr val="tx1"/>
            </a:solidFill>
          </a:endParaRPr>
        </a:p>
      </dgm:t>
    </dgm:pt>
    <dgm:pt modelId="{31BCC5FB-E745-2C42-86F4-5B43ECCD43DE}" type="parTrans" cxnId="{FBD98E96-5F2E-1146-ABCB-3CD0708780BD}">
      <dgm:prSet/>
      <dgm:spPr/>
      <dgm:t>
        <a:bodyPr/>
        <a:lstStyle/>
        <a:p>
          <a:endParaRPr lang="en-US"/>
        </a:p>
      </dgm:t>
    </dgm:pt>
    <dgm:pt modelId="{B0B8B688-1124-E84E-B8D3-2D208B7ED39B}" type="sibTrans" cxnId="{FBD98E96-5F2E-1146-ABCB-3CD0708780BD}">
      <dgm:prSet/>
      <dgm:spPr/>
      <dgm:t>
        <a:bodyPr/>
        <a:lstStyle/>
        <a:p>
          <a:endParaRPr lang="en-US"/>
        </a:p>
      </dgm:t>
    </dgm:pt>
    <dgm:pt modelId="{E3B98CD2-6FC7-3D41-9FF6-3658C190A989}" type="pres">
      <dgm:prSet presAssocID="{49E374C9-6056-0B4B-A79B-6764B2F70454}" presName="Name0" presStyleCnt="0">
        <dgm:presLayoutVars>
          <dgm:dir/>
          <dgm:animLvl val="lvl"/>
          <dgm:resizeHandles val="exact"/>
        </dgm:presLayoutVars>
      </dgm:prSet>
      <dgm:spPr/>
    </dgm:pt>
    <dgm:pt modelId="{30AFAAF3-D117-224C-857F-2553C66C360B}" type="pres">
      <dgm:prSet presAssocID="{236444EC-85B4-1044-8C41-293A263843B6}" presName="linNode" presStyleCnt="0"/>
      <dgm:spPr/>
    </dgm:pt>
    <dgm:pt modelId="{739BF788-48A2-2E49-9C69-8CDD3E7C98C7}" type="pres">
      <dgm:prSet presAssocID="{236444EC-85B4-1044-8C41-293A263843B6}" presName="parentText" presStyleLbl="node1" presStyleIdx="0" presStyleCnt="1">
        <dgm:presLayoutVars>
          <dgm:chMax val="1"/>
          <dgm:bulletEnabled val="1"/>
        </dgm:presLayoutVars>
      </dgm:prSet>
      <dgm:spPr/>
    </dgm:pt>
    <dgm:pt modelId="{7769ECBD-60D5-1048-A0E6-BACD845290E0}" type="pres">
      <dgm:prSet presAssocID="{236444EC-85B4-1044-8C41-293A263843B6}" presName="descendantText" presStyleLbl="alignAccFollowNode1" presStyleIdx="0" presStyleCnt="1" custLinFactNeighborY="-2202">
        <dgm:presLayoutVars>
          <dgm:bulletEnabled val="1"/>
        </dgm:presLayoutVars>
      </dgm:prSet>
      <dgm:spPr/>
    </dgm:pt>
  </dgm:ptLst>
  <dgm:cxnLst>
    <dgm:cxn modelId="{381BF40C-C252-A445-8AC0-8B2EDC91F6CF}" srcId="{236444EC-85B4-1044-8C41-293A263843B6}" destId="{47B57B47-4F47-6D42-AD61-CB1EE5DF7A52}" srcOrd="3" destOrd="0" parTransId="{7822852C-4A39-D34A-8FE8-A30C381DD986}" sibTransId="{493FD1E9-FF43-694D-A30C-E4460D46FDE8}"/>
    <dgm:cxn modelId="{0B3B8C0D-2E24-6746-8CCB-C380F7BB6B05}" type="presOf" srcId="{0724B6E6-C0F5-C84F-AB7B-9F50B5114848}" destId="{7769ECBD-60D5-1048-A0E6-BACD845290E0}" srcOrd="0" destOrd="2" presId="urn:microsoft.com/office/officeart/2005/8/layout/vList5"/>
    <dgm:cxn modelId="{9113A13A-3820-E149-9E30-A9196EE3A9DD}" type="presOf" srcId="{3C14EB98-F7C6-6548-8767-A4E2DDE40645}" destId="{7769ECBD-60D5-1048-A0E6-BACD845290E0}" srcOrd="0" destOrd="5" presId="urn:microsoft.com/office/officeart/2005/8/layout/vList5"/>
    <dgm:cxn modelId="{FF9F6140-9DAC-794E-8931-AFAB8DFEE6BF}" type="presOf" srcId="{2F1EEA45-E977-354B-ABAA-C4EE20ACAFC0}" destId="{7769ECBD-60D5-1048-A0E6-BACD845290E0}" srcOrd="0" destOrd="1" presId="urn:microsoft.com/office/officeart/2005/8/layout/vList5"/>
    <dgm:cxn modelId="{2F3AAF82-1AF8-574F-B336-6580BDF6D068}" srcId="{236444EC-85B4-1044-8C41-293A263843B6}" destId="{0724B6E6-C0F5-C84F-AB7B-9F50B5114848}" srcOrd="2" destOrd="0" parTransId="{061B1A9F-5CBC-A748-A363-9DC016C6390F}" sibTransId="{C2C51E85-CE7D-864E-90BA-4477D9E3B017}"/>
    <dgm:cxn modelId="{7AA5898B-96B0-3246-BF3D-A2490F366F26}" type="presOf" srcId="{0C6F8035-113E-3C41-A954-21469EDC182E}" destId="{7769ECBD-60D5-1048-A0E6-BACD845290E0}" srcOrd="0" destOrd="0" presId="urn:microsoft.com/office/officeart/2005/8/layout/vList5"/>
    <dgm:cxn modelId="{5935A992-1149-CE48-9D8E-C357BDBEB7B3}" srcId="{49E374C9-6056-0B4B-A79B-6764B2F70454}" destId="{236444EC-85B4-1044-8C41-293A263843B6}" srcOrd="0" destOrd="0" parTransId="{9DDC58DF-4020-9141-860C-9CEBF49342A8}" sibTransId="{4EF262C2-E602-0642-B3D8-08644E290F3B}"/>
    <dgm:cxn modelId="{FBD98E96-5F2E-1146-ABCB-3CD0708780BD}" srcId="{236444EC-85B4-1044-8C41-293A263843B6}" destId="{2F1EEA45-E977-354B-ABAA-C4EE20ACAFC0}" srcOrd="1" destOrd="0" parTransId="{31BCC5FB-E745-2C42-86F4-5B43ECCD43DE}" sibTransId="{B0B8B688-1124-E84E-B8D3-2D208B7ED39B}"/>
    <dgm:cxn modelId="{35577A98-0203-3445-9CE6-441AD9937942}" srcId="{236444EC-85B4-1044-8C41-293A263843B6}" destId="{3C14EB98-F7C6-6548-8767-A4E2DDE40645}" srcOrd="5" destOrd="0" parTransId="{57E2F30B-A49B-434E-BF16-BC58ABD654AA}" sibTransId="{BC392732-8148-1449-8EA4-133C60D2D795}"/>
    <dgm:cxn modelId="{A997F0D2-3859-4F43-8E7D-CF38D47FBC10}" srcId="{236444EC-85B4-1044-8C41-293A263843B6}" destId="{0C6F8035-113E-3C41-A954-21469EDC182E}" srcOrd="0" destOrd="0" parTransId="{686E3F32-015B-2D4F-9089-CF04BBAAB452}" sibTransId="{EC931B7E-F3D2-1B46-A2B6-EE76B0A3C1DE}"/>
    <dgm:cxn modelId="{AC5124D4-429B-0742-9CFD-48EA9BB48B6A}" type="presOf" srcId="{236444EC-85B4-1044-8C41-293A263843B6}" destId="{739BF788-48A2-2E49-9C69-8CDD3E7C98C7}" srcOrd="0" destOrd="0" presId="urn:microsoft.com/office/officeart/2005/8/layout/vList5"/>
    <dgm:cxn modelId="{F33CD1D7-479B-5841-B7FE-E3C667796076}" type="presOf" srcId="{47B57B47-4F47-6D42-AD61-CB1EE5DF7A52}" destId="{7769ECBD-60D5-1048-A0E6-BACD845290E0}" srcOrd="0" destOrd="3" presId="urn:microsoft.com/office/officeart/2005/8/layout/vList5"/>
    <dgm:cxn modelId="{9D317DDB-2A40-2D43-B8A1-CDFCED7ADB36}" type="presOf" srcId="{7B843222-D9A9-DD4A-ACEE-214CD397D641}" destId="{7769ECBD-60D5-1048-A0E6-BACD845290E0}" srcOrd="0" destOrd="4" presId="urn:microsoft.com/office/officeart/2005/8/layout/vList5"/>
    <dgm:cxn modelId="{AE4462E3-BD15-2A46-9108-57C53F3C18C9}" srcId="{236444EC-85B4-1044-8C41-293A263843B6}" destId="{7B843222-D9A9-DD4A-ACEE-214CD397D641}" srcOrd="4" destOrd="0" parTransId="{12DB52CF-1B3B-8F46-AC3F-51D9F2F09877}" sibTransId="{7BAD7307-5F9C-A84F-96F8-BDFAF8A7B3A7}"/>
    <dgm:cxn modelId="{90A5F6E9-DB4E-6C42-A918-470AB0695C58}" type="presOf" srcId="{49E374C9-6056-0B4B-A79B-6764B2F70454}" destId="{E3B98CD2-6FC7-3D41-9FF6-3658C190A989}" srcOrd="0" destOrd="0" presId="urn:microsoft.com/office/officeart/2005/8/layout/vList5"/>
    <dgm:cxn modelId="{387DB0D5-72E4-3A4C-8210-31A268299347}" type="presParOf" srcId="{E3B98CD2-6FC7-3D41-9FF6-3658C190A989}" destId="{30AFAAF3-D117-224C-857F-2553C66C360B}" srcOrd="0" destOrd="0" presId="urn:microsoft.com/office/officeart/2005/8/layout/vList5"/>
    <dgm:cxn modelId="{C344E191-5E7A-534D-8E14-D5A918BFE6FA}" type="presParOf" srcId="{30AFAAF3-D117-224C-857F-2553C66C360B}" destId="{739BF788-48A2-2E49-9C69-8CDD3E7C98C7}" srcOrd="0" destOrd="0" presId="urn:microsoft.com/office/officeart/2005/8/layout/vList5"/>
    <dgm:cxn modelId="{6CFDA2B1-FF94-D345-B961-87B22A6315E6}" type="presParOf" srcId="{30AFAAF3-D117-224C-857F-2553C66C360B}" destId="{7769ECBD-60D5-1048-A0E6-BACD845290E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7F80C1-042D-6F4F-9BAB-1CD07979D1D4}">
      <dsp:nvSpPr>
        <dsp:cNvPr id="0" name=""/>
        <dsp:cNvSpPr/>
      </dsp:nvSpPr>
      <dsp:spPr>
        <a:xfrm>
          <a:off x="1665394" y="0"/>
          <a:ext cx="10299801" cy="6437376"/>
        </a:xfrm>
        <a:prstGeom prst="swooshArrow">
          <a:avLst>
            <a:gd name="adj1" fmla="val 25000"/>
            <a:gd name="adj2" fmla="val 2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FB764A-5FD0-AC4D-8AED-4CB333D0BCCF}">
      <dsp:nvSpPr>
        <dsp:cNvPr id="0" name=""/>
        <dsp:cNvSpPr/>
      </dsp:nvSpPr>
      <dsp:spPr>
        <a:xfrm>
          <a:off x="2566611" y="4707535"/>
          <a:ext cx="360493" cy="360493"/>
        </a:xfrm>
        <a:prstGeom prst="ellipse">
          <a:avLst/>
        </a:prstGeom>
        <a:solidFill>
          <a:schemeClr val="accent5">
            <a:alpha val="9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11FD5B-21F3-BF41-BA39-020B00D1F498}">
      <dsp:nvSpPr>
        <dsp:cNvPr id="0" name=""/>
        <dsp:cNvSpPr/>
      </dsp:nvSpPr>
      <dsp:spPr>
        <a:xfrm rot="10800000" flipV="1">
          <a:off x="2146902" y="5165002"/>
          <a:ext cx="3347435" cy="1272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018" tIns="0" rIns="0" bIns="0" numCol="1" spcCol="1270" anchor="t" anchorCtr="0">
          <a:noAutofit/>
        </a:bodyPr>
        <a:lstStyle/>
        <a:p>
          <a:pPr marL="0" lvl="0" indent="0" algn="ctr" defTabSz="889000">
            <a:lnSpc>
              <a:spcPct val="90000"/>
            </a:lnSpc>
            <a:spcBef>
              <a:spcPct val="0"/>
            </a:spcBef>
            <a:spcAft>
              <a:spcPct val="35000"/>
            </a:spcAft>
            <a:buNone/>
          </a:pPr>
          <a:r>
            <a:rPr lang="en-US" sz="2000" kern="1200"/>
            <a:t>51% of companies with strong coaching culture have higher Revenues Vs Competitors</a:t>
          </a:r>
        </a:p>
      </dsp:txBody>
      <dsp:txXfrm rot="-10800000">
        <a:off x="2146902" y="5165002"/>
        <a:ext cx="3347435" cy="1272373"/>
      </dsp:txXfrm>
    </dsp:sp>
    <dsp:sp modelId="{A9FFD675-0D56-3C44-8CF2-58D4437C7E0F}">
      <dsp:nvSpPr>
        <dsp:cNvPr id="0" name=""/>
        <dsp:cNvSpPr/>
      </dsp:nvSpPr>
      <dsp:spPr>
        <a:xfrm>
          <a:off x="6461793" y="1958325"/>
          <a:ext cx="865628" cy="894587"/>
        </a:xfrm>
        <a:prstGeom prst="ellipse">
          <a:avLst/>
        </a:prstGeom>
        <a:solidFill>
          <a:schemeClr val="accent5">
            <a:alpha val="90000"/>
            <a:hueOff val="0"/>
            <a:satOff val="0"/>
            <a:lumOff val="0"/>
            <a:alpha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DFBC3D-4479-3B43-8D0D-DC747D1C6F9E}">
      <dsp:nvSpPr>
        <dsp:cNvPr id="0" name=""/>
        <dsp:cNvSpPr/>
      </dsp:nvSpPr>
      <dsp:spPr>
        <a:xfrm>
          <a:off x="1145848" y="2366473"/>
          <a:ext cx="3347435" cy="1062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459" tIns="0" rIns="0" bIns="0" numCol="1" spcCol="1270" anchor="t" anchorCtr="0">
          <a:noAutofit/>
        </a:bodyPr>
        <a:lstStyle/>
        <a:p>
          <a:pPr marL="0" lvl="0" indent="0" algn="ctr" defTabSz="889000">
            <a:lnSpc>
              <a:spcPct val="90000"/>
            </a:lnSpc>
            <a:spcBef>
              <a:spcPct val="0"/>
            </a:spcBef>
            <a:spcAft>
              <a:spcPct val="35000"/>
            </a:spcAft>
            <a:buNone/>
          </a:pPr>
          <a:r>
            <a:rPr lang="en-US" sz="2000" kern="1200"/>
            <a:t>73% - coaching  improves work performance, communication &amp; interpersonal skills</a:t>
          </a:r>
        </a:p>
      </dsp:txBody>
      <dsp:txXfrm>
        <a:off x="1145848" y="2366473"/>
        <a:ext cx="3347435" cy="10628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7581E8-D643-9B44-8536-C23269867869}">
      <dsp:nvSpPr>
        <dsp:cNvPr id="0" name=""/>
        <dsp:cNvSpPr/>
      </dsp:nvSpPr>
      <dsp:spPr>
        <a:xfrm>
          <a:off x="617594" y="3152749"/>
          <a:ext cx="1223456" cy="1223456"/>
        </a:xfrm>
        <a:prstGeom prst="arc">
          <a:avLst>
            <a:gd name="adj1" fmla="val 13200000"/>
            <a:gd name="adj2" fmla="val 19200000"/>
          </a:avLst>
        </a:pr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6C789F-A6A0-2A41-90FE-584E7B9156B6}">
      <dsp:nvSpPr>
        <dsp:cNvPr id="0" name=""/>
        <dsp:cNvSpPr/>
      </dsp:nvSpPr>
      <dsp:spPr>
        <a:xfrm>
          <a:off x="617594" y="3152749"/>
          <a:ext cx="1223456" cy="1223456"/>
        </a:xfrm>
        <a:prstGeom prst="arc">
          <a:avLst>
            <a:gd name="adj1" fmla="val 2400000"/>
            <a:gd name="adj2" fmla="val 8400000"/>
          </a:avLst>
        </a:pr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439313-2AE8-8E42-9EAC-5E880E2B41C0}">
      <dsp:nvSpPr>
        <dsp:cNvPr id="0" name=""/>
        <dsp:cNvSpPr/>
      </dsp:nvSpPr>
      <dsp:spPr>
        <a:xfrm>
          <a:off x="5866" y="3372972"/>
          <a:ext cx="2446912" cy="783011"/>
        </a:xfrm>
        <a:prstGeom prst="rect">
          <a:avLst/>
        </a:prstGeom>
        <a:noFill/>
        <a:ln w="34925" cap="flat" cmpd="sng" algn="in">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a:t>Three Life Lessons from Mentor:</a:t>
          </a:r>
        </a:p>
      </dsp:txBody>
      <dsp:txXfrm>
        <a:off x="5866" y="3372972"/>
        <a:ext cx="2446912" cy="783011"/>
      </dsp:txXfrm>
    </dsp:sp>
    <dsp:sp modelId="{5261BBF4-6E86-924F-AE89-EF7037FDD1ED}">
      <dsp:nvSpPr>
        <dsp:cNvPr id="0" name=""/>
        <dsp:cNvSpPr/>
      </dsp:nvSpPr>
      <dsp:spPr>
        <a:xfrm>
          <a:off x="3578358" y="3152749"/>
          <a:ext cx="1223456" cy="1223456"/>
        </a:xfrm>
        <a:prstGeom prst="arc">
          <a:avLst>
            <a:gd name="adj1" fmla="val 13200000"/>
            <a:gd name="adj2" fmla="val 19200000"/>
          </a:avLst>
        </a:pr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358375-C4D5-CB45-B699-8F9B1EBCE0B0}">
      <dsp:nvSpPr>
        <dsp:cNvPr id="0" name=""/>
        <dsp:cNvSpPr/>
      </dsp:nvSpPr>
      <dsp:spPr>
        <a:xfrm>
          <a:off x="3578358" y="3152749"/>
          <a:ext cx="1223456" cy="1223456"/>
        </a:xfrm>
        <a:prstGeom prst="arc">
          <a:avLst>
            <a:gd name="adj1" fmla="val 2400000"/>
            <a:gd name="adj2" fmla="val 8400000"/>
          </a:avLst>
        </a:pr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4DA305-D52E-A44A-9409-CBD5A7662347}">
      <dsp:nvSpPr>
        <dsp:cNvPr id="0" name=""/>
        <dsp:cNvSpPr/>
      </dsp:nvSpPr>
      <dsp:spPr>
        <a:xfrm>
          <a:off x="2966630" y="3372972"/>
          <a:ext cx="2446912" cy="783011"/>
        </a:xfrm>
        <a:prstGeom prst="rect">
          <a:avLst/>
        </a:prstGeom>
        <a:noFill/>
        <a:ln w="34925" cap="flat" cmpd="sng" algn="in">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dirty="0"/>
            <a:t>Do something Foolish</a:t>
          </a:r>
        </a:p>
      </dsp:txBody>
      <dsp:txXfrm>
        <a:off x="2966630" y="3372972"/>
        <a:ext cx="2446912" cy="783011"/>
      </dsp:txXfrm>
    </dsp:sp>
    <dsp:sp modelId="{475ECABA-BEE2-9C4B-84D8-6B9D76D0C61A}">
      <dsp:nvSpPr>
        <dsp:cNvPr id="0" name=""/>
        <dsp:cNvSpPr/>
      </dsp:nvSpPr>
      <dsp:spPr>
        <a:xfrm>
          <a:off x="6539121" y="3152749"/>
          <a:ext cx="1223456" cy="1223456"/>
        </a:xfrm>
        <a:prstGeom prst="arc">
          <a:avLst>
            <a:gd name="adj1" fmla="val 13200000"/>
            <a:gd name="adj2" fmla="val 19200000"/>
          </a:avLst>
        </a:pr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0BE540-8730-F14E-9310-A852D158408A}">
      <dsp:nvSpPr>
        <dsp:cNvPr id="0" name=""/>
        <dsp:cNvSpPr/>
      </dsp:nvSpPr>
      <dsp:spPr>
        <a:xfrm>
          <a:off x="6539121" y="3152749"/>
          <a:ext cx="1223456" cy="1223456"/>
        </a:xfrm>
        <a:prstGeom prst="arc">
          <a:avLst>
            <a:gd name="adj1" fmla="val 2400000"/>
            <a:gd name="adj2" fmla="val 8400000"/>
          </a:avLst>
        </a:pr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4EDD74-CD05-7B4C-88BA-A25E1E5B2610}">
      <dsp:nvSpPr>
        <dsp:cNvPr id="0" name=""/>
        <dsp:cNvSpPr/>
      </dsp:nvSpPr>
      <dsp:spPr>
        <a:xfrm>
          <a:off x="5927393" y="3372972"/>
          <a:ext cx="2446912" cy="783011"/>
        </a:xfrm>
        <a:prstGeom prst="rect">
          <a:avLst/>
        </a:prstGeom>
        <a:noFill/>
        <a:ln w="34925" cap="flat" cmpd="sng" algn="in">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a:t>Do something Creative</a:t>
          </a:r>
        </a:p>
      </dsp:txBody>
      <dsp:txXfrm>
        <a:off x="5927393" y="3372972"/>
        <a:ext cx="2446912" cy="783011"/>
      </dsp:txXfrm>
    </dsp:sp>
    <dsp:sp modelId="{69EE2117-76E1-584F-8DF4-0C2D8BB52BAA}">
      <dsp:nvSpPr>
        <dsp:cNvPr id="0" name=""/>
        <dsp:cNvSpPr/>
      </dsp:nvSpPr>
      <dsp:spPr>
        <a:xfrm>
          <a:off x="9499885" y="3152749"/>
          <a:ext cx="1223456" cy="1223456"/>
        </a:xfrm>
        <a:prstGeom prst="arc">
          <a:avLst>
            <a:gd name="adj1" fmla="val 13200000"/>
            <a:gd name="adj2" fmla="val 19200000"/>
          </a:avLst>
        </a:pr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E88A1F-5D5B-294F-A63F-B4CEA42758FF}">
      <dsp:nvSpPr>
        <dsp:cNvPr id="0" name=""/>
        <dsp:cNvSpPr/>
      </dsp:nvSpPr>
      <dsp:spPr>
        <a:xfrm>
          <a:off x="9499885" y="3152749"/>
          <a:ext cx="1223456" cy="1223456"/>
        </a:xfrm>
        <a:prstGeom prst="arc">
          <a:avLst>
            <a:gd name="adj1" fmla="val 2400000"/>
            <a:gd name="adj2" fmla="val 8400000"/>
          </a:avLst>
        </a:pr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F5A32E-18F9-5F42-91F7-50D4FE70DF7A}">
      <dsp:nvSpPr>
        <dsp:cNvPr id="0" name=""/>
        <dsp:cNvSpPr/>
      </dsp:nvSpPr>
      <dsp:spPr>
        <a:xfrm>
          <a:off x="8888157" y="3372972"/>
          <a:ext cx="2446912" cy="783011"/>
        </a:xfrm>
        <a:prstGeom prst="rect">
          <a:avLst/>
        </a:prstGeom>
        <a:noFill/>
        <a:ln w="34925" cap="flat" cmpd="sng" algn="in">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a:t>Do something Generous</a:t>
          </a:r>
        </a:p>
      </dsp:txBody>
      <dsp:txXfrm>
        <a:off x="8888157" y="3372972"/>
        <a:ext cx="2446912" cy="7830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9A05E5-8AB6-904A-B5BD-A313CA98F113}">
      <dsp:nvSpPr>
        <dsp:cNvPr id="0" name=""/>
        <dsp:cNvSpPr/>
      </dsp:nvSpPr>
      <dsp:spPr>
        <a:xfrm>
          <a:off x="140710" y="234"/>
          <a:ext cx="2399718" cy="1199859"/>
        </a:xfrm>
        <a:prstGeom prst="rect">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t>Meeting Ethical Guidelines &amp; Professional Standards</a:t>
          </a:r>
        </a:p>
      </dsp:txBody>
      <dsp:txXfrm>
        <a:off x="140710" y="234"/>
        <a:ext cx="2399718" cy="1199859"/>
      </dsp:txXfrm>
    </dsp:sp>
    <dsp:sp modelId="{67B6A8C0-6101-9042-8D76-4AA5721125B7}">
      <dsp:nvSpPr>
        <dsp:cNvPr id="0" name=""/>
        <dsp:cNvSpPr/>
      </dsp:nvSpPr>
      <dsp:spPr>
        <a:xfrm>
          <a:off x="3044369" y="234"/>
          <a:ext cx="2399718" cy="1199859"/>
        </a:xfrm>
        <a:prstGeom prst="rect">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t>Establish Coaching Agreement</a:t>
          </a:r>
        </a:p>
      </dsp:txBody>
      <dsp:txXfrm>
        <a:off x="3044369" y="234"/>
        <a:ext cx="2399718" cy="11998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4F42F-9D5F-D248-A058-4091AE15439C}">
      <dsp:nvSpPr>
        <dsp:cNvPr id="0" name=""/>
        <dsp:cNvSpPr/>
      </dsp:nvSpPr>
      <dsp:spPr>
        <a:xfrm>
          <a:off x="1271" y="1043057"/>
          <a:ext cx="2384660" cy="1192330"/>
        </a:xfrm>
        <a:prstGeom prst="rect">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t>Establish Trust &amp; Intimacy</a:t>
          </a:r>
        </a:p>
      </dsp:txBody>
      <dsp:txXfrm>
        <a:off x="1271" y="1043057"/>
        <a:ext cx="2384660" cy="1192330"/>
      </dsp:txXfrm>
    </dsp:sp>
    <dsp:sp modelId="{21E2BE6C-DE10-9F46-91EB-7DBFB20D3522}">
      <dsp:nvSpPr>
        <dsp:cNvPr id="0" name=""/>
        <dsp:cNvSpPr/>
      </dsp:nvSpPr>
      <dsp:spPr>
        <a:xfrm>
          <a:off x="2886710" y="1043057"/>
          <a:ext cx="2384660" cy="1192330"/>
        </a:xfrm>
        <a:prstGeom prst="rect">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t>Coaching Presence</a:t>
          </a:r>
        </a:p>
      </dsp:txBody>
      <dsp:txXfrm>
        <a:off x="2886710" y="1043057"/>
        <a:ext cx="2384660" cy="11923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894756-A43D-5645-B533-9C4C4595070A}">
      <dsp:nvSpPr>
        <dsp:cNvPr id="0" name=""/>
        <dsp:cNvSpPr/>
      </dsp:nvSpPr>
      <dsp:spPr>
        <a:xfrm>
          <a:off x="437" y="3145619"/>
          <a:ext cx="1905549" cy="952774"/>
        </a:xfrm>
        <a:prstGeom prst="rect">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t>Active Listening</a:t>
          </a:r>
        </a:p>
      </dsp:txBody>
      <dsp:txXfrm>
        <a:off x="437" y="3145619"/>
        <a:ext cx="1905549" cy="952774"/>
      </dsp:txXfrm>
    </dsp:sp>
    <dsp:sp modelId="{C78ADC25-9758-0F49-883E-09DB727B14AD}">
      <dsp:nvSpPr>
        <dsp:cNvPr id="0" name=""/>
        <dsp:cNvSpPr/>
      </dsp:nvSpPr>
      <dsp:spPr>
        <a:xfrm>
          <a:off x="2306152" y="3157491"/>
          <a:ext cx="1905549" cy="952774"/>
        </a:xfrm>
        <a:prstGeom prst="rect">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t>Powerful Questioning</a:t>
          </a:r>
        </a:p>
      </dsp:txBody>
      <dsp:txXfrm>
        <a:off x="2306152" y="3157491"/>
        <a:ext cx="1905549" cy="952774"/>
      </dsp:txXfrm>
    </dsp:sp>
    <dsp:sp modelId="{552F1D0A-FA5C-254E-A65A-99C2F80C1824}">
      <dsp:nvSpPr>
        <dsp:cNvPr id="0" name=""/>
        <dsp:cNvSpPr/>
      </dsp:nvSpPr>
      <dsp:spPr>
        <a:xfrm>
          <a:off x="4611867" y="3145619"/>
          <a:ext cx="1905549" cy="952774"/>
        </a:xfrm>
        <a:prstGeom prst="rect">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t>Direct Communication</a:t>
          </a:r>
        </a:p>
      </dsp:txBody>
      <dsp:txXfrm>
        <a:off x="4611867" y="3145619"/>
        <a:ext cx="1905549" cy="9527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9F67F-D137-A942-8CD0-44703BFE8811}">
      <dsp:nvSpPr>
        <dsp:cNvPr id="0" name=""/>
        <dsp:cNvSpPr/>
      </dsp:nvSpPr>
      <dsp:spPr>
        <a:xfrm>
          <a:off x="47515" y="2953801"/>
          <a:ext cx="1900794" cy="950397"/>
        </a:xfrm>
        <a:prstGeom prst="rect">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t>Creating Awareness</a:t>
          </a:r>
        </a:p>
      </dsp:txBody>
      <dsp:txXfrm>
        <a:off x="47515" y="2953801"/>
        <a:ext cx="1900794" cy="950397"/>
      </dsp:txXfrm>
    </dsp:sp>
    <dsp:sp modelId="{161A13D7-7F82-DF4A-979E-DDD90E222BDB}">
      <dsp:nvSpPr>
        <dsp:cNvPr id="0" name=""/>
        <dsp:cNvSpPr/>
      </dsp:nvSpPr>
      <dsp:spPr>
        <a:xfrm>
          <a:off x="2233238" y="2941930"/>
          <a:ext cx="1900794" cy="950397"/>
        </a:xfrm>
        <a:prstGeom prst="rect">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t>Designing Activities</a:t>
          </a:r>
        </a:p>
      </dsp:txBody>
      <dsp:txXfrm>
        <a:off x="2233238" y="2941930"/>
        <a:ext cx="1900794" cy="950397"/>
      </dsp:txXfrm>
    </dsp:sp>
    <dsp:sp modelId="{B1F4ABF6-29FB-1B41-8817-3F30E8B19893}">
      <dsp:nvSpPr>
        <dsp:cNvPr id="0" name=""/>
        <dsp:cNvSpPr/>
      </dsp:nvSpPr>
      <dsp:spPr>
        <a:xfrm>
          <a:off x="4533200" y="2953801"/>
          <a:ext cx="1900794" cy="950397"/>
        </a:xfrm>
        <a:prstGeom prst="rect">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t>Planning &amp; Goal Setting</a:t>
          </a:r>
        </a:p>
      </dsp:txBody>
      <dsp:txXfrm>
        <a:off x="4533200" y="2953801"/>
        <a:ext cx="1900794" cy="950397"/>
      </dsp:txXfrm>
    </dsp:sp>
    <dsp:sp modelId="{84D3335E-C4CF-064C-AD4E-58810B48B275}">
      <dsp:nvSpPr>
        <dsp:cNvPr id="0" name=""/>
        <dsp:cNvSpPr/>
      </dsp:nvSpPr>
      <dsp:spPr>
        <a:xfrm>
          <a:off x="6833161" y="2953801"/>
          <a:ext cx="1900794" cy="950397"/>
        </a:xfrm>
        <a:prstGeom prst="rect">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t>Managing Progress &amp; Accountability</a:t>
          </a:r>
        </a:p>
      </dsp:txBody>
      <dsp:txXfrm>
        <a:off x="6833161" y="2953801"/>
        <a:ext cx="1900794" cy="9503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9FCEB2-EABA-5743-B890-93CF924E0553}">
      <dsp:nvSpPr>
        <dsp:cNvPr id="0" name=""/>
        <dsp:cNvSpPr/>
      </dsp:nvSpPr>
      <dsp:spPr>
        <a:xfrm>
          <a:off x="5128267" y="5600142"/>
          <a:ext cx="82420" cy="82420"/>
        </a:xfrm>
        <a:prstGeom prst="ellips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84A2BC-7B6C-0B4D-864E-996CDFE2DE36}">
      <dsp:nvSpPr>
        <dsp:cNvPr id="0" name=""/>
        <dsp:cNvSpPr/>
      </dsp:nvSpPr>
      <dsp:spPr>
        <a:xfrm rot="3615283">
          <a:off x="5087379" y="5802585"/>
          <a:ext cx="82420" cy="82420"/>
        </a:xfrm>
        <a:prstGeom prst="ellips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85328C-36E0-514F-A7B6-9D3582CB0DB8}">
      <dsp:nvSpPr>
        <dsp:cNvPr id="0" name=""/>
        <dsp:cNvSpPr/>
      </dsp:nvSpPr>
      <dsp:spPr>
        <a:xfrm>
          <a:off x="4937384" y="5864239"/>
          <a:ext cx="82420" cy="82420"/>
        </a:xfrm>
        <a:prstGeom prst="ellips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E15BB0-C555-D243-8949-0CD97C28204F}">
      <dsp:nvSpPr>
        <dsp:cNvPr id="0" name=""/>
        <dsp:cNvSpPr/>
      </dsp:nvSpPr>
      <dsp:spPr>
        <a:xfrm>
          <a:off x="4750278" y="5939478"/>
          <a:ext cx="82420" cy="82420"/>
        </a:xfrm>
        <a:prstGeom prst="ellips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B016C3-C50B-F84C-AA56-9D4905976826}">
      <dsp:nvSpPr>
        <dsp:cNvPr id="0" name=""/>
        <dsp:cNvSpPr/>
      </dsp:nvSpPr>
      <dsp:spPr>
        <a:xfrm>
          <a:off x="4668563" y="6111431"/>
          <a:ext cx="82420" cy="82420"/>
        </a:xfrm>
        <a:prstGeom prst="ellips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B43A39-A8EB-224F-B3D9-9BE265ECCFB1}">
      <dsp:nvSpPr>
        <dsp:cNvPr id="0" name=""/>
        <dsp:cNvSpPr/>
      </dsp:nvSpPr>
      <dsp:spPr>
        <a:xfrm>
          <a:off x="5864966" y="4958716"/>
          <a:ext cx="82420" cy="82420"/>
        </a:xfrm>
        <a:prstGeom prst="ellips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F5DEB0-170D-2B49-8EB8-774E8A3A569A}">
      <dsp:nvSpPr>
        <dsp:cNvPr id="0" name=""/>
        <dsp:cNvSpPr/>
      </dsp:nvSpPr>
      <dsp:spPr>
        <a:xfrm>
          <a:off x="5834478" y="5152914"/>
          <a:ext cx="82420" cy="82420"/>
        </a:xfrm>
        <a:prstGeom prst="ellips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B4EC13-AA1C-F441-8872-25308376D47E}">
      <dsp:nvSpPr>
        <dsp:cNvPr id="0" name=""/>
        <dsp:cNvSpPr/>
      </dsp:nvSpPr>
      <dsp:spPr>
        <a:xfrm>
          <a:off x="6392886" y="4268589"/>
          <a:ext cx="82420" cy="82420"/>
        </a:xfrm>
        <a:prstGeom prst="ellips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E068B1-1787-B44E-9D23-BB84AD230D88}">
      <dsp:nvSpPr>
        <dsp:cNvPr id="0" name=""/>
        <dsp:cNvSpPr/>
      </dsp:nvSpPr>
      <dsp:spPr>
        <a:xfrm>
          <a:off x="6975032" y="3141734"/>
          <a:ext cx="82420" cy="82420"/>
        </a:xfrm>
        <a:prstGeom prst="ellips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B4C3EA-A7C5-954F-A328-BF0D12CE4693}">
      <dsp:nvSpPr>
        <dsp:cNvPr id="0" name=""/>
        <dsp:cNvSpPr/>
      </dsp:nvSpPr>
      <dsp:spPr>
        <a:xfrm>
          <a:off x="7682476" y="2392703"/>
          <a:ext cx="82420" cy="82420"/>
        </a:xfrm>
        <a:prstGeom prst="ellips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48A052-0940-A447-BFCA-07BCCB7DF4D8}">
      <dsp:nvSpPr>
        <dsp:cNvPr id="0" name=""/>
        <dsp:cNvSpPr/>
      </dsp:nvSpPr>
      <dsp:spPr>
        <a:xfrm>
          <a:off x="7810933" y="1427961"/>
          <a:ext cx="82420" cy="82420"/>
        </a:xfrm>
        <a:prstGeom prst="ellips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8D48F1-EA3A-C54D-A7E4-33D5179E573D}">
      <dsp:nvSpPr>
        <dsp:cNvPr id="0" name=""/>
        <dsp:cNvSpPr/>
      </dsp:nvSpPr>
      <dsp:spPr>
        <a:xfrm>
          <a:off x="7619362" y="166480"/>
          <a:ext cx="82420" cy="82420"/>
        </a:xfrm>
        <a:prstGeom prst="ellips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0E19AD-69BA-C648-A4B1-44DEB96597E7}">
      <dsp:nvSpPr>
        <dsp:cNvPr id="0" name=""/>
        <dsp:cNvSpPr/>
      </dsp:nvSpPr>
      <dsp:spPr>
        <a:xfrm>
          <a:off x="7743364" y="71632"/>
          <a:ext cx="82420" cy="82420"/>
        </a:xfrm>
        <a:prstGeom prst="ellips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C9AE63-A352-3A4F-8CDA-6E060392DFF9}">
      <dsp:nvSpPr>
        <dsp:cNvPr id="0" name=""/>
        <dsp:cNvSpPr/>
      </dsp:nvSpPr>
      <dsp:spPr>
        <a:xfrm>
          <a:off x="7867365" y="-22538"/>
          <a:ext cx="82420" cy="82420"/>
        </a:xfrm>
        <a:prstGeom prst="ellips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FA84CA-4540-5643-9D5B-D51CD172F9C7}">
      <dsp:nvSpPr>
        <dsp:cNvPr id="0" name=""/>
        <dsp:cNvSpPr/>
      </dsp:nvSpPr>
      <dsp:spPr>
        <a:xfrm>
          <a:off x="7990625" y="71632"/>
          <a:ext cx="82420" cy="82420"/>
        </a:xfrm>
        <a:prstGeom prst="ellips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ECB2B1-8974-654E-91FE-BF00BB164D2B}">
      <dsp:nvSpPr>
        <dsp:cNvPr id="0" name=""/>
        <dsp:cNvSpPr/>
      </dsp:nvSpPr>
      <dsp:spPr>
        <a:xfrm>
          <a:off x="8114627" y="166480"/>
          <a:ext cx="82420" cy="82420"/>
        </a:xfrm>
        <a:prstGeom prst="ellips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A96C1C-A6B4-7149-AD45-25161B9E2327}">
      <dsp:nvSpPr>
        <dsp:cNvPr id="0" name=""/>
        <dsp:cNvSpPr/>
      </dsp:nvSpPr>
      <dsp:spPr>
        <a:xfrm>
          <a:off x="7867365" y="176642"/>
          <a:ext cx="82420" cy="82420"/>
        </a:xfrm>
        <a:prstGeom prst="ellips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81F1DE-635F-1E46-A9AD-185449320162}">
      <dsp:nvSpPr>
        <dsp:cNvPr id="0" name=""/>
        <dsp:cNvSpPr/>
      </dsp:nvSpPr>
      <dsp:spPr>
        <a:xfrm>
          <a:off x="7867365" y="376501"/>
          <a:ext cx="82420" cy="82420"/>
        </a:xfrm>
        <a:prstGeom prst="ellips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D27BC0-F080-F442-AE5F-720F149C2C0F}">
      <dsp:nvSpPr>
        <dsp:cNvPr id="0" name=""/>
        <dsp:cNvSpPr/>
      </dsp:nvSpPr>
      <dsp:spPr>
        <a:xfrm>
          <a:off x="4354319" y="6126570"/>
          <a:ext cx="7802067" cy="583597"/>
        </a:xfrm>
        <a:prstGeom prst="roundRect">
          <a:avLst/>
        </a:prstGeom>
        <a:solidFill>
          <a:schemeClr val="accent5">
            <a:lumMod val="75000"/>
          </a:schemeClr>
        </a:solid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575"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Advisor </a:t>
          </a:r>
          <a:r>
            <a:rPr lang="en-US" sz="2000" b="0" i="0" kern="1200"/>
            <a:t>- offers suggestions from personal experience or expertise. Strength - act as sounding board.</a:t>
          </a:r>
          <a:endParaRPr lang="en-US" sz="2000" kern="1200"/>
        </a:p>
      </dsp:txBody>
      <dsp:txXfrm>
        <a:off x="4382808" y="6155059"/>
        <a:ext cx="7745089" cy="526619"/>
      </dsp:txXfrm>
    </dsp:sp>
    <dsp:sp modelId="{F2E899DA-BC6A-104D-BC6B-E17E5B156FCD}">
      <dsp:nvSpPr>
        <dsp:cNvPr id="0" name=""/>
        <dsp:cNvSpPr/>
      </dsp:nvSpPr>
      <dsp:spPr>
        <a:xfrm>
          <a:off x="3624622" y="5818637"/>
          <a:ext cx="824946" cy="82517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F9304E-0E07-A845-8699-B0E3CEDA09FD}">
      <dsp:nvSpPr>
        <dsp:cNvPr id="0" name=""/>
        <dsp:cNvSpPr/>
      </dsp:nvSpPr>
      <dsp:spPr>
        <a:xfrm>
          <a:off x="5839286" y="5391198"/>
          <a:ext cx="6352712" cy="670898"/>
        </a:xfrm>
        <a:prstGeom prst="roundRect">
          <a:avLst/>
        </a:prstGeom>
        <a:solidFill>
          <a:schemeClr val="accent5">
            <a:lumMod val="75000"/>
          </a:schemeClr>
        </a:solid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575"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Protector </a:t>
          </a:r>
          <a:r>
            <a:rPr lang="en-US" sz="2000" b="0" i="0" kern="1200"/>
            <a:t>- ensure mentee does not make career detrimental mistakes. Strength is offer a safety net.   </a:t>
          </a:r>
          <a:endParaRPr lang="en-US" sz="2000" kern="1200"/>
        </a:p>
      </dsp:txBody>
      <dsp:txXfrm>
        <a:off x="5872037" y="5423949"/>
        <a:ext cx="6287210" cy="605396"/>
      </dsp:txXfrm>
    </dsp:sp>
    <dsp:sp modelId="{F0B324B5-638C-A041-A150-A59D40665ABE}">
      <dsp:nvSpPr>
        <dsp:cNvPr id="0" name=""/>
        <dsp:cNvSpPr/>
      </dsp:nvSpPr>
      <dsp:spPr>
        <a:xfrm>
          <a:off x="5086768" y="5134617"/>
          <a:ext cx="824946" cy="82517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AA993F-B5E0-6B42-A0B9-B85943C514F8}">
      <dsp:nvSpPr>
        <dsp:cNvPr id="0" name=""/>
        <dsp:cNvSpPr/>
      </dsp:nvSpPr>
      <dsp:spPr>
        <a:xfrm>
          <a:off x="6407813" y="4454894"/>
          <a:ext cx="5784185" cy="889594"/>
        </a:xfrm>
        <a:prstGeom prst="roundRect">
          <a:avLst/>
        </a:prstGeom>
        <a:solidFill>
          <a:schemeClr val="accent5">
            <a:lumMod val="75000"/>
          </a:schemeClr>
        </a:solid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575"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Developer </a:t>
          </a:r>
          <a:r>
            <a:rPr lang="en-US" sz="2000" b="0" i="0" kern="1200"/>
            <a:t>- to point out red flags  Empowers to develop capability to solve their problems independently. </a:t>
          </a:r>
          <a:endParaRPr lang="en-US" sz="2000" kern="1200"/>
        </a:p>
      </dsp:txBody>
      <dsp:txXfrm>
        <a:off x="6451239" y="4498320"/>
        <a:ext cx="5697333" cy="802742"/>
      </dsp:txXfrm>
    </dsp:sp>
    <dsp:sp modelId="{2174600B-039F-1C47-A4E6-C5AAA3B8EC9F}">
      <dsp:nvSpPr>
        <dsp:cNvPr id="0" name=""/>
        <dsp:cNvSpPr/>
      </dsp:nvSpPr>
      <dsp:spPr>
        <a:xfrm>
          <a:off x="5569197" y="4316288"/>
          <a:ext cx="1034235" cy="89508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129604-4404-744E-BFB0-7F740699A782}">
      <dsp:nvSpPr>
        <dsp:cNvPr id="0" name=""/>
        <dsp:cNvSpPr/>
      </dsp:nvSpPr>
      <dsp:spPr>
        <a:xfrm>
          <a:off x="6716948" y="3437694"/>
          <a:ext cx="5475050" cy="921130"/>
        </a:xfrm>
        <a:prstGeom prst="roundRect">
          <a:avLst/>
        </a:prstGeom>
        <a:solidFill>
          <a:schemeClr val="accent5">
            <a:lumMod val="75000"/>
          </a:schemeClr>
        </a:solid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575"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Broker </a:t>
          </a:r>
          <a:r>
            <a:rPr lang="en-US" sz="2000" b="0" i="0" kern="1200"/>
            <a:t>- has strong network. Connects with learning opportunities, connecting to experts in different areas.</a:t>
          </a:r>
          <a:endParaRPr lang="en-US" sz="2000" kern="1200"/>
        </a:p>
      </dsp:txBody>
      <dsp:txXfrm>
        <a:off x="6761914" y="3482660"/>
        <a:ext cx="5385118" cy="831198"/>
      </dsp:txXfrm>
    </dsp:sp>
    <dsp:sp modelId="{42D8E50C-DE94-4143-85A6-D8BBD7DE31D6}">
      <dsp:nvSpPr>
        <dsp:cNvPr id="0" name=""/>
        <dsp:cNvSpPr/>
      </dsp:nvSpPr>
      <dsp:spPr>
        <a:xfrm>
          <a:off x="6238248" y="3448790"/>
          <a:ext cx="824946" cy="825179"/>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8000" r="-38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CC6EAA-5F06-E448-B43E-42CEDB42C2CD}">
      <dsp:nvSpPr>
        <dsp:cNvPr id="0" name=""/>
        <dsp:cNvSpPr/>
      </dsp:nvSpPr>
      <dsp:spPr>
        <a:xfrm>
          <a:off x="7410581" y="2374541"/>
          <a:ext cx="4781417" cy="891760"/>
        </a:xfrm>
        <a:prstGeom prst="roundRect">
          <a:avLst/>
        </a:prstGeom>
        <a:solidFill>
          <a:schemeClr val="accent5">
            <a:lumMod val="75000"/>
          </a:schemeClr>
        </a:solid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575"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Challenger </a:t>
          </a:r>
          <a:r>
            <a:rPr lang="en-US" sz="2000" b="0" i="0" kern="1200"/>
            <a:t>-  play the devil’s advocate. </a:t>
          </a:r>
          <a:r>
            <a:rPr lang="en-US" sz="2000" kern="1200"/>
            <a:t>E</a:t>
          </a:r>
          <a:r>
            <a:rPr lang="en-US" sz="2000" b="0" i="0" kern="1200"/>
            <a:t>ncourages mentees to come up with solutions, Vs.  complaints.  </a:t>
          </a:r>
          <a:endParaRPr lang="en-US" sz="2000" kern="1200"/>
        </a:p>
      </dsp:txBody>
      <dsp:txXfrm>
        <a:off x="7454113" y="2418073"/>
        <a:ext cx="4694353" cy="804696"/>
      </dsp:txXfrm>
    </dsp:sp>
    <dsp:sp modelId="{4B897AE5-DCF1-444A-93F5-C5395D9051EB}">
      <dsp:nvSpPr>
        <dsp:cNvPr id="0" name=""/>
        <dsp:cNvSpPr/>
      </dsp:nvSpPr>
      <dsp:spPr>
        <a:xfrm>
          <a:off x="6839193" y="2289993"/>
          <a:ext cx="824946" cy="825179"/>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000" b="-1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F9F414-63B5-7F4E-B8A3-D210A88C97ED}">
      <dsp:nvSpPr>
        <dsp:cNvPr id="0" name=""/>
        <dsp:cNvSpPr/>
      </dsp:nvSpPr>
      <dsp:spPr>
        <a:xfrm>
          <a:off x="7677854" y="1352778"/>
          <a:ext cx="4514144" cy="785376"/>
        </a:xfrm>
        <a:prstGeom prst="roundRect">
          <a:avLst/>
        </a:prstGeom>
        <a:solidFill>
          <a:schemeClr val="accent5">
            <a:lumMod val="75000"/>
          </a:schemeClr>
        </a:solid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575"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Clarifier </a:t>
          </a:r>
          <a:r>
            <a:rPr lang="en-US" sz="2000" b="0" i="0" kern="1200"/>
            <a:t>- act as guides and can provide valuable organizational info </a:t>
          </a:r>
          <a:endParaRPr lang="en-US" sz="2000" kern="1200"/>
        </a:p>
      </dsp:txBody>
      <dsp:txXfrm>
        <a:off x="7716193" y="1391117"/>
        <a:ext cx="4437466" cy="708698"/>
      </dsp:txXfrm>
    </dsp:sp>
    <dsp:sp modelId="{522AC83E-15E8-9E4D-B2ED-72A2C011080C}">
      <dsp:nvSpPr>
        <dsp:cNvPr id="0" name=""/>
        <dsp:cNvSpPr/>
      </dsp:nvSpPr>
      <dsp:spPr>
        <a:xfrm>
          <a:off x="7183622" y="1351710"/>
          <a:ext cx="824946" cy="825179"/>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0000" r="-10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35C773-D31B-8649-B2E3-CE43FD197535}">
      <dsp:nvSpPr>
        <dsp:cNvPr id="0" name=""/>
        <dsp:cNvSpPr/>
      </dsp:nvSpPr>
      <dsp:spPr>
        <a:xfrm>
          <a:off x="7886025" y="344977"/>
          <a:ext cx="4305973" cy="779762"/>
        </a:xfrm>
        <a:prstGeom prst="roundRect">
          <a:avLst/>
        </a:prstGeom>
        <a:solidFill>
          <a:schemeClr val="accent5">
            <a:lumMod val="75000"/>
          </a:schemeClr>
        </a:solid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575"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Sponsor </a:t>
          </a:r>
          <a:r>
            <a:rPr lang="en-US" sz="2000" b="0" i="0" kern="1200"/>
            <a:t>- open doors.  </a:t>
          </a:r>
          <a:r>
            <a:rPr lang="en-US" sz="2000" kern="1200"/>
            <a:t>Put </a:t>
          </a:r>
          <a:r>
            <a:rPr lang="en-US" sz="2000" b="0" i="0" kern="1200"/>
            <a:t>mentee’s name forward for a promotion or new opportunity. </a:t>
          </a:r>
          <a:endParaRPr lang="en-US" sz="2000" kern="1200"/>
        </a:p>
      </dsp:txBody>
      <dsp:txXfrm>
        <a:off x="7924090" y="383042"/>
        <a:ext cx="4229843" cy="703632"/>
      </dsp:txXfrm>
    </dsp:sp>
    <dsp:sp modelId="{ECF078F2-1DE1-764A-9DBA-F799D96AF0BA}">
      <dsp:nvSpPr>
        <dsp:cNvPr id="0" name=""/>
        <dsp:cNvSpPr/>
      </dsp:nvSpPr>
      <dsp:spPr>
        <a:xfrm>
          <a:off x="7371424" y="376733"/>
          <a:ext cx="824946" cy="825179"/>
        </a:xfrm>
        <a:prstGeom prst="ellips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11000" b="-11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F602F-378F-8345-A36B-FF9770DF1D90}">
      <dsp:nvSpPr>
        <dsp:cNvPr id="0" name=""/>
        <dsp:cNvSpPr/>
      </dsp:nvSpPr>
      <dsp:spPr>
        <a:xfrm>
          <a:off x="6424108" y="48782"/>
          <a:ext cx="2392767" cy="2070351"/>
        </a:xfrm>
        <a:prstGeom prst="ellipse">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i="0" kern="1200"/>
            <a:t>Pick mentor who shares your values &amp; definition of success</a:t>
          </a:r>
          <a:endParaRPr lang="en-US" sz="2000" kern="1200"/>
        </a:p>
      </dsp:txBody>
      <dsp:txXfrm>
        <a:off x="6774521" y="351978"/>
        <a:ext cx="1691941" cy="1463959"/>
      </dsp:txXfrm>
    </dsp:sp>
    <dsp:sp modelId="{12A899D1-4B6E-474A-9221-52A6907D86D2}">
      <dsp:nvSpPr>
        <dsp:cNvPr id="0" name=""/>
        <dsp:cNvSpPr/>
      </dsp:nvSpPr>
      <dsp:spPr>
        <a:xfrm rot="2117320">
          <a:off x="8645457" y="1601739"/>
          <a:ext cx="400546" cy="698743"/>
        </a:xfrm>
        <a:prstGeom prst="rightArrow">
          <a:avLst>
            <a:gd name="adj1" fmla="val 60000"/>
            <a:gd name="adj2" fmla="val 50000"/>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8656497" y="1706779"/>
        <a:ext cx="280382" cy="419245"/>
      </dsp:txXfrm>
    </dsp:sp>
    <dsp:sp modelId="{A060127B-07EB-AC4B-8B79-B15F144FA6E5}">
      <dsp:nvSpPr>
        <dsp:cNvPr id="0" name=""/>
        <dsp:cNvSpPr/>
      </dsp:nvSpPr>
      <dsp:spPr>
        <a:xfrm>
          <a:off x="8879558" y="1804279"/>
          <a:ext cx="2442704" cy="2070351"/>
        </a:xfrm>
        <a:prstGeom prst="ellipse">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i="0" kern="1200"/>
            <a:t>Find someone who attained specific goals you seek</a:t>
          </a:r>
          <a:endParaRPr lang="en-US" sz="2000" kern="1200"/>
        </a:p>
      </dsp:txBody>
      <dsp:txXfrm>
        <a:off x="9237284" y="2107475"/>
        <a:ext cx="1727252" cy="1463959"/>
      </dsp:txXfrm>
    </dsp:sp>
    <dsp:sp modelId="{93894AA7-4948-FA40-AE1E-D82FE86A50FA}">
      <dsp:nvSpPr>
        <dsp:cNvPr id="0" name=""/>
        <dsp:cNvSpPr/>
      </dsp:nvSpPr>
      <dsp:spPr>
        <a:xfrm rot="6126390">
          <a:off x="9540173" y="3951165"/>
          <a:ext cx="494668" cy="698743"/>
        </a:xfrm>
        <a:prstGeom prst="rightArrow">
          <a:avLst>
            <a:gd name="adj1" fmla="val 60000"/>
            <a:gd name="adj2" fmla="val 50000"/>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rot="10800000">
        <a:off x="9629935" y="4018364"/>
        <a:ext cx="346268" cy="419245"/>
      </dsp:txXfrm>
    </dsp:sp>
    <dsp:sp modelId="{9A41830F-5F31-3F4D-A2E7-D306BB0F3D81}">
      <dsp:nvSpPr>
        <dsp:cNvPr id="0" name=""/>
        <dsp:cNvSpPr/>
      </dsp:nvSpPr>
      <dsp:spPr>
        <a:xfrm>
          <a:off x="8341991" y="4750984"/>
          <a:ext cx="2253701" cy="2070351"/>
        </a:xfrm>
        <a:prstGeom prst="ellipse">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i="0" kern="1200"/>
            <a:t>Look for someone able willing to build new relationships</a:t>
          </a:r>
          <a:endParaRPr lang="en-US" sz="2000" kern="1200"/>
        </a:p>
      </dsp:txBody>
      <dsp:txXfrm>
        <a:off x="8672038" y="5054180"/>
        <a:ext cx="1593607" cy="1463959"/>
      </dsp:txXfrm>
    </dsp:sp>
    <dsp:sp modelId="{12613133-1044-5F45-9304-65CCC6EF3273}">
      <dsp:nvSpPr>
        <dsp:cNvPr id="0" name=""/>
        <dsp:cNvSpPr/>
      </dsp:nvSpPr>
      <dsp:spPr>
        <a:xfrm rot="10812896">
          <a:off x="7707202" y="5431021"/>
          <a:ext cx="448592" cy="698743"/>
        </a:xfrm>
        <a:prstGeom prst="rightArrow">
          <a:avLst>
            <a:gd name="adj1" fmla="val 60000"/>
            <a:gd name="adj2" fmla="val 50000"/>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rot="10800000">
        <a:off x="7841780" y="5571022"/>
        <a:ext cx="314014" cy="419245"/>
      </dsp:txXfrm>
    </dsp:sp>
    <dsp:sp modelId="{E58810CE-0A66-5E44-A867-D8B543EFCCAB}">
      <dsp:nvSpPr>
        <dsp:cNvPr id="0" name=""/>
        <dsp:cNvSpPr/>
      </dsp:nvSpPr>
      <dsp:spPr>
        <a:xfrm>
          <a:off x="4951240" y="4738810"/>
          <a:ext cx="2544379" cy="2070351"/>
        </a:xfrm>
        <a:prstGeom prst="ellipse">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i="0" kern="1200"/>
            <a:t>Select  mentor with  differences that challenge you</a:t>
          </a:r>
          <a:endParaRPr lang="en-US" sz="2000" kern="1200"/>
        </a:p>
      </dsp:txBody>
      <dsp:txXfrm>
        <a:off x="5323856" y="5042006"/>
        <a:ext cx="1799147" cy="1463959"/>
      </dsp:txXfrm>
    </dsp:sp>
    <dsp:sp modelId="{B9365308-9092-7746-B284-804EE4D5A6D3}">
      <dsp:nvSpPr>
        <dsp:cNvPr id="0" name=""/>
        <dsp:cNvSpPr/>
      </dsp:nvSpPr>
      <dsp:spPr>
        <a:xfrm rot="15287101">
          <a:off x="5598126" y="3995846"/>
          <a:ext cx="473429" cy="698743"/>
        </a:xfrm>
        <a:prstGeom prst="rightArrow">
          <a:avLst>
            <a:gd name="adj1" fmla="val 60000"/>
            <a:gd name="adj2" fmla="val 50000"/>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rot="10800000">
        <a:off x="5687778" y="4204120"/>
        <a:ext cx="331400" cy="419245"/>
      </dsp:txXfrm>
    </dsp:sp>
    <dsp:sp modelId="{FB1813BE-8CF8-CD4D-B881-D5BD0943B3F1}">
      <dsp:nvSpPr>
        <dsp:cNvPr id="0" name=""/>
        <dsp:cNvSpPr/>
      </dsp:nvSpPr>
      <dsp:spPr>
        <a:xfrm>
          <a:off x="4234232" y="1858078"/>
          <a:ext cx="2411421" cy="2070351"/>
        </a:xfrm>
        <a:prstGeom prst="ellipse">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i="0" kern="1200"/>
            <a:t>Meet with your potential mentor</a:t>
          </a:r>
          <a:endParaRPr lang="en-US" sz="2000" kern="1200"/>
        </a:p>
      </dsp:txBody>
      <dsp:txXfrm>
        <a:off x="4587376" y="2161274"/>
        <a:ext cx="1705133" cy="1463959"/>
      </dsp:txXfrm>
    </dsp:sp>
    <dsp:sp modelId="{115F0AF2-07D4-6A40-8B40-B83DBB120D16}">
      <dsp:nvSpPr>
        <dsp:cNvPr id="0" name=""/>
        <dsp:cNvSpPr/>
      </dsp:nvSpPr>
      <dsp:spPr>
        <a:xfrm rot="19218961">
          <a:off x="6370237" y="1643389"/>
          <a:ext cx="309945" cy="698743"/>
        </a:xfrm>
        <a:prstGeom prst="rightArrow">
          <a:avLst>
            <a:gd name="adj1" fmla="val 60000"/>
            <a:gd name="adj2" fmla="val 50000"/>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6380950" y="1812825"/>
        <a:ext cx="216962" cy="4192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69ECBD-60D5-1048-A0E6-BACD845290E0}">
      <dsp:nvSpPr>
        <dsp:cNvPr id="0" name=""/>
        <dsp:cNvSpPr/>
      </dsp:nvSpPr>
      <dsp:spPr>
        <a:xfrm rot="5400000">
          <a:off x="6413125" y="-592223"/>
          <a:ext cx="3920046" cy="5827984"/>
        </a:xfrm>
        <a:prstGeom prst="round2SameRect">
          <a:avLst/>
        </a:prstGeom>
        <a:solidFill>
          <a:schemeClr val="accent5">
            <a:alpha val="90000"/>
            <a:tint val="55000"/>
            <a:hueOff val="0"/>
            <a:satOff val="0"/>
            <a:lumOff val="0"/>
            <a:alphaOff val="0"/>
          </a:schemeClr>
        </a:solidFill>
        <a:ln w="34925" cap="flat" cmpd="sng" algn="in">
          <a:solidFill>
            <a:schemeClr val="accent5">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Font typeface="Arial" panose="020B0604020202020204" pitchFamily="34" charset="0"/>
            <a:buChar char="•"/>
          </a:pPr>
          <a:r>
            <a:rPr lang="en-US" sz="2800" b="0" i="0" u="none" strike="noStrike" kern="1200" dirty="0">
              <a:solidFill>
                <a:schemeClr val="tx1"/>
              </a:solidFill>
              <a:effectLst/>
            </a:rPr>
            <a:t>A mentor will have something in common with you.</a:t>
          </a:r>
          <a:endParaRPr lang="en-US" sz="2800" kern="1200" dirty="0">
            <a:solidFill>
              <a:schemeClr val="tx1"/>
            </a:solidFill>
          </a:endParaRPr>
        </a:p>
        <a:p>
          <a:pPr marL="285750" lvl="1" indent="-285750" algn="l" defTabSz="1244600">
            <a:lnSpc>
              <a:spcPct val="90000"/>
            </a:lnSpc>
            <a:spcBef>
              <a:spcPct val="0"/>
            </a:spcBef>
            <a:spcAft>
              <a:spcPct val="15000"/>
            </a:spcAft>
            <a:buFont typeface="Arial" panose="020B0604020202020204" pitchFamily="34" charset="0"/>
            <a:buChar char="•"/>
          </a:pPr>
          <a:r>
            <a:rPr lang="en-US" sz="2800" kern="1200" dirty="0">
              <a:solidFill>
                <a:schemeClr val="tx1"/>
              </a:solidFill>
            </a:rPr>
            <a:t>M</a:t>
          </a:r>
          <a:r>
            <a:rPr lang="en-US" sz="2800" b="0" i="0" u="none" strike="noStrike" kern="1200" dirty="0">
              <a:solidFill>
                <a:schemeClr val="tx1"/>
              </a:solidFill>
              <a:effectLst/>
            </a:rPr>
            <a:t>ay work in the same industry. </a:t>
          </a:r>
        </a:p>
        <a:p>
          <a:pPr marL="285750" lvl="1" indent="-285750" algn="l" defTabSz="1244600">
            <a:lnSpc>
              <a:spcPct val="90000"/>
            </a:lnSpc>
            <a:spcBef>
              <a:spcPct val="0"/>
            </a:spcBef>
            <a:spcAft>
              <a:spcPct val="15000"/>
            </a:spcAft>
            <a:buFont typeface="Arial" panose="020B0604020202020204" pitchFamily="34" charset="0"/>
            <a:buChar char="•"/>
          </a:pPr>
          <a:r>
            <a:rPr lang="en-US" sz="2800" b="0" i="0" u="none" strike="noStrike" kern="1200" dirty="0">
              <a:solidFill>
                <a:schemeClr val="tx1"/>
              </a:solidFill>
              <a:effectLst/>
            </a:rPr>
            <a:t>To find a good match, expand your contacts. </a:t>
          </a:r>
        </a:p>
        <a:p>
          <a:pPr marL="285750" lvl="1" indent="-285750" algn="l" defTabSz="1244600">
            <a:lnSpc>
              <a:spcPct val="90000"/>
            </a:lnSpc>
            <a:spcBef>
              <a:spcPct val="0"/>
            </a:spcBef>
            <a:spcAft>
              <a:spcPct val="15000"/>
            </a:spcAft>
            <a:buFont typeface="Arial" panose="020B0604020202020204" pitchFamily="34" charset="0"/>
            <a:buChar char="•"/>
          </a:pPr>
          <a:r>
            <a:rPr lang="en-US" sz="2800" b="0" i="0" u="none" strike="noStrike" kern="1200" dirty="0">
              <a:solidFill>
                <a:schemeClr val="tx1"/>
              </a:solidFill>
              <a:effectLst/>
            </a:rPr>
            <a:t>Join groups and professional communities in your field</a:t>
          </a:r>
        </a:p>
        <a:p>
          <a:pPr marL="285750" lvl="1" indent="-285750" algn="l" defTabSz="1244600">
            <a:lnSpc>
              <a:spcPct val="90000"/>
            </a:lnSpc>
            <a:spcBef>
              <a:spcPct val="0"/>
            </a:spcBef>
            <a:spcAft>
              <a:spcPct val="15000"/>
            </a:spcAft>
            <a:buFont typeface="Arial" panose="020B0604020202020204" pitchFamily="34" charset="0"/>
            <a:buChar char="•"/>
          </a:pPr>
          <a:r>
            <a:rPr lang="en-US" sz="2800" kern="1200" dirty="0">
              <a:solidFill>
                <a:schemeClr val="tx1"/>
              </a:solidFill>
            </a:rPr>
            <a:t>L</a:t>
          </a:r>
          <a:r>
            <a:rPr lang="en-US" sz="2800" b="0" i="0" u="none" strike="noStrike" kern="1200" dirty="0">
              <a:solidFill>
                <a:schemeClr val="tx1"/>
              </a:solidFill>
              <a:effectLst/>
            </a:rPr>
            <a:t>eading to discovering ideal mentor. </a:t>
          </a:r>
        </a:p>
      </dsp:txBody>
      <dsp:txXfrm rot="-5400000">
        <a:off x="5459157" y="553106"/>
        <a:ext cx="5636623" cy="3537324"/>
      </dsp:txXfrm>
    </dsp:sp>
    <dsp:sp modelId="{739BF788-48A2-2E49-9C69-8CDD3E7C98C7}">
      <dsp:nvSpPr>
        <dsp:cNvPr id="0" name=""/>
        <dsp:cNvSpPr/>
      </dsp:nvSpPr>
      <dsp:spPr>
        <a:xfrm>
          <a:off x="121989" y="4789"/>
          <a:ext cx="5457222" cy="4900058"/>
        </a:xfrm>
        <a:prstGeom prst="roundRect">
          <a:avLst/>
        </a:prstGeom>
        <a:solidFill>
          <a:schemeClr val="accent5">
            <a:shade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102870" rIns="205740" bIns="102870" numCol="1" spcCol="1270" anchor="t" anchorCtr="0">
          <a:noAutofit/>
        </a:bodyPr>
        <a:lstStyle/>
        <a:p>
          <a:pPr marL="0" lvl="0" indent="0" algn="ctr" defTabSz="2400300">
            <a:lnSpc>
              <a:spcPct val="90000"/>
            </a:lnSpc>
            <a:spcBef>
              <a:spcPct val="0"/>
            </a:spcBef>
            <a:spcAft>
              <a:spcPct val="35000"/>
            </a:spcAft>
            <a:buNone/>
          </a:pPr>
          <a:r>
            <a:rPr lang="en-US" sz="5400" b="0" i="0" u="none" strike="noStrike" kern="1200">
              <a:solidFill>
                <a:schemeClr val="bg1"/>
              </a:solidFill>
              <a:effectLst/>
            </a:rPr>
            <a:t>Join professional </a:t>
          </a:r>
          <a:r>
            <a:rPr lang="en-US" sz="6000" b="0" i="0" u="none" strike="noStrike" kern="1200">
              <a:solidFill>
                <a:schemeClr val="bg1"/>
              </a:solidFill>
              <a:effectLst/>
            </a:rPr>
            <a:t>communities</a:t>
          </a:r>
          <a:r>
            <a:rPr lang="en-US" sz="5400" b="0" i="0" u="none" strike="noStrike" kern="1200">
              <a:solidFill>
                <a:schemeClr val="bg1"/>
              </a:solidFill>
              <a:effectLst/>
            </a:rPr>
            <a:t> in your field</a:t>
          </a:r>
          <a:endParaRPr lang="en-US" sz="5400" kern="1200">
            <a:solidFill>
              <a:schemeClr val="bg1"/>
            </a:solidFill>
          </a:endParaRPr>
        </a:p>
      </dsp:txBody>
      <dsp:txXfrm>
        <a:off x="361190" y="243990"/>
        <a:ext cx="4978820" cy="442165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69ECBD-60D5-1048-A0E6-BACD845290E0}">
      <dsp:nvSpPr>
        <dsp:cNvPr id="0" name=""/>
        <dsp:cNvSpPr/>
      </dsp:nvSpPr>
      <dsp:spPr>
        <a:xfrm rot="5400000">
          <a:off x="5716547" y="-1246399"/>
          <a:ext cx="3920046" cy="7225007"/>
        </a:xfrm>
        <a:prstGeom prst="round2SameRect">
          <a:avLst/>
        </a:prstGeom>
        <a:solidFill>
          <a:schemeClr val="accent5">
            <a:alpha val="90000"/>
            <a:tint val="55000"/>
            <a:hueOff val="0"/>
            <a:satOff val="0"/>
            <a:lumOff val="0"/>
            <a:alphaOff val="0"/>
          </a:schemeClr>
        </a:solidFill>
        <a:ln w="34925" cap="flat" cmpd="sng" algn="in">
          <a:solidFill>
            <a:schemeClr val="accent5">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Font typeface="Arial" panose="020B0604020202020204" pitchFamily="34" charset="0"/>
            <a:buChar char="•"/>
          </a:pPr>
          <a:r>
            <a:rPr lang="en-US" sz="2800" b="0" i="0" kern="1200" dirty="0">
              <a:solidFill>
                <a:schemeClr val="tx1"/>
              </a:solidFill>
            </a:rPr>
            <a:t>Role supervisor is to insure the team meets goals. </a:t>
          </a:r>
          <a:endParaRPr lang="en-US" sz="2800" kern="1200" dirty="0">
            <a:solidFill>
              <a:schemeClr val="tx1"/>
            </a:solidFill>
          </a:endParaRPr>
        </a:p>
        <a:p>
          <a:pPr marL="285750" lvl="1" indent="-285750" algn="l" defTabSz="1244600">
            <a:lnSpc>
              <a:spcPct val="90000"/>
            </a:lnSpc>
            <a:spcBef>
              <a:spcPct val="0"/>
            </a:spcBef>
            <a:spcAft>
              <a:spcPct val="15000"/>
            </a:spcAft>
            <a:buFont typeface="Arial" panose="020B0604020202020204" pitchFamily="34" charset="0"/>
            <a:buChar char="•"/>
          </a:pPr>
          <a:r>
            <a:rPr lang="en-US" sz="2800" b="0" i="0" kern="1200" dirty="0">
              <a:solidFill>
                <a:schemeClr val="tx1"/>
              </a:solidFill>
            </a:rPr>
            <a:t>They’re like a coach. </a:t>
          </a:r>
          <a:endParaRPr lang="en-US" sz="2800" kern="1200" dirty="0">
            <a:solidFill>
              <a:schemeClr val="tx1"/>
            </a:solidFill>
          </a:endParaRPr>
        </a:p>
        <a:p>
          <a:pPr marL="285750" lvl="1" indent="-285750" algn="l" defTabSz="1244600">
            <a:lnSpc>
              <a:spcPct val="90000"/>
            </a:lnSpc>
            <a:spcBef>
              <a:spcPct val="0"/>
            </a:spcBef>
            <a:spcAft>
              <a:spcPct val="15000"/>
            </a:spcAft>
            <a:buFont typeface="Arial" panose="020B0604020202020204" pitchFamily="34" charset="0"/>
            <a:buChar char="•"/>
          </a:pPr>
          <a:r>
            <a:rPr lang="en-US" sz="2800" b="0" i="0" kern="1200" dirty="0">
              <a:solidFill>
                <a:schemeClr val="tx1"/>
              </a:solidFill>
            </a:rPr>
            <a:t>Supervisor not solely focused on your career journey.</a:t>
          </a:r>
          <a:endParaRPr lang="en-US" sz="2800" kern="1200" dirty="0">
            <a:solidFill>
              <a:schemeClr val="tx1"/>
            </a:solidFill>
          </a:endParaRPr>
        </a:p>
        <a:p>
          <a:pPr marL="285750" lvl="1" indent="-285750" algn="l" defTabSz="1244600">
            <a:lnSpc>
              <a:spcPct val="90000"/>
            </a:lnSpc>
            <a:spcBef>
              <a:spcPct val="0"/>
            </a:spcBef>
            <a:spcAft>
              <a:spcPct val="15000"/>
            </a:spcAft>
            <a:buFont typeface="Arial" panose="020B0604020202020204" pitchFamily="34" charset="0"/>
            <a:buChar char="•"/>
          </a:pPr>
          <a:r>
            <a:rPr lang="en-US" sz="2800" b="0" i="0" kern="1200" dirty="0">
              <a:solidFill>
                <a:schemeClr val="tx1"/>
              </a:solidFill>
            </a:rPr>
            <a:t>May play a key role in your development</a:t>
          </a:r>
          <a:endParaRPr lang="en-US" sz="2800" kern="1200" dirty="0">
            <a:solidFill>
              <a:schemeClr val="tx1"/>
            </a:solidFill>
          </a:endParaRPr>
        </a:p>
        <a:p>
          <a:pPr marL="285750" lvl="1" indent="-285750" algn="l" defTabSz="1244600">
            <a:lnSpc>
              <a:spcPct val="90000"/>
            </a:lnSpc>
            <a:spcBef>
              <a:spcPct val="0"/>
            </a:spcBef>
            <a:spcAft>
              <a:spcPct val="15000"/>
            </a:spcAft>
            <a:buFont typeface="Arial" panose="020B0604020202020204" pitchFamily="34" charset="0"/>
            <a:buChar char="•"/>
          </a:pPr>
          <a:r>
            <a:rPr lang="en-US" sz="2800" kern="1200" dirty="0">
              <a:solidFill>
                <a:schemeClr val="tx1"/>
              </a:solidFill>
            </a:rPr>
            <a:t>Consider </a:t>
          </a:r>
          <a:r>
            <a:rPr lang="en-US" sz="2800" b="0" i="0" kern="1200" dirty="0">
              <a:solidFill>
                <a:schemeClr val="tx1"/>
              </a:solidFill>
            </a:rPr>
            <a:t>third party for mentorship. </a:t>
          </a:r>
          <a:endParaRPr lang="en-US" sz="2800" kern="1200" dirty="0">
            <a:solidFill>
              <a:schemeClr val="tx1"/>
            </a:solidFill>
          </a:endParaRPr>
        </a:p>
        <a:p>
          <a:pPr marL="285750" lvl="1" indent="-285750" algn="l" defTabSz="1244600">
            <a:lnSpc>
              <a:spcPct val="90000"/>
            </a:lnSpc>
            <a:spcBef>
              <a:spcPct val="0"/>
            </a:spcBef>
            <a:spcAft>
              <a:spcPct val="15000"/>
            </a:spcAft>
            <a:buFont typeface="Arial" panose="020B0604020202020204" pitchFamily="34" charset="0"/>
            <a:buChar char="•"/>
          </a:pPr>
          <a:r>
            <a:rPr lang="en-US" sz="2800" b="0" i="0" kern="1200" dirty="0">
              <a:solidFill>
                <a:schemeClr val="tx1"/>
              </a:solidFill>
            </a:rPr>
            <a:t>Gives you a different perspective that can be beneficial.</a:t>
          </a:r>
          <a:endParaRPr lang="en-US" sz="2800" kern="1200" dirty="0">
            <a:solidFill>
              <a:schemeClr val="tx1"/>
            </a:solidFill>
          </a:endParaRPr>
        </a:p>
      </dsp:txBody>
      <dsp:txXfrm rot="-5400000">
        <a:off x="4064067" y="597442"/>
        <a:ext cx="7033646" cy="3537324"/>
      </dsp:txXfrm>
    </dsp:sp>
    <dsp:sp modelId="{739BF788-48A2-2E49-9C69-8CDD3E7C98C7}">
      <dsp:nvSpPr>
        <dsp:cNvPr id="0" name=""/>
        <dsp:cNvSpPr/>
      </dsp:nvSpPr>
      <dsp:spPr>
        <a:xfrm>
          <a:off x="0" y="2394"/>
          <a:ext cx="4064066" cy="4900058"/>
        </a:xfrm>
        <a:prstGeom prst="roundRect">
          <a:avLst/>
        </a:prstGeom>
        <a:solidFill>
          <a:schemeClr val="accent5">
            <a:shade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b="0" i="0" kern="1200"/>
            <a:t>Don’t look to your direct manager</a:t>
          </a:r>
          <a:endParaRPr lang="en-US" sz="6500" kern="1200"/>
        </a:p>
      </dsp:txBody>
      <dsp:txXfrm>
        <a:off x="198391" y="200785"/>
        <a:ext cx="3667284" cy="4503276"/>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0.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4A07F0-9E25-0F4C-82DB-004DC487C9A2}" type="datetimeFigureOut">
              <a:rPr lang="en-US" smtClean="0"/>
              <a:t>10/28/24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FE2642-DFFD-2E46-88C6-8694176DE0F1}" type="slidenum">
              <a:rPr lang="en-US" smtClean="0"/>
              <a:t>‹#›</a:t>
            </a:fld>
            <a:endParaRPr lang="en-US"/>
          </a:p>
        </p:txBody>
      </p:sp>
    </p:spTree>
    <p:extLst>
      <p:ext uri="{BB962C8B-B14F-4D97-AF65-F5344CB8AC3E}">
        <p14:creationId xmlns:p14="http://schemas.microsoft.com/office/powerpoint/2010/main" val="359517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achfederation.org/core-competencie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togetherplatform.com/blog/mentorship-sponsorship-difference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indeed.com/career-advice/career-development/character-traits-definition-and-examples"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indeed.com/career-advice/career-development/how-to-ask-someone-to-be-your-mentor"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38FE2642-DFFD-2E46-88C6-8694176DE0F1}" type="slidenum">
              <a:rPr lang="en-US" smtClean="0"/>
              <a:t>1</a:t>
            </a:fld>
            <a:endParaRPr lang="en-US" dirty="0"/>
          </a:p>
        </p:txBody>
      </p:sp>
      <p:sp>
        <p:nvSpPr>
          <p:cNvPr id="6" name="Notes Placeholder 5">
            <a:extLst>
              <a:ext uri="{FF2B5EF4-FFF2-40B4-BE49-F238E27FC236}">
                <a16:creationId xmlns:a16="http://schemas.microsoft.com/office/drawing/2014/main" id="{D79F337A-B091-ADAF-600E-1D8E9FD6D2E7}"/>
              </a:ext>
            </a:extLst>
          </p:cNvPr>
          <p:cNvSpPr>
            <a:spLocks noGrp="1"/>
          </p:cNvSpPr>
          <p:nvPr>
            <p:ph type="body" sz="quarter" idx="3"/>
          </p:nvPr>
        </p:nvSpPr>
        <p:spPr/>
        <p:txBody>
          <a:bodyPr/>
          <a:lstStyle/>
          <a:p>
            <a:pPr algn="l"/>
            <a:r>
              <a:rPr lang="en-US" b="0" i="0" u="none" strike="noStrike" dirty="0">
                <a:solidFill>
                  <a:srgbClr val="000000"/>
                </a:solidFill>
                <a:effectLst/>
              </a:rPr>
              <a:t>The days of command and control leadership are over. Today’s successful leaders practice active listening and asking powerful questions. They speak less and listen more. And, they ask more and tell less. Motivating employees is no longer based on fear and retribution, instead it is focused on developing team members by empowering them to succeed. </a:t>
            </a:r>
          </a:p>
          <a:p>
            <a:pPr algn="l"/>
            <a:r>
              <a:rPr lang="en-US" b="0" i="0" u="none" strike="noStrike" dirty="0">
                <a:solidFill>
                  <a:srgbClr val="000000"/>
                </a:solidFill>
                <a:effectLst/>
              </a:rPr>
              <a:t>The International Coach Federation, which is the governing body for professional coaching, has identified </a:t>
            </a:r>
            <a:r>
              <a:rPr lang="en-US" b="0" i="0" u="none" strike="noStrike" dirty="0">
                <a:solidFill>
                  <a:srgbClr val="00A5D5"/>
                </a:solidFill>
                <a:effectLst/>
                <a:hlinkClick r:id="rId3"/>
              </a:rPr>
              <a:t>eleven core coaching competencies</a:t>
            </a:r>
            <a:r>
              <a:rPr lang="en-US" b="0" i="0" u="none" strike="noStrike" dirty="0">
                <a:solidFill>
                  <a:srgbClr val="000000"/>
                </a:solidFill>
                <a:effectLst/>
              </a:rPr>
              <a:t>, which define what it takes to be a great coach and to leverage their own coaching skills for success. </a:t>
            </a:r>
          </a:p>
          <a:p>
            <a:endParaRPr lang="en-US" dirty="0"/>
          </a:p>
        </p:txBody>
      </p:sp>
    </p:spTree>
    <p:extLst>
      <p:ext uri="{BB962C8B-B14F-4D97-AF65-F5344CB8AC3E}">
        <p14:creationId xmlns:p14="http://schemas.microsoft.com/office/powerpoint/2010/main" val="3882863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11 core competencies of Coaching as set by the Master Coach university and International Business Coaching Federation.</a:t>
            </a:r>
          </a:p>
          <a:p>
            <a:r>
              <a:rPr lang="en-US"/>
              <a:t>First.. Set foundation -Only coach if needed.. That’s ethical …If not what’s needed – send client elsewhere.  2 establish coach agreement –what are the boundaries , what can and cannot discuss / explore. Next create relationship – with honesty , integrity and respect that creates necessary trust. Show coaching presence with instilling confidence, positive energy creating a bond.  You must establish effective communication by Active listening – use of body language , show genuine interest in employee, use open ended questions that motivate and push employee forward,  and  be direct , articulate, clear and give positive feedback. Last facilitate learning and results through creating awareness about obstacles or challenges standing in way of employee success something they may not be able to see,  help employee set goals through learning and self discovery of what is most needed for their success and skills development, set the goals, measure and celebrate small successes forward, and last set reviews of progress holding employee accountable for progress while providing positive encouragement to maintain momentum.  These 11 steps help define and guide your coaching relationship</a:t>
            </a:r>
          </a:p>
        </p:txBody>
      </p:sp>
      <p:sp>
        <p:nvSpPr>
          <p:cNvPr id="4" name="Slide Number Placeholder 3"/>
          <p:cNvSpPr>
            <a:spLocks noGrp="1"/>
          </p:cNvSpPr>
          <p:nvPr>
            <p:ph type="sldNum" sz="quarter" idx="5"/>
          </p:nvPr>
        </p:nvSpPr>
        <p:spPr/>
        <p:txBody>
          <a:bodyPr/>
          <a:lstStyle/>
          <a:p>
            <a:fld id="{38FE2642-DFFD-2E46-88C6-8694176DE0F1}" type="slidenum">
              <a:rPr lang="en-US" smtClean="0"/>
              <a:t>10</a:t>
            </a:fld>
            <a:endParaRPr lang="en-US"/>
          </a:p>
        </p:txBody>
      </p:sp>
    </p:spTree>
    <p:extLst>
      <p:ext uri="{BB962C8B-B14F-4D97-AF65-F5344CB8AC3E}">
        <p14:creationId xmlns:p14="http://schemas.microsoft.com/office/powerpoint/2010/main" val="3737083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 certain degree as a leader coaching and mentoring employees is a risk….. You have to take a leap of faith that employees will actively engage, accept your advice and guidance and act on your recommendations and feedback… you also must create a new level of intimacy that runs </a:t>
            </a:r>
            <a:r>
              <a:rPr lang="en-US" err="1"/>
              <a:t>athe</a:t>
            </a:r>
            <a:r>
              <a:rPr lang="en-US"/>
              <a:t> risk of being misunderstood, may be viewed as favoritism and the investment will not always be rewarded with long-term loyalty and employment…  still you must develop employees and prepare for the next generation of company leadership… or run the risk of business failure in 2</a:t>
            </a:r>
            <a:r>
              <a:rPr lang="en-US" baseline="30000"/>
              <a:t>nd</a:t>
            </a:r>
            <a:r>
              <a:rPr lang="en-US"/>
              <a:t> and 3</a:t>
            </a:r>
            <a:r>
              <a:rPr lang="en-US" baseline="30000"/>
              <a:t>rd</a:t>
            </a:r>
            <a:r>
              <a:rPr lang="en-US"/>
              <a:t> generations.  This is a major concern for most leaders especially privately and family owned businesses…. Can family members be coached and mentored to success or will you need to seek  next generation leadership outside the family? </a:t>
            </a:r>
          </a:p>
        </p:txBody>
      </p:sp>
      <p:sp>
        <p:nvSpPr>
          <p:cNvPr id="4" name="Slide Number Placeholder 3"/>
          <p:cNvSpPr>
            <a:spLocks noGrp="1"/>
          </p:cNvSpPr>
          <p:nvPr>
            <p:ph type="sldNum" sz="quarter" idx="5"/>
          </p:nvPr>
        </p:nvSpPr>
        <p:spPr/>
        <p:txBody>
          <a:bodyPr/>
          <a:lstStyle/>
          <a:p>
            <a:fld id="{38FE2642-DFFD-2E46-88C6-8694176DE0F1}" type="slidenum">
              <a:rPr lang="en-US" smtClean="0"/>
              <a:t>11</a:t>
            </a:fld>
            <a:endParaRPr lang="en-US"/>
          </a:p>
        </p:txBody>
      </p:sp>
    </p:spTree>
    <p:extLst>
      <p:ext uri="{BB962C8B-B14F-4D97-AF65-F5344CB8AC3E}">
        <p14:creationId xmlns:p14="http://schemas.microsoft.com/office/powerpoint/2010/main" val="3026788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your biggest challenges as a coach and as a mentor is to bridge the gaps in the employees skills and areas of needed development and knowledge. Often the employee is painfully unaware of these gaps… they don’t know what they don’t know and only someone else can help lead them to comprehend where they must place focus. It’s a challenge for you as the coach and the mentor… first to spend the time, observe and actively listen to identify the needed improvements and then of course to deliver the message in a manner that does not overwhelm the employee and keep trust in place so you can affect the change. This underlines the fact that you can always coach  teach and mentor, but to be effective you must limit the number of these engagements because significant time may be needed to create the necessary insights to coach and mentor for real results. </a:t>
            </a:r>
          </a:p>
          <a:p>
            <a:endParaRPr lang="en-US"/>
          </a:p>
        </p:txBody>
      </p:sp>
      <p:sp>
        <p:nvSpPr>
          <p:cNvPr id="4" name="Slide Number Placeholder 3"/>
          <p:cNvSpPr>
            <a:spLocks noGrp="1"/>
          </p:cNvSpPr>
          <p:nvPr>
            <p:ph type="sldNum" sz="quarter" idx="5"/>
          </p:nvPr>
        </p:nvSpPr>
        <p:spPr/>
        <p:txBody>
          <a:bodyPr/>
          <a:lstStyle/>
          <a:p>
            <a:fld id="{38FE2642-DFFD-2E46-88C6-8694176DE0F1}" type="slidenum">
              <a:rPr lang="en-US" smtClean="0"/>
              <a:t>12</a:t>
            </a:fld>
            <a:endParaRPr lang="en-US"/>
          </a:p>
        </p:txBody>
      </p:sp>
    </p:spTree>
    <p:extLst>
      <p:ext uri="{BB962C8B-B14F-4D97-AF65-F5344CB8AC3E}">
        <p14:creationId xmlns:p14="http://schemas.microsoft.com/office/powerpoint/2010/main" val="4038066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778650"/>
          </a:xfrm>
        </p:spPr>
        <p:txBody>
          <a:bodyPr/>
          <a:lstStyle/>
          <a:p>
            <a:r>
              <a:rPr lang="en-US" dirty="0"/>
              <a:t> I like sports analogies..  because they are so relatable to what we do in business. So we all know some great coaches in sports… I am not especially a Chicago bears fan,  I like the story of the 1985 Chicago bears and Coach Mike Ditka and his run in Chicago from  1982 leading up to their 1985 </a:t>
            </a:r>
            <a:r>
              <a:rPr lang="en-US" dirty="0" err="1"/>
              <a:t>superbowl</a:t>
            </a:r>
            <a:r>
              <a:rPr lang="en-US" dirty="0"/>
              <a:t> win.. Its  is a great study in coaching. The bears had not won a divisional title in 22 years and were really non-competitive  with one after another losing season… in comes Ditka…a former player at Chicago that changed the style of NFL play for tight ends.. A tight end that was tough , athletic and could run after the catch… he set a new standards for the position.. So he knew the game … as a coach he came to Chicago.. Told the players .. Good news and bad news in 1</a:t>
            </a:r>
            <a:r>
              <a:rPr lang="en-US" baseline="30000" dirty="0"/>
              <a:t>st</a:t>
            </a:r>
            <a:r>
              <a:rPr lang="en-US" dirty="0"/>
              <a:t> meeting .. We will win a super bowl in 3 years bad news half of you won’t be here to see it. During that period the Chicago bears arguably Practiced harder than any other </a:t>
            </a:r>
            <a:r>
              <a:rPr lang="en-US" dirty="0" err="1"/>
              <a:t>nfl</a:t>
            </a:r>
            <a:r>
              <a:rPr lang="en-US" dirty="0"/>
              <a:t> team, built confidence, assembled probably the must diverse group of personalities and talent ever on a pro football team… but he built player relationships, took chances with players,  trusted their instincts, establish a strong coaching presence, was a clear straight forward communicator, accepted feedback from his players, saw talents they did not know they possessed ….the 300 # FRIG became a running back, a receiver,  and a offensive blocker….  He set clear goals… and held the team accountable. And probably more than anything create player awareness of how good they could be instilling confidence and motivation they craziest group of talents and personalities ever assembles to meet the goal of winning a </a:t>
            </a:r>
            <a:r>
              <a:rPr lang="en-US" dirty="0" err="1"/>
              <a:t>superbowl</a:t>
            </a:r>
            <a:r>
              <a:rPr lang="en-US" dirty="0"/>
              <a:t> in 3 years time. I </a:t>
            </a:r>
          </a:p>
        </p:txBody>
      </p:sp>
      <p:sp>
        <p:nvSpPr>
          <p:cNvPr id="4" name="Slide Number Placeholder 3"/>
          <p:cNvSpPr>
            <a:spLocks noGrp="1"/>
          </p:cNvSpPr>
          <p:nvPr>
            <p:ph type="sldNum" sz="quarter" idx="5"/>
          </p:nvPr>
        </p:nvSpPr>
        <p:spPr/>
        <p:txBody>
          <a:bodyPr/>
          <a:lstStyle/>
          <a:p>
            <a:fld id="{38FE2642-DFFD-2E46-88C6-8694176DE0F1}" type="slidenum">
              <a:rPr lang="en-US" smtClean="0"/>
              <a:t>13</a:t>
            </a:fld>
            <a:endParaRPr lang="en-US"/>
          </a:p>
        </p:txBody>
      </p:sp>
    </p:spTree>
    <p:extLst>
      <p:ext uri="{BB962C8B-B14F-4D97-AF65-F5344CB8AC3E}">
        <p14:creationId xmlns:p14="http://schemas.microsoft.com/office/powerpoint/2010/main" val="1580853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that period the Chicago bears arguably Practiced harder than any other </a:t>
            </a:r>
            <a:r>
              <a:rPr lang="en-US" dirty="0" err="1"/>
              <a:t>nfl</a:t>
            </a:r>
            <a:r>
              <a:rPr lang="en-US" dirty="0"/>
              <a:t> team, built confidence, assembled probably the must diverse group of personalities and talent ever on a pro football team… but he built player relationships, took chances with players,  trusted their instincts, establish a strong coaching presence, was a clear straight forward communicator, accepted feedback from his players, saw talents they did not know they possessed ….the 300 # FRIG became a running back, a receiver,  and a offensive blocker….  He set clear goals… and held the team accountable.  10 games into the season the players created the Superbowl shuffle video…. Not many coaches would condone such a thing… and it was bold……10 games into a 14 game regular season they declared to the world we are going to win the </a:t>
            </a:r>
            <a:r>
              <a:rPr lang="en-US" dirty="0" err="1"/>
              <a:t>superbowl</a:t>
            </a:r>
            <a:r>
              <a:rPr lang="en-US" dirty="0"/>
              <a:t> with their shuffle video that was played everywhere…. probably more than anything </a:t>
            </a:r>
            <a:r>
              <a:rPr lang="en-US" dirty="0" err="1"/>
              <a:t>Ditkas</a:t>
            </a:r>
            <a:r>
              <a:rPr lang="en-US" dirty="0"/>
              <a:t> created player awareness of how good they could be instilling confidence and motivation for the craziest group of talents and personalities ever assembled to meet the goal of winning a </a:t>
            </a:r>
            <a:r>
              <a:rPr lang="en-US" dirty="0" err="1"/>
              <a:t>superbowl</a:t>
            </a:r>
            <a:r>
              <a:rPr lang="en-US" dirty="0"/>
              <a:t> in 3 short year’s time. </a:t>
            </a:r>
          </a:p>
        </p:txBody>
      </p:sp>
      <p:sp>
        <p:nvSpPr>
          <p:cNvPr id="4" name="Slide Number Placeholder 3"/>
          <p:cNvSpPr>
            <a:spLocks noGrp="1"/>
          </p:cNvSpPr>
          <p:nvPr>
            <p:ph type="sldNum" sz="quarter" idx="5"/>
          </p:nvPr>
        </p:nvSpPr>
        <p:spPr/>
        <p:txBody>
          <a:bodyPr/>
          <a:lstStyle/>
          <a:p>
            <a:fld id="{38FE2642-DFFD-2E46-88C6-8694176DE0F1}" type="slidenum">
              <a:rPr lang="en-US" smtClean="0"/>
              <a:t>14</a:t>
            </a:fld>
            <a:endParaRPr lang="en-US"/>
          </a:p>
        </p:txBody>
      </p:sp>
    </p:spTree>
    <p:extLst>
      <p:ext uri="{BB962C8B-B14F-4D97-AF65-F5344CB8AC3E}">
        <p14:creationId xmlns:p14="http://schemas.microsoft.com/office/powerpoint/2010/main" val="4077899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clearly more than one style of business coaching and it is often situational …</a:t>
            </a:r>
          </a:p>
          <a:p>
            <a:pPr algn="l"/>
            <a:r>
              <a:rPr lang="en-US" b="1" i="0" u="sng" dirty="0">
                <a:solidFill>
                  <a:srgbClr val="343438"/>
                </a:solidFill>
                <a:effectLst/>
              </a:rPr>
              <a:t>Directive</a:t>
            </a:r>
          </a:p>
          <a:p>
            <a:pPr algn="just"/>
            <a:r>
              <a:rPr lang="en-US" b="0" i="0" u="none" strike="noStrike" dirty="0">
                <a:solidFill>
                  <a:srgbClr val="212529"/>
                </a:solidFill>
                <a:effectLst/>
              </a:rPr>
              <a:t>The directive approach is a process of telling, teaching or giving of feedback. It involves the sharing of knowledge that has accumulated over the years while the recipient listens and hopes to absorb as much as possible. This method is important where a person needs to have information or know-how. ….The non-directive approach is based upon listening, questioning and withholding judgement. This process helps others learn to resolve their problems and cope with challenging situations on their own. It is used to draw wisdom, insight and creativity and is highly energizing for the employee and helps build a sense of empowerment and ownership.</a:t>
            </a:r>
          </a:p>
          <a:p>
            <a:pPr algn="l"/>
            <a:r>
              <a:rPr lang="en-US" b="1" i="0" u="sng" dirty="0">
                <a:solidFill>
                  <a:srgbClr val="343438"/>
                </a:solidFill>
                <a:effectLst/>
              </a:rPr>
              <a:t>Situational - </a:t>
            </a:r>
            <a:r>
              <a:rPr lang="en-US" b="0" i="0" u="none" strike="noStrike" dirty="0">
                <a:solidFill>
                  <a:srgbClr val="212529"/>
                </a:solidFill>
                <a:effectLst/>
              </a:rPr>
              <a:t>The situational approach is a balance between directive and non-directive styles. This optimal approach requires coaches to solicit ideas, needs or views from the employee. They will then help the employee find the answers they need and may also offer ideas or information as needed. Last, </a:t>
            </a:r>
            <a:r>
              <a:rPr lang="en-US" b="1" i="0" u="sng" dirty="0">
                <a:solidFill>
                  <a:srgbClr val="343438"/>
                </a:solidFill>
                <a:effectLst/>
              </a:rPr>
              <a:t>Laissez-Faire</a:t>
            </a:r>
          </a:p>
          <a:p>
            <a:pPr algn="just"/>
            <a:r>
              <a:rPr lang="en-US" b="0" i="0" u="none" strike="noStrike" dirty="0">
                <a:solidFill>
                  <a:srgbClr val="212529"/>
                </a:solidFill>
                <a:effectLst/>
              </a:rPr>
              <a:t>The laissez-faire approach is hands off. Neither push nor pull behaviors are used significantly and the recipient is allowed to do things for themselves. Individuals will access support as and when it is needed. For the most part, the coach will take a step back and monitor progress.</a:t>
            </a:r>
          </a:p>
          <a:p>
            <a:endParaRPr lang="en-US" dirty="0"/>
          </a:p>
        </p:txBody>
      </p:sp>
      <p:sp>
        <p:nvSpPr>
          <p:cNvPr id="4" name="Slide Number Placeholder 3"/>
          <p:cNvSpPr>
            <a:spLocks noGrp="1"/>
          </p:cNvSpPr>
          <p:nvPr>
            <p:ph type="sldNum" sz="quarter" idx="5"/>
          </p:nvPr>
        </p:nvSpPr>
        <p:spPr/>
        <p:txBody>
          <a:bodyPr/>
          <a:lstStyle/>
          <a:p>
            <a:fld id="{38FE2642-DFFD-2E46-88C6-8694176DE0F1}" type="slidenum">
              <a:rPr lang="en-US" smtClean="0"/>
              <a:t>15</a:t>
            </a:fld>
            <a:endParaRPr lang="en-US"/>
          </a:p>
        </p:txBody>
      </p:sp>
    </p:spTree>
    <p:extLst>
      <p:ext uri="{BB962C8B-B14F-4D97-AF65-F5344CB8AC3E}">
        <p14:creationId xmlns:p14="http://schemas.microsoft.com/office/powerpoint/2010/main" val="441429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you know I live in Alabama and I could not speak on coaching skills without mention of </a:t>
            </a:r>
            <a:r>
              <a:rPr lang="en-US" dirty="0" err="1"/>
              <a:t>Alabamas</a:t>
            </a:r>
            <a:r>
              <a:rPr lang="en-US" dirty="0"/>
              <a:t> coach Nick </a:t>
            </a:r>
            <a:r>
              <a:rPr lang="en-US" dirty="0" err="1"/>
              <a:t>saban</a:t>
            </a:r>
            <a:r>
              <a:rPr lang="en-US" dirty="0"/>
              <a:t>…. What stands out for me about his coaching which applies to any business environment also is his genuine concern for the players welfare… player after player testifies to his genuine concern not only for their immediate football success but the long-term of character that he drove to all players. it’s also interesting to note that the major criteria for retiring this past year is that that intimacy and ability to coach , teach and mentor over the long term has been largely lost due to the college football portal and the NIL pay for play system that has players  moving between teams frequently and the inability to create a long term relationship…. </a:t>
            </a:r>
          </a:p>
        </p:txBody>
      </p:sp>
      <p:sp>
        <p:nvSpPr>
          <p:cNvPr id="4" name="Slide Number Placeholder 3"/>
          <p:cNvSpPr>
            <a:spLocks noGrp="1"/>
          </p:cNvSpPr>
          <p:nvPr>
            <p:ph type="sldNum" sz="quarter" idx="5"/>
          </p:nvPr>
        </p:nvSpPr>
        <p:spPr/>
        <p:txBody>
          <a:bodyPr/>
          <a:lstStyle/>
          <a:p>
            <a:fld id="{38FE2642-DFFD-2E46-88C6-8694176DE0F1}" type="slidenum">
              <a:rPr lang="en-US" smtClean="0"/>
              <a:t>16</a:t>
            </a:fld>
            <a:endParaRPr lang="en-US"/>
          </a:p>
        </p:txBody>
      </p:sp>
    </p:spTree>
    <p:extLst>
      <p:ext uri="{BB962C8B-B14F-4D97-AF65-F5344CB8AC3E}">
        <p14:creationId xmlns:p14="http://schemas.microsoft.com/office/powerpoint/2010/main" val="1660552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tough , demanding, unapologetic for his systematic approach to coaching.. His players always knew he had their best interest at heart.. That level of trust and confidence allowed him to coach, teach and mentor player to be the best they could be….. Its hard to be an effective coach even in a business environment without creating some level of intimacy with those who you coach while still keeping the relationship professional. </a:t>
            </a:r>
            <a:r>
              <a:rPr lang="en-US" dirty="0" err="1"/>
              <a:t>Saban</a:t>
            </a:r>
            <a:r>
              <a:rPr lang="en-US" dirty="0"/>
              <a:t> did that as well, consistently year after years as well as any coach…</a:t>
            </a:r>
          </a:p>
        </p:txBody>
      </p:sp>
      <p:sp>
        <p:nvSpPr>
          <p:cNvPr id="4" name="Slide Number Placeholder 3"/>
          <p:cNvSpPr>
            <a:spLocks noGrp="1"/>
          </p:cNvSpPr>
          <p:nvPr>
            <p:ph type="sldNum" sz="quarter" idx="5"/>
          </p:nvPr>
        </p:nvSpPr>
        <p:spPr/>
        <p:txBody>
          <a:bodyPr/>
          <a:lstStyle/>
          <a:p>
            <a:fld id="{38FE2642-DFFD-2E46-88C6-8694176DE0F1}" type="slidenum">
              <a:rPr lang="en-US" smtClean="0"/>
              <a:t>17</a:t>
            </a:fld>
            <a:endParaRPr lang="en-US"/>
          </a:p>
        </p:txBody>
      </p:sp>
    </p:spTree>
    <p:extLst>
      <p:ext uri="{BB962C8B-B14F-4D97-AF65-F5344CB8AC3E}">
        <p14:creationId xmlns:p14="http://schemas.microsoft.com/office/powerpoint/2010/main" val="3553788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also interesting to note that the major criteria for retiring this past year is that that intimacy and ability to coach , teach and mentor over the long term has been largely lost due to the college football portal and the NIL pay for play system that has players  moving between teams frequently and the inability to create a long term relationship…. Coaching but especially mentoring is the long game…. You are building skills, values, character and virtue over the long haul….. Building future leaders. A point for all of us to consider as we embark on a coaching and mentoring effort. </a:t>
            </a:r>
          </a:p>
        </p:txBody>
      </p:sp>
      <p:sp>
        <p:nvSpPr>
          <p:cNvPr id="4" name="Slide Number Placeholder 3"/>
          <p:cNvSpPr>
            <a:spLocks noGrp="1"/>
          </p:cNvSpPr>
          <p:nvPr>
            <p:ph type="sldNum" sz="quarter" idx="5"/>
          </p:nvPr>
        </p:nvSpPr>
        <p:spPr/>
        <p:txBody>
          <a:bodyPr/>
          <a:lstStyle/>
          <a:p>
            <a:fld id="{38FE2642-DFFD-2E46-88C6-8694176DE0F1}" type="slidenum">
              <a:rPr lang="en-US" smtClean="0"/>
              <a:t>18</a:t>
            </a:fld>
            <a:endParaRPr lang="en-US"/>
          </a:p>
        </p:txBody>
      </p:sp>
    </p:spTree>
    <p:extLst>
      <p:ext uri="{BB962C8B-B14F-4D97-AF65-F5344CB8AC3E}">
        <p14:creationId xmlns:p14="http://schemas.microsoft.com/office/powerpoint/2010/main" val="588070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effectLst/>
              </a:rPr>
              <a:t>The GROW model was devised in the late 1980s as a way of training yourself to think in new ways about your role and value as a leader. It emphasizes the needed to listen, question and draw insights out of the people you supervise. The four steps </a:t>
            </a:r>
            <a:r>
              <a:rPr lang="en-US" dirty="0"/>
              <a:t>are:</a:t>
            </a:r>
          </a:p>
          <a:p>
            <a:r>
              <a:rPr lang="en-US" dirty="0"/>
              <a:t>Goal, Reality, Options and Will </a:t>
            </a:r>
          </a:p>
        </p:txBody>
      </p:sp>
      <p:sp>
        <p:nvSpPr>
          <p:cNvPr id="4" name="Slide Number Placeholder 3"/>
          <p:cNvSpPr>
            <a:spLocks noGrp="1"/>
          </p:cNvSpPr>
          <p:nvPr>
            <p:ph type="sldNum" sz="quarter" idx="5"/>
          </p:nvPr>
        </p:nvSpPr>
        <p:spPr/>
        <p:txBody>
          <a:bodyPr/>
          <a:lstStyle/>
          <a:p>
            <a:fld id="{38FE2642-DFFD-2E46-88C6-8694176DE0F1}" type="slidenum">
              <a:rPr lang="en-US" smtClean="0"/>
              <a:t>19</a:t>
            </a:fld>
            <a:endParaRPr lang="en-US"/>
          </a:p>
        </p:txBody>
      </p:sp>
    </p:spTree>
    <p:extLst>
      <p:ext uri="{BB962C8B-B14F-4D97-AF65-F5344CB8AC3E}">
        <p14:creationId xmlns:p14="http://schemas.microsoft.com/office/powerpoint/2010/main" val="3054474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will end where we started… and that is that coaches and mentors are invaluable in the lessons they can teach….I was planning on saving this to the end of the discussion today, but I think it is worth noting early here that Coaching is important to all parts of our lives. Father Nathan as many of you know just published his first book… and the title is appropriate to todays discussion on Coaching and mentoring.. The book is Coached by Saint Paul, lessons ion transformation and in general follows Fathers </a:t>
            </a:r>
            <a:r>
              <a:rPr lang="en-US" dirty="0" err="1"/>
              <a:t>audeo</a:t>
            </a:r>
            <a:r>
              <a:rPr lang="en-US" dirty="0"/>
              <a:t> methodology of leadership…..with St Paul as the Coach….  We can learn many great coaching lessons from historically great coaches and in this case saints…. But in todays business world we generally think of a coach as a supervisor a manager, an executive, owner or sometimes someone external to our business but that has great experience and insight…. Someone that we can </a:t>
            </a:r>
            <a:r>
              <a:rPr lang="en-US" dirty="0" err="1"/>
              <a:t>activedly</a:t>
            </a:r>
            <a:r>
              <a:rPr lang="en-US" dirty="0"/>
              <a:t> connect with to guide us to greater success and productivity. </a:t>
            </a:r>
          </a:p>
        </p:txBody>
      </p:sp>
      <p:sp>
        <p:nvSpPr>
          <p:cNvPr id="4" name="Slide Number Placeholder 3"/>
          <p:cNvSpPr>
            <a:spLocks noGrp="1"/>
          </p:cNvSpPr>
          <p:nvPr>
            <p:ph type="sldNum" sz="quarter" idx="5"/>
          </p:nvPr>
        </p:nvSpPr>
        <p:spPr/>
        <p:txBody>
          <a:bodyPr/>
          <a:lstStyle/>
          <a:p>
            <a:fld id="{38FE2642-DFFD-2E46-88C6-8694176DE0F1}" type="slidenum">
              <a:rPr lang="en-US" smtClean="0"/>
              <a:t>2</a:t>
            </a:fld>
            <a:endParaRPr lang="en-US"/>
          </a:p>
        </p:txBody>
      </p:sp>
    </p:spTree>
    <p:extLst>
      <p:ext uri="{BB962C8B-B14F-4D97-AF65-F5344CB8AC3E}">
        <p14:creationId xmlns:p14="http://schemas.microsoft.com/office/powerpoint/2010/main" val="1283791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FE2642-DFFD-2E46-88C6-8694176DE0F1}" type="slidenum">
              <a:rPr lang="en-US" smtClean="0"/>
              <a:t>20</a:t>
            </a:fld>
            <a:endParaRPr lang="en-US"/>
          </a:p>
        </p:txBody>
      </p:sp>
    </p:spTree>
    <p:extLst>
      <p:ext uri="{BB962C8B-B14F-4D97-AF65-F5344CB8AC3E}">
        <p14:creationId xmlns:p14="http://schemas.microsoft.com/office/powerpoint/2010/main" val="1304424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FE2642-DFFD-2E46-88C6-8694176DE0F1}" type="slidenum">
              <a:rPr lang="en-US" smtClean="0"/>
              <a:t>21</a:t>
            </a:fld>
            <a:endParaRPr lang="en-US"/>
          </a:p>
        </p:txBody>
      </p:sp>
    </p:spTree>
    <p:extLst>
      <p:ext uri="{BB962C8B-B14F-4D97-AF65-F5344CB8AC3E}">
        <p14:creationId xmlns:p14="http://schemas.microsoft.com/office/powerpoint/2010/main" val="2903531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FE2642-DFFD-2E46-88C6-8694176DE0F1}" type="slidenum">
              <a:rPr lang="en-US" smtClean="0"/>
              <a:t>22</a:t>
            </a:fld>
            <a:endParaRPr lang="en-US"/>
          </a:p>
        </p:txBody>
      </p:sp>
    </p:spTree>
    <p:extLst>
      <p:ext uri="{BB962C8B-B14F-4D97-AF65-F5344CB8AC3E}">
        <p14:creationId xmlns:p14="http://schemas.microsoft.com/office/powerpoint/2010/main" val="802128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38FE2642-DFFD-2E46-88C6-8694176DE0F1}" type="slidenum">
              <a:rPr lang="en-US" smtClean="0"/>
              <a:t>23</a:t>
            </a:fld>
            <a:endParaRPr lang="en-US"/>
          </a:p>
        </p:txBody>
      </p:sp>
      <p:sp>
        <p:nvSpPr>
          <p:cNvPr id="5" name="Notes Placeholder 4">
            <a:extLst>
              <a:ext uri="{FF2B5EF4-FFF2-40B4-BE49-F238E27FC236}">
                <a16:creationId xmlns:a16="http://schemas.microsoft.com/office/drawing/2014/main" id="{F122B210-7355-EC28-5CCF-7EB459E0595E}"/>
              </a:ext>
            </a:extLst>
          </p:cNvPr>
          <p:cNvSpPr txBox="1">
            <a:spLocks noGrp="1"/>
          </p:cNvSpPr>
          <p:nvPr>
            <p:ph type="body" idx="1"/>
          </p:nvPr>
        </p:nvSpPr>
        <p:spPr>
          <a:xfrm>
            <a:off x="685800" y="4400550"/>
            <a:ext cx="5486400" cy="4524315"/>
          </a:xfrm>
          <a:prstGeom prst="rect">
            <a:avLst/>
          </a:prstGeom>
          <a:noFill/>
        </p:spPr>
        <p:txBody>
          <a:bodyPr wrap="square">
            <a:spAutoFit/>
          </a:bodyPr>
          <a:lstStyle/>
          <a:p>
            <a:pPr algn="l"/>
            <a:r>
              <a:rPr lang="en-US" b="1" i="0" u="none" strike="noStrike">
                <a:solidFill>
                  <a:srgbClr val="444444"/>
                </a:solidFill>
                <a:effectLst/>
                <a:latin typeface="+mj-lt"/>
              </a:rPr>
              <a:t>Advisor </a:t>
            </a:r>
            <a:r>
              <a:rPr lang="en-US" b="0" i="0" u="none" strike="noStrike">
                <a:solidFill>
                  <a:srgbClr val="444444"/>
                </a:solidFill>
                <a:effectLst/>
                <a:latin typeface="+mj-lt"/>
              </a:rPr>
              <a:t>- this type of mentor offers suggestions on what the mentee should do based on their personal experience or expertise. Their strength is their ability to act as a sounding board.</a:t>
            </a:r>
          </a:p>
          <a:p>
            <a:pPr algn="l"/>
            <a:r>
              <a:rPr lang="en-US" b="1" i="0" u="none" strike="noStrike">
                <a:solidFill>
                  <a:srgbClr val="444444"/>
                </a:solidFill>
                <a:effectLst/>
                <a:latin typeface="+mj-lt"/>
              </a:rPr>
              <a:t>Protector </a:t>
            </a:r>
            <a:r>
              <a:rPr lang="en-US" b="0" i="0" u="none" strike="noStrike">
                <a:solidFill>
                  <a:srgbClr val="444444"/>
                </a:solidFill>
                <a:effectLst/>
                <a:latin typeface="+mj-lt"/>
              </a:rPr>
              <a:t>- some mentors take on the role of protector over their mentee. Their goal is to ensure the mentee does not make a mistake that could be detrimental to their career. The strength of a protector mentor is that they offer a safety net for the mentee. </a:t>
            </a:r>
          </a:p>
          <a:p>
            <a:pPr algn="l"/>
            <a:r>
              <a:rPr lang="en-US" b="1" i="0" u="none" strike="noStrike">
                <a:solidFill>
                  <a:srgbClr val="444444"/>
                </a:solidFill>
                <a:effectLst/>
                <a:latin typeface="+mj-lt"/>
              </a:rPr>
              <a:t>Developer </a:t>
            </a:r>
            <a:r>
              <a:rPr lang="en-US" b="0" i="0" u="none" strike="noStrike">
                <a:solidFill>
                  <a:srgbClr val="444444"/>
                </a:solidFill>
                <a:effectLst/>
                <a:latin typeface="+mj-lt"/>
              </a:rPr>
              <a:t>- mentors that listen well and are eager to point out red flags for mentees are called "developers." This type of mentor empowers a mentee to develop the capability to solve their problems independently. </a:t>
            </a:r>
          </a:p>
          <a:p>
            <a:pPr algn="l"/>
            <a:r>
              <a:rPr lang="en-US" b="1" i="0" u="none" strike="noStrike">
                <a:solidFill>
                  <a:srgbClr val="444444"/>
                </a:solidFill>
                <a:effectLst/>
                <a:latin typeface="+mj-lt"/>
              </a:rPr>
              <a:t>Broker </a:t>
            </a:r>
            <a:r>
              <a:rPr lang="en-US" b="0" i="0" u="none" strike="noStrike">
                <a:solidFill>
                  <a:srgbClr val="444444"/>
                </a:solidFill>
                <a:effectLst/>
                <a:latin typeface="+mj-lt"/>
              </a:rPr>
              <a:t>- this style of mentoring is done by those with a strong network. The mentor will connect the mentee with learning opportunities by connecting them to experts in different areas.</a:t>
            </a:r>
          </a:p>
          <a:p>
            <a:pPr algn="l"/>
            <a:r>
              <a:rPr lang="en-US" b="1" i="0" u="none" strike="noStrike">
                <a:solidFill>
                  <a:srgbClr val="444444"/>
                </a:solidFill>
                <a:effectLst/>
                <a:latin typeface="+mj-lt"/>
              </a:rPr>
              <a:t>Challenger </a:t>
            </a:r>
            <a:r>
              <a:rPr lang="en-US" b="0" i="0" u="none" strike="noStrike">
                <a:solidFill>
                  <a:srgbClr val="444444"/>
                </a:solidFill>
                <a:effectLst/>
                <a:latin typeface="+mj-lt"/>
              </a:rPr>
              <a:t>- mentors who opt for the challenger style will play the devil’s advocate with their mentee. This encourages mentees to come up with solutions rather than complain about their issues. </a:t>
            </a:r>
          </a:p>
          <a:p>
            <a:pPr algn="l"/>
            <a:r>
              <a:rPr lang="en-US" b="1" i="0" u="none" strike="noStrike">
                <a:solidFill>
                  <a:srgbClr val="444444"/>
                </a:solidFill>
                <a:effectLst/>
                <a:latin typeface="+mj-lt"/>
              </a:rPr>
              <a:t>Clarifier </a:t>
            </a:r>
            <a:r>
              <a:rPr lang="en-US" b="0" i="0" u="none" strike="noStrike">
                <a:solidFill>
                  <a:srgbClr val="444444"/>
                </a:solidFill>
                <a:effectLst/>
                <a:latin typeface="+mj-lt"/>
              </a:rPr>
              <a:t>- for mentees who are more independent, a clarifier mentor would be a great fit. These mentors act as guides and can provide valuable organizational information for their mentees. </a:t>
            </a:r>
          </a:p>
          <a:p>
            <a:pPr algn="l"/>
            <a:r>
              <a:rPr lang="en-US" b="1" i="0" u="none" strike="noStrike">
                <a:solidFill>
                  <a:srgbClr val="444444"/>
                </a:solidFill>
                <a:effectLst/>
                <a:latin typeface="+mj-lt"/>
              </a:rPr>
              <a:t>Sponsor </a:t>
            </a:r>
            <a:r>
              <a:rPr lang="en-US" b="0" i="0" u="none" strike="noStrike">
                <a:solidFill>
                  <a:srgbClr val="444444"/>
                </a:solidFill>
                <a:effectLst/>
                <a:latin typeface="+mj-lt"/>
              </a:rPr>
              <a:t>- mentors who aim to open doors for their mentees are considered </a:t>
            </a:r>
            <a:r>
              <a:rPr lang="en-US" b="0" i="0" u="sng" strike="noStrike">
                <a:solidFill>
                  <a:srgbClr val="444444"/>
                </a:solidFill>
                <a:effectLst/>
                <a:latin typeface="+mj-lt"/>
                <a:hlinkClick r:id="rId3"/>
              </a:rPr>
              <a:t>sponsors</a:t>
            </a:r>
            <a:r>
              <a:rPr lang="en-US" b="0" i="0" u="none" strike="noStrike">
                <a:solidFill>
                  <a:srgbClr val="444444"/>
                </a:solidFill>
                <a:effectLst/>
                <a:latin typeface="+mj-lt"/>
              </a:rPr>
              <a:t>. These mentors will put a mentee’s name forward for a promotion or new opportunity. </a:t>
            </a:r>
          </a:p>
          <a:p>
            <a:pPr algn="l"/>
            <a:r>
              <a:rPr lang="en-US" b="1" i="0" u="none" strike="noStrike">
                <a:solidFill>
                  <a:srgbClr val="444444"/>
                </a:solidFill>
                <a:effectLst/>
                <a:latin typeface="+mj-lt"/>
              </a:rPr>
              <a:t>Affirmer </a:t>
            </a:r>
            <a:r>
              <a:rPr lang="en-US" b="0" i="0" u="none" strike="noStrike">
                <a:solidFill>
                  <a:srgbClr val="444444"/>
                </a:solidFill>
                <a:effectLst/>
                <a:latin typeface="+mj-lt"/>
              </a:rPr>
              <a:t>- these types of mentors are great listeners and provide a safe space for a mentee to discuss challenges. Affirmers are empathetic and understanding, which can boost the self-esteem of their mentees. </a:t>
            </a:r>
          </a:p>
        </p:txBody>
      </p:sp>
    </p:spTree>
    <p:extLst>
      <p:ext uri="{BB962C8B-B14F-4D97-AF65-F5344CB8AC3E}">
        <p14:creationId xmlns:p14="http://schemas.microsoft.com/office/powerpoint/2010/main" val="368747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FE2642-DFFD-2E46-88C6-8694176DE0F1}" type="slidenum">
              <a:rPr lang="en-US" smtClean="0"/>
              <a:t>24</a:t>
            </a:fld>
            <a:endParaRPr lang="en-US"/>
          </a:p>
        </p:txBody>
      </p:sp>
    </p:spTree>
    <p:extLst>
      <p:ext uri="{BB962C8B-B14F-4D97-AF65-F5344CB8AC3E}">
        <p14:creationId xmlns:p14="http://schemas.microsoft.com/office/powerpoint/2010/main" val="4266780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FE2642-DFFD-2E46-88C6-8694176DE0F1}" type="slidenum">
              <a:rPr lang="en-US" smtClean="0"/>
              <a:t>25</a:t>
            </a:fld>
            <a:endParaRPr lang="en-US"/>
          </a:p>
        </p:txBody>
      </p:sp>
    </p:spTree>
    <p:extLst>
      <p:ext uri="{BB962C8B-B14F-4D97-AF65-F5344CB8AC3E}">
        <p14:creationId xmlns:p14="http://schemas.microsoft.com/office/powerpoint/2010/main" val="1872911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FE2642-DFFD-2E46-88C6-8694176DE0F1}" type="slidenum">
              <a:rPr lang="en-US" smtClean="0"/>
              <a:t>26</a:t>
            </a:fld>
            <a:endParaRPr lang="en-US"/>
          </a:p>
        </p:txBody>
      </p:sp>
    </p:spTree>
    <p:extLst>
      <p:ext uri="{BB962C8B-B14F-4D97-AF65-F5344CB8AC3E}">
        <p14:creationId xmlns:p14="http://schemas.microsoft.com/office/powerpoint/2010/main" val="2812619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a quick look at how to structure the mentoring relationship this is a great 5 step guide…. </a:t>
            </a:r>
            <a:r>
              <a:rPr lang="en-US" dirty="0" err="1"/>
              <a:t>Whithout</a:t>
            </a:r>
            <a:r>
              <a:rPr lang="en-US" dirty="0"/>
              <a:t> going into the detail… you design the structure of the relationship, get to know each other, building trust, set an agenda and purpose and goals,  review  and evaluate progress regularly and as many relationship do come to an end you may want to officially take time to closeout and reflect on what was gained from the mentoring experience. </a:t>
            </a:r>
          </a:p>
        </p:txBody>
      </p:sp>
      <p:sp>
        <p:nvSpPr>
          <p:cNvPr id="4" name="Slide Number Placeholder 3"/>
          <p:cNvSpPr>
            <a:spLocks noGrp="1"/>
          </p:cNvSpPr>
          <p:nvPr>
            <p:ph type="sldNum" sz="quarter" idx="5"/>
          </p:nvPr>
        </p:nvSpPr>
        <p:spPr/>
        <p:txBody>
          <a:bodyPr/>
          <a:lstStyle/>
          <a:p>
            <a:fld id="{38FE2642-DFFD-2E46-88C6-8694176DE0F1}" type="slidenum">
              <a:rPr lang="en-US" smtClean="0"/>
              <a:t>27</a:t>
            </a:fld>
            <a:endParaRPr lang="en-US"/>
          </a:p>
        </p:txBody>
      </p:sp>
    </p:spTree>
    <p:extLst>
      <p:ext uri="{BB962C8B-B14F-4D97-AF65-F5344CB8AC3E}">
        <p14:creationId xmlns:p14="http://schemas.microsoft.com/office/powerpoint/2010/main" val="1111361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FE2642-DFFD-2E46-88C6-8694176DE0F1}" type="slidenum">
              <a:rPr lang="en-US" smtClean="0"/>
              <a:t>28</a:t>
            </a:fld>
            <a:endParaRPr lang="en-US"/>
          </a:p>
        </p:txBody>
      </p:sp>
    </p:spTree>
    <p:extLst>
      <p:ext uri="{BB962C8B-B14F-4D97-AF65-F5344CB8AC3E}">
        <p14:creationId xmlns:p14="http://schemas.microsoft.com/office/powerpoint/2010/main" val="3530650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none" strike="noStrike">
                <a:solidFill>
                  <a:srgbClr val="2D2D2D"/>
                </a:solidFill>
                <a:effectLst/>
              </a:rPr>
              <a:t>How to choose a mentor</a:t>
            </a:r>
          </a:p>
          <a:p>
            <a:pPr algn="l"/>
            <a:r>
              <a:rPr lang="en-US" b="0" i="0" u="none" strike="noStrike">
                <a:solidFill>
                  <a:srgbClr val="2D2D2D"/>
                </a:solidFill>
                <a:effectLst/>
              </a:rPr>
              <a:t>Several factors are essential in making mentorship valuable for both parties. Both compatibilities and differences are important to consider, and both can add valuable attributes to the relationship. By finding the right mentor, you can build a solid foundation to make this new professional relationship as healthy and beneficial as possible. Here are some steps that can help you choose a mentor:</a:t>
            </a:r>
            <a:r>
              <a:rPr lang="en-US" b="1" i="0" u="none" strike="noStrike">
                <a:solidFill>
                  <a:srgbClr val="2D2D2D"/>
                </a:solidFill>
                <a:effectLst/>
              </a:rPr>
              <a:t>1. Pick a mentor who shares your values and definition of success</a:t>
            </a:r>
          </a:p>
          <a:p>
            <a:pPr algn="l"/>
            <a:r>
              <a:rPr lang="en-US" b="0" i="0" u="none" strike="noStrike">
                <a:solidFill>
                  <a:srgbClr val="2D2D2D"/>
                </a:solidFill>
                <a:effectLst/>
              </a:rPr>
              <a:t>When you're looking for expert advice, it's important to consider your own character traits and values and seek out someone who shares those with you. Some differences between you can help bring new perspectives, but shared objectives can enable you to build a strong relationship. If you and your potential mentor have the same goals for your work and your industry, you can more easily understand their approach, and they can tailor their advice to your specific </a:t>
            </a:r>
            <a:r>
              <a:rPr lang="en-US" b="0" i="0" u="none" strike="noStrike" err="1">
                <a:solidFill>
                  <a:srgbClr val="2D2D2D"/>
                </a:solidFill>
                <a:effectLst/>
              </a:rPr>
              <a:t>situation.If</a:t>
            </a:r>
            <a:r>
              <a:rPr lang="en-US" b="0" i="0" u="none" strike="noStrike">
                <a:solidFill>
                  <a:srgbClr val="2D2D2D"/>
                </a:solidFill>
                <a:effectLst/>
              </a:rPr>
              <a:t> there's someone in your network that you're considering as a mentor, you'll already know a little about whether the two of you are compatible. When you're looking to make a new connection, research into their career, professional connections and online presence can help you make an educated judgment about their values and </a:t>
            </a:r>
            <a:r>
              <a:rPr lang="en-US" b="0" i="0" u="none" strike="noStrike" err="1">
                <a:solidFill>
                  <a:srgbClr val="2D2D2D"/>
                </a:solidFill>
                <a:effectLst/>
              </a:rPr>
              <a:t>motivations.</a:t>
            </a:r>
            <a:r>
              <a:rPr lang="en-US" b="1" i="0" u="none" strike="noStrike" err="1">
                <a:solidFill>
                  <a:srgbClr val="2D2D2D"/>
                </a:solidFill>
                <a:effectLst/>
              </a:rPr>
              <a:t>Related</a:t>
            </a:r>
            <a:r>
              <a:rPr lang="en-US" b="1" i="0" u="none" strike="noStrike">
                <a:solidFill>
                  <a:srgbClr val="2D2D2D"/>
                </a:solidFill>
                <a:effectLst/>
              </a:rPr>
              <a:t>:</a:t>
            </a:r>
            <a:r>
              <a:rPr lang="en-US" b="0" i="0" u="none" strike="noStrike">
                <a:solidFill>
                  <a:srgbClr val="2D2D2D"/>
                </a:solidFill>
                <a:effectLst/>
              </a:rPr>
              <a:t> </a:t>
            </a:r>
            <a:r>
              <a:rPr lang="en-US" b="1" i="0" u="none" strike="noStrike">
                <a:solidFill>
                  <a:srgbClr val="2557A7"/>
                </a:solidFill>
                <a:effectLst/>
                <a:hlinkClick r:id="rId3"/>
              </a:rPr>
              <a:t>Character Traits: Definition and Examples</a:t>
            </a:r>
            <a:r>
              <a:rPr lang="en-US" b="1" i="0" u="none" strike="noStrike">
                <a:solidFill>
                  <a:srgbClr val="2D2D2D"/>
                </a:solidFill>
                <a:effectLst/>
              </a:rPr>
              <a:t>2. Find someone who has attained specific goals that you are aiming for</a:t>
            </a:r>
          </a:p>
          <a:p>
            <a:pPr algn="l"/>
            <a:r>
              <a:rPr lang="en-US" b="0" i="0" u="none" strike="noStrike">
                <a:solidFill>
                  <a:srgbClr val="2D2D2D"/>
                </a:solidFill>
                <a:effectLst/>
              </a:rPr>
              <a:t>Whether you are looking to change careers, move ahead in your current position or industry or give your career a strong start, it's important to think through the specific goals you'd like to achieve. Once you know what you are trying to do, you can narrow down your pool of potential </a:t>
            </a:r>
            <a:r>
              <a:rPr lang="en-US" b="0" i="0" u="none" strike="noStrike" err="1">
                <a:solidFill>
                  <a:srgbClr val="2D2D2D"/>
                </a:solidFill>
                <a:effectLst/>
              </a:rPr>
              <a:t>mentors.If</a:t>
            </a:r>
            <a:r>
              <a:rPr lang="en-US" b="0" i="0" u="none" strike="noStrike">
                <a:solidFill>
                  <a:srgbClr val="2D2D2D"/>
                </a:solidFill>
                <a:effectLst/>
              </a:rPr>
              <a:t> you're working toward a specific job title, you might find someone who fills and exceeds that position in a way that you admire. If your goal is to transition into a new field, it's a good idea to do some research about the career paths of potential mentors so you can find a model. When you're trying to start a new business or work for a specific company, someone who has done it before can guide you best.</a:t>
            </a:r>
            <a:r>
              <a:rPr lang="en-US" b="1" i="0" u="none" strike="noStrike">
                <a:solidFill>
                  <a:srgbClr val="2D2D2D"/>
                </a:solidFill>
                <a:effectLst/>
              </a:rPr>
              <a:t>3. Look for someone able and willing to build new relationships</a:t>
            </a:r>
          </a:p>
          <a:p>
            <a:pPr algn="l"/>
            <a:r>
              <a:rPr lang="en-US" b="0" i="0" u="none" strike="noStrike">
                <a:solidFill>
                  <a:srgbClr val="2D2D2D"/>
                </a:solidFill>
                <a:effectLst/>
              </a:rPr>
              <a:t>Both you and your mentor need to have the time and energy to build a new professional relationship. And as your mentoring relationship grows, a mentor who is active in your professional field can broaden your network and introduce you to more opportunities. They should be invested in your success, which can help you develop detailed goals and the steps to achieve those </a:t>
            </a:r>
            <a:r>
              <a:rPr lang="en-US" b="0" i="0" u="none" strike="noStrike" err="1">
                <a:solidFill>
                  <a:srgbClr val="2D2D2D"/>
                </a:solidFill>
                <a:effectLst/>
              </a:rPr>
              <a:t>goals.At</a:t>
            </a:r>
            <a:r>
              <a:rPr lang="en-US" b="0" i="0" u="none" strike="noStrike">
                <a:solidFill>
                  <a:srgbClr val="2D2D2D"/>
                </a:solidFill>
                <a:effectLst/>
              </a:rPr>
              <a:t> the beginning of your mentoring relationship, you may want to spend more time communicating with each other, whether it's in person or via phone or email. As you become more familiar with each other, you may only feel the need to check in occasionally. Considering the time investment throughout the relationship can ensure you both are committed and willing to work together.</a:t>
            </a:r>
            <a:r>
              <a:rPr lang="en-US" b="1" i="0" u="none" strike="noStrike">
                <a:solidFill>
                  <a:srgbClr val="2D2D2D"/>
                </a:solidFill>
                <a:effectLst/>
              </a:rPr>
              <a:t>4. Select a mentor who has differences that can challenge you</a:t>
            </a:r>
          </a:p>
          <a:p>
            <a:pPr algn="l"/>
            <a:r>
              <a:rPr lang="en-US" b="0" i="0" u="none" strike="noStrike">
                <a:solidFill>
                  <a:srgbClr val="2D2D2D"/>
                </a:solidFill>
                <a:effectLst/>
              </a:rPr>
              <a:t>While compatibility is important, it's also helpful to think about how a mentor can help you grow in new ways. If you have a professional challenge or weakness, a skill you are looking to master or a new field you'd like to work in, try to find someone who has mastered that. They can help you grow in that area by giving you the specific tips and resources that their own personal experience has given </a:t>
            </a:r>
            <a:r>
              <a:rPr lang="en-US" b="0" i="0" u="none" strike="noStrike" err="1">
                <a:solidFill>
                  <a:srgbClr val="2D2D2D"/>
                </a:solidFill>
                <a:effectLst/>
              </a:rPr>
              <a:t>them.In</a:t>
            </a:r>
            <a:r>
              <a:rPr lang="en-US" b="0" i="0" u="none" strike="noStrike">
                <a:solidFill>
                  <a:srgbClr val="2D2D2D"/>
                </a:solidFill>
                <a:effectLst/>
              </a:rPr>
              <a:t> addition to diverse abilities, consider looking for a mentor who has a different approach or background than your own. In a relationship founded on shared professional values, a diversity of experiences can help you both integrate more mindfulness into your professional processes and see new solutions to your </a:t>
            </a:r>
            <a:r>
              <a:rPr lang="en-US" b="0" i="0" u="none" strike="noStrike" err="1">
                <a:solidFill>
                  <a:srgbClr val="2D2D2D"/>
                </a:solidFill>
                <a:effectLst/>
              </a:rPr>
              <a:t>challenges.</a:t>
            </a:r>
            <a:r>
              <a:rPr lang="en-US" b="1" i="0" u="none" strike="noStrike" err="1">
                <a:solidFill>
                  <a:srgbClr val="2D2D2D"/>
                </a:solidFill>
                <a:effectLst/>
              </a:rPr>
              <a:t>Read</a:t>
            </a:r>
            <a:r>
              <a:rPr lang="en-US" b="1" i="0" u="none" strike="noStrike">
                <a:solidFill>
                  <a:srgbClr val="2D2D2D"/>
                </a:solidFill>
                <a:effectLst/>
              </a:rPr>
              <a:t> more:</a:t>
            </a:r>
            <a:r>
              <a:rPr lang="en-US" b="0" i="0" u="none" strike="noStrike">
                <a:solidFill>
                  <a:srgbClr val="2D2D2D"/>
                </a:solidFill>
                <a:effectLst/>
              </a:rPr>
              <a:t> </a:t>
            </a:r>
            <a:r>
              <a:rPr lang="en-US" b="1" i="0" u="none" strike="noStrike">
                <a:solidFill>
                  <a:srgbClr val="2557A7"/>
                </a:solidFill>
                <a:effectLst/>
                <a:hlinkClick r:id="rId4"/>
              </a:rPr>
              <a:t>How To Ask Someone To Be Your Mentor</a:t>
            </a:r>
            <a:r>
              <a:rPr lang="en-US" b="1" i="0" u="none" strike="noStrike">
                <a:solidFill>
                  <a:srgbClr val="2D2D2D"/>
                </a:solidFill>
                <a:effectLst/>
              </a:rPr>
              <a:t>5. Meet with your potential mentor</a:t>
            </a:r>
          </a:p>
          <a:p>
            <a:r>
              <a:rPr lang="en-US" b="0" i="0" u="none" strike="noStrike">
                <a:solidFill>
                  <a:srgbClr val="2D2D2D"/>
                </a:solidFill>
                <a:effectLst/>
              </a:rPr>
              <a:t>When you've found a potential mentor, have a meeting to get to know them before officially asking them to be your mentor. A conversation over an in-person lunch or coffee can help you double-check your compatibility and see how closely their personality matches what you found out through your research. This meeting can also be a great time to talk about what they're looking for in a mentee and whether that fits your personality and career stage.</a:t>
            </a:r>
            <a:endParaRPr lang="en-US"/>
          </a:p>
        </p:txBody>
      </p:sp>
      <p:sp>
        <p:nvSpPr>
          <p:cNvPr id="4" name="Slide Number Placeholder 3"/>
          <p:cNvSpPr>
            <a:spLocks noGrp="1"/>
          </p:cNvSpPr>
          <p:nvPr>
            <p:ph type="sldNum" sz="quarter" idx="5"/>
          </p:nvPr>
        </p:nvSpPr>
        <p:spPr/>
        <p:txBody>
          <a:bodyPr/>
          <a:lstStyle/>
          <a:p>
            <a:fld id="{38FE2642-DFFD-2E46-88C6-8694176DE0F1}" type="slidenum">
              <a:rPr lang="en-US" smtClean="0"/>
              <a:t>29</a:t>
            </a:fld>
            <a:endParaRPr lang="en-US"/>
          </a:p>
        </p:txBody>
      </p:sp>
    </p:spTree>
    <p:extLst>
      <p:ext uri="{BB962C8B-B14F-4D97-AF65-F5344CB8AC3E}">
        <p14:creationId xmlns:p14="http://schemas.microsoft.com/office/powerpoint/2010/main" val="911116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rPr>
              <a:t>The days of command and control leadership are over. Today’s successful leaders practice active listening and asking powerful questions. They speak less and listen more. And, they ask more and tell less. Motivating employees is no longer based on fear and retribution, instead it is focused on developing team members by empowering them to succeed. </a:t>
            </a:r>
          </a:p>
          <a:p>
            <a:endParaRPr lang="en-US"/>
          </a:p>
        </p:txBody>
      </p:sp>
      <p:sp>
        <p:nvSpPr>
          <p:cNvPr id="4" name="Slide Number Placeholder 3"/>
          <p:cNvSpPr>
            <a:spLocks noGrp="1"/>
          </p:cNvSpPr>
          <p:nvPr>
            <p:ph type="sldNum" sz="quarter" idx="5"/>
          </p:nvPr>
        </p:nvSpPr>
        <p:spPr/>
        <p:txBody>
          <a:bodyPr/>
          <a:lstStyle/>
          <a:p>
            <a:fld id="{38FE2642-DFFD-2E46-88C6-8694176DE0F1}" type="slidenum">
              <a:rPr lang="en-US" smtClean="0"/>
              <a:t>3</a:t>
            </a:fld>
            <a:endParaRPr lang="en-US"/>
          </a:p>
        </p:txBody>
      </p:sp>
    </p:spTree>
    <p:extLst>
      <p:ext uri="{BB962C8B-B14F-4D97-AF65-F5344CB8AC3E}">
        <p14:creationId xmlns:p14="http://schemas.microsoft.com/office/powerpoint/2010/main" val="3201842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u="none" strike="noStrike" dirty="0">
                <a:solidFill>
                  <a:srgbClr val="3F215A"/>
                </a:solidFill>
                <a:effectLst/>
                <a:latin typeface="inherit"/>
              </a:rPr>
              <a:t>How can you and your employees , family and friends seek seek a mentor.</a:t>
            </a:r>
          </a:p>
          <a:p>
            <a:pPr algn="l" fontAlgn="base"/>
            <a:r>
              <a:rPr lang="en-US" dirty="0">
                <a:solidFill>
                  <a:srgbClr val="3F215A"/>
                </a:solidFill>
                <a:latin typeface="inherit"/>
              </a:rPr>
              <a:t> You can </a:t>
            </a:r>
            <a:r>
              <a:rPr lang="en-US" b="0" i="0" u="none" strike="noStrike" dirty="0">
                <a:solidFill>
                  <a:srgbClr val="3F215A"/>
                </a:solidFill>
                <a:effectLst/>
                <a:latin typeface="inherit"/>
              </a:rPr>
              <a:t>Join professional communities in your field. A mentor will ideally have something in common with you.  For example, they may work in the same industry. To find a good match, expand your contacts. Joining groups and professional communities in your field can help you grow your network, leading to discovering an ideal mentor</a:t>
            </a:r>
            <a:endParaRPr lang="en-US" dirty="0"/>
          </a:p>
        </p:txBody>
      </p:sp>
      <p:sp>
        <p:nvSpPr>
          <p:cNvPr id="4" name="Slide Number Placeholder 3"/>
          <p:cNvSpPr>
            <a:spLocks noGrp="1"/>
          </p:cNvSpPr>
          <p:nvPr>
            <p:ph type="sldNum" sz="quarter" idx="5"/>
          </p:nvPr>
        </p:nvSpPr>
        <p:spPr/>
        <p:txBody>
          <a:bodyPr/>
          <a:lstStyle/>
          <a:p>
            <a:fld id="{38FE2642-DFFD-2E46-88C6-8694176DE0F1}" type="slidenum">
              <a:rPr lang="en-US" smtClean="0"/>
              <a:t>30</a:t>
            </a:fld>
            <a:endParaRPr lang="en-US"/>
          </a:p>
        </p:txBody>
      </p:sp>
    </p:spTree>
    <p:extLst>
      <p:ext uri="{BB962C8B-B14F-4D97-AF65-F5344CB8AC3E}">
        <p14:creationId xmlns:p14="http://schemas.microsoft.com/office/powerpoint/2010/main" val="45195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u="none" strike="noStrike" dirty="0">
                <a:solidFill>
                  <a:srgbClr val="3F215A"/>
                </a:solidFill>
                <a:effectLst/>
                <a:latin typeface="inherit"/>
              </a:rPr>
              <a:t>You most likely don’t want to look to your direct manager, but someone at a higher level or even outside your work space.. The role of a supervisor is to make sure that the team meets its goals. They often are very good coaches. But they are not entirely focused on your career journey. Your boss may play a key role in your development, but it’s best to seek a third party for mentorship. It gives you a different perspective that can be beneficial. </a:t>
            </a:r>
            <a:endParaRPr lang="en-US" dirty="0"/>
          </a:p>
        </p:txBody>
      </p:sp>
      <p:sp>
        <p:nvSpPr>
          <p:cNvPr id="4" name="Slide Number Placeholder 3"/>
          <p:cNvSpPr>
            <a:spLocks noGrp="1"/>
          </p:cNvSpPr>
          <p:nvPr>
            <p:ph type="sldNum" sz="quarter" idx="5"/>
          </p:nvPr>
        </p:nvSpPr>
        <p:spPr/>
        <p:txBody>
          <a:bodyPr/>
          <a:lstStyle/>
          <a:p>
            <a:fld id="{38FE2642-DFFD-2E46-88C6-8694176DE0F1}" type="slidenum">
              <a:rPr lang="en-US" smtClean="0"/>
              <a:t>31</a:t>
            </a:fld>
            <a:endParaRPr lang="en-US"/>
          </a:p>
        </p:txBody>
      </p:sp>
    </p:spTree>
    <p:extLst>
      <p:ext uri="{BB962C8B-B14F-4D97-AF65-F5344CB8AC3E}">
        <p14:creationId xmlns:p14="http://schemas.microsoft.com/office/powerpoint/2010/main" val="2172936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E6259"/>
                </a:solidFill>
                <a:effectLst/>
                <a:latin typeface="urw-geometric"/>
              </a:rPr>
              <a:t>A mentee-mentor relationship entails work, commitment, and follow-through on both sides if it's going to be successful. Consider the following traits to assess your mentoring skills and areas that you wish to develop to ensure that the mentoring you offer is effective and has lasting value.</a:t>
            </a:r>
          </a:p>
          <a:p>
            <a:pPr algn="l">
              <a:buFont typeface="Arial" panose="020B0604020202020204" pitchFamily="34" charset="0"/>
              <a:buChar char="•"/>
            </a:pPr>
            <a:r>
              <a:rPr lang="en-US" b="0" i="0" u="none" strike="noStrike" dirty="0">
                <a:solidFill>
                  <a:srgbClr val="6E6259"/>
                </a:solidFill>
                <a:effectLst/>
                <a:latin typeface="urw-geometric"/>
              </a:rPr>
              <a:t>Good listener/sounding board</a:t>
            </a:r>
          </a:p>
          <a:p>
            <a:pPr algn="l">
              <a:buFont typeface="Arial" panose="020B0604020202020204" pitchFamily="34" charset="0"/>
              <a:buChar char="•"/>
            </a:pPr>
            <a:r>
              <a:rPr lang="en-US" b="0" i="0" u="none" strike="noStrike" dirty="0">
                <a:solidFill>
                  <a:srgbClr val="6E6259"/>
                </a:solidFill>
                <a:effectLst/>
                <a:latin typeface="urw-geometric"/>
              </a:rPr>
              <a:t>Flexible</a:t>
            </a:r>
          </a:p>
          <a:p>
            <a:pPr algn="l">
              <a:buFont typeface="Arial" panose="020B0604020202020204" pitchFamily="34" charset="0"/>
              <a:buChar char="•"/>
            </a:pPr>
            <a:r>
              <a:rPr lang="en-US" b="0" i="0" u="none" strike="noStrike" dirty="0">
                <a:solidFill>
                  <a:srgbClr val="6E6259"/>
                </a:solidFill>
                <a:effectLst/>
                <a:latin typeface="urw-geometric"/>
              </a:rPr>
              <a:t>Value diversity of perspectives</a:t>
            </a:r>
          </a:p>
          <a:p>
            <a:pPr algn="l">
              <a:buFont typeface="Arial" panose="020B0604020202020204" pitchFamily="34" charset="0"/>
              <a:buChar char="•"/>
            </a:pPr>
            <a:r>
              <a:rPr lang="en-US" b="0" i="0" u="none" strike="noStrike" dirty="0">
                <a:solidFill>
                  <a:srgbClr val="6E6259"/>
                </a:solidFill>
                <a:effectLst/>
                <a:latin typeface="urw-geometric"/>
              </a:rPr>
              <a:t>Knowledgeable</a:t>
            </a:r>
          </a:p>
          <a:p>
            <a:pPr algn="l">
              <a:buFont typeface="Arial" panose="020B0604020202020204" pitchFamily="34" charset="0"/>
              <a:buChar char="•"/>
            </a:pPr>
            <a:r>
              <a:rPr lang="en-US" b="0" i="0" u="none" strike="noStrike" dirty="0">
                <a:solidFill>
                  <a:srgbClr val="6E6259"/>
                </a:solidFill>
                <a:effectLst/>
                <a:latin typeface="urw-geometric"/>
              </a:rPr>
              <a:t>Nonjudgmental</a:t>
            </a:r>
          </a:p>
          <a:p>
            <a:pPr algn="l">
              <a:buFont typeface="Arial" panose="020B0604020202020204" pitchFamily="34" charset="0"/>
              <a:buChar char="•"/>
            </a:pPr>
            <a:r>
              <a:rPr lang="en-US" b="0" i="0" u="none" strike="noStrike" dirty="0">
                <a:solidFill>
                  <a:srgbClr val="6E6259"/>
                </a:solidFill>
                <a:effectLst/>
                <a:latin typeface="urw-geometric"/>
              </a:rPr>
              <a:t>Able to give constructive feedback</a:t>
            </a:r>
          </a:p>
          <a:p>
            <a:pPr algn="l">
              <a:buFont typeface="Arial" panose="020B0604020202020204" pitchFamily="34" charset="0"/>
              <a:buChar char="•"/>
            </a:pPr>
            <a:r>
              <a:rPr lang="en-US" b="0" i="0" u="none" strike="noStrike" dirty="0">
                <a:solidFill>
                  <a:srgbClr val="6E6259"/>
                </a:solidFill>
                <a:effectLst/>
                <a:latin typeface="urw-geometric"/>
              </a:rPr>
              <a:t>Honest and candid</a:t>
            </a:r>
          </a:p>
          <a:p>
            <a:pPr algn="l">
              <a:buFont typeface="Arial" panose="020B0604020202020204" pitchFamily="34" charset="0"/>
              <a:buChar char="•"/>
            </a:pPr>
            <a:r>
              <a:rPr lang="en-US" b="0" i="0" u="none" strike="noStrike" dirty="0">
                <a:solidFill>
                  <a:srgbClr val="6E6259"/>
                </a:solidFill>
                <a:effectLst/>
                <a:latin typeface="urw-geometric"/>
              </a:rPr>
              <a:t>Able to network and find resources</a:t>
            </a:r>
          </a:p>
          <a:p>
            <a:pPr algn="l">
              <a:buFont typeface="Arial" panose="020B0604020202020204" pitchFamily="34" charset="0"/>
              <a:buChar char="•"/>
            </a:pPr>
            <a:r>
              <a:rPr lang="en-US" b="0" i="0" u="none" strike="noStrike" dirty="0">
                <a:solidFill>
                  <a:srgbClr val="6E6259"/>
                </a:solidFill>
                <a:effectLst/>
                <a:latin typeface="urw-geometric"/>
              </a:rPr>
              <a:t>Successful in career</a:t>
            </a:r>
          </a:p>
          <a:p>
            <a:pPr algn="l">
              <a:buFont typeface="Arial" panose="020B0604020202020204" pitchFamily="34" charset="0"/>
              <a:buChar char="•"/>
            </a:pPr>
            <a:r>
              <a:rPr lang="en-US" b="0" i="0" u="none" strike="noStrike" dirty="0">
                <a:solidFill>
                  <a:srgbClr val="6E6259"/>
                </a:solidFill>
                <a:effectLst/>
                <a:latin typeface="urw-geometric"/>
              </a:rPr>
              <a:t>Willing/able to devote time to developing others</a:t>
            </a:r>
          </a:p>
          <a:p>
            <a:pPr algn="l">
              <a:buFont typeface="Arial" panose="020B0604020202020204" pitchFamily="34" charset="0"/>
              <a:buChar char="•"/>
            </a:pPr>
            <a:r>
              <a:rPr lang="en-US" b="0" i="0" u="none" strike="noStrike" dirty="0">
                <a:solidFill>
                  <a:srgbClr val="6E6259"/>
                </a:solidFill>
                <a:effectLst/>
                <a:latin typeface="urw-geometric"/>
              </a:rPr>
              <a:t>Eager to learn</a:t>
            </a:r>
          </a:p>
          <a:p>
            <a:endParaRPr lang="en-US" dirty="0"/>
          </a:p>
        </p:txBody>
      </p:sp>
      <p:sp>
        <p:nvSpPr>
          <p:cNvPr id="4" name="Slide Number Placeholder 3"/>
          <p:cNvSpPr>
            <a:spLocks noGrp="1"/>
          </p:cNvSpPr>
          <p:nvPr>
            <p:ph type="sldNum" sz="quarter" idx="5"/>
          </p:nvPr>
        </p:nvSpPr>
        <p:spPr/>
        <p:txBody>
          <a:bodyPr/>
          <a:lstStyle/>
          <a:p>
            <a:fld id="{38FE2642-DFFD-2E46-88C6-8694176DE0F1}" type="slidenum">
              <a:rPr lang="en-US" smtClean="0"/>
              <a:t>32</a:t>
            </a:fld>
            <a:endParaRPr lang="en-US"/>
          </a:p>
        </p:txBody>
      </p:sp>
    </p:spTree>
    <p:extLst>
      <p:ext uri="{BB962C8B-B14F-4D97-AF65-F5344CB8AC3E}">
        <p14:creationId xmlns:p14="http://schemas.microsoft.com/office/powerpoint/2010/main" val="20498741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great mentoring advice look like… so for one famous and highly successful mentoring relationship. Warren Buffets college professor and mentor  Benjamin Graham  gave him this advice. 1, Do something foolish….Graham mentored buffet that it’s not great intelligence but the ability to disregard the mob fears and enthusiasm and focus on a few simple fundamentals which will require a willingness to be patient and sometimes look unimaginative  or even foolish is essential. 2. Do something creative. Graham advised that anyone can be creative as long as you are willing to push beyond borders and think outside the box. Buffet was able to absorb Grahams lessons and advance then even further with his own creative ideas.</a:t>
            </a:r>
          </a:p>
          <a:p>
            <a:r>
              <a:rPr lang="en-US" dirty="0"/>
              <a:t>3. Do something generous – Graham provided an example of an absolute open-ended no-scores kept generosity of ideas, time and spirit. If clarity of thinking was needed, Buffet learned Graham was the place to go. Buffet has famously adopted this advice with a generosity of his own.   So that’s what great mentoring looks like… Graham was a great mentor with great life advice… buffet was a good student who has applied his mentors advice in an extraordinarily successful manner. </a:t>
            </a:r>
          </a:p>
        </p:txBody>
      </p:sp>
      <p:sp>
        <p:nvSpPr>
          <p:cNvPr id="4" name="Slide Number Placeholder 3"/>
          <p:cNvSpPr>
            <a:spLocks noGrp="1"/>
          </p:cNvSpPr>
          <p:nvPr>
            <p:ph type="sldNum" sz="quarter" idx="5"/>
          </p:nvPr>
        </p:nvSpPr>
        <p:spPr/>
        <p:txBody>
          <a:bodyPr/>
          <a:lstStyle/>
          <a:p>
            <a:fld id="{38FE2642-DFFD-2E46-88C6-8694176DE0F1}" type="slidenum">
              <a:rPr lang="en-US" smtClean="0"/>
              <a:t>33</a:t>
            </a:fld>
            <a:endParaRPr lang="en-US"/>
          </a:p>
        </p:txBody>
      </p:sp>
    </p:spTree>
    <p:extLst>
      <p:ext uri="{BB962C8B-B14F-4D97-AF65-F5344CB8AC3E}">
        <p14:creationId xmlns:p14="http://schemas.microsoft.com/office/powerpoint/2010/main" val="20044747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some reading on mentoring and seeking mentors…. You may consider these two books to on the subject.  Which may also be good reading for your leadership team and next level of supervision to deepen their knowledge and ability to mentor and seek mentors…. All will enhance your employees development, your ability to create a company of mentors, and unlock hidden employee potential</a:t>
            </a:r>
          </a:p>
        </p:txBody>
      </p:sp>
      <p:sp>
        <p:nvSpPr>
          <p:cNvPr id="4" name="Slide Number Placeholder 3"/>
          <p:cNvSpPr>
            <a:spLocks noGrp="1"/>
          </p:cNvSpPr>
          <p:nvPr>
            <p:ph type="sldNum" sz="quarter" idx="5"/>
          </p:nvPr>
        </p:nvSpPr>
        <p:spPr/>
        <p:txBody>
          <a:bodyPr/>
          <a:lstStyle/>
          <a:p>
            <a:fld id="{38FE2642-DFFD-2E46-88C6-8694176DE0F1}" type="slidenum">
              <a:rPr lang="en-US" smtClean="0"/>
              <a:t>34</a:t>
            </a:fld>
            <a:endParaRPr lang="en-US"/>
          </a:p>
        </p:txBody>
      </p:sp>
    </p:spTree>
    <p:extLst>
      <p:ext uri="{BB962C8B-B14F-4D97-AF65-F5344CB8AC3E}">
        <p14:creationId xmlns:p14="http://schemas.microsoft.com/office/powerpoint/2010/main" val="29134312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interested in launching a company wide mentoring effort you need to set specific goals for your mentoring program… your goals may look something like this which are common needs in many businesses. …. You may be focused on reducing employee turnover… or creating a plan for employee and leadership succession. Possibly a goal of promoting diversity and inclusion or simply and we hear this often at saint John Leadership Network….  Mentoring to Increased engagement among employees.  Whatever your goal mentoring is certain to enhance your employee capabilities, knowledge and ability to more greatly contribute to the success of your company…. And create more satisfied, dedicated and capable employees. </a:t>
            </a:r>
          </a:p>
        </p:txBody>
      </p:sp>
      <p:sp>
        <p:nvSpPr>
          <p:cNvPr id="4" name="Slide Number Placeholder 3"/>
          <p:cNvSpPr>
            <a:spLocks noGrp="1"/>
          </p:cNvSpPr>
          <p:nvPr>
            <p:ph type="sldNum" sz="quarter" idx="5"/>
          </p:nvPr>
        </p:nvSpPr>
        <p:spPr/>
        <p:txBody>
          <a:bodyPr/>
          <a:lstStyle/>
          <a:p>
            <a:fld id="{38FE2642-DFFD-2E46-88C6-8694176DE0F1}" type="slidenum">
              <a:rPr lang="en-US" smtClean="0"/>
              <a:t>35</a:t>
            </a:fld>
            <a:endParaRPr lang="en-US"/>
          </a:p>
        </p:txBody>
      </p:sp>
    </p:spTree>
    <p:extLst>
      <p:ext uri="{BB962C8B-B14F-4D97-AF65-F5344CB8AC3E}">
        <p14:creationId xmlns:p14="http://schemas.microsoft.com/office/powerpoint/2010/main" val="2360429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will end where we started… and that is that coaches and mentors are invaluable in the lessons they can teach…. As a business leader I hope that you have a great coach and mentor…. if not its never to late to build that essential relationship… and as a business leader I hope you are already formally acting as coaches and mentors to others… and if you have not… you may want to consider a formal mentoring program at your company, the benefits are numerous. Also keep in mind we are focused on business but we should not limit ourselves to just one coach or mentor… we can have mentors in various aspects of our lives, business, family,  faith, </a:t>
            </a:r>
            <a:r>
              <a:rPr lang="en-US" dirty="0" err="1"/>
              <a:t>etc</a:t>
            </a:r>
            <a:r>
              <a:rPr lang="en-US" dirty="0"/>
              <a:t>…. Its great to have an active relationship with our mentor, but we should also be reminded we can still garner advice and coaching  lessons  from those that came long before us….. Like Saint Paul .   If you haven’t read Fathers new book , I highly recommend the coaching advice you will find their to enhance your spiritual life. Like to now open for your comments, recommendations and your experiences on how coaching and mentoring has influenced your leadership and your advice to the </a:t>
            </a:r>
            <a:r>
              <a:rPr lang="en-US"/>
              <a:t>group on building </a:t>
            </a:r>
            <a:r>
              <a:rPr lang="en-US" dirty="0"/>
              <a:t>coaches and mentor  programs within your business.  </a:t>
            </a:r>
          </a:p>
        </p:txBody>
      </p:sp>
      <p:sp>
        <p:nvSpPr>
          <p:cNvPr id="4" name="Slide Number Placeholder 3"/>
          <p:cNvSpPr>
            <a:spLocks noGrp="1"/>
          </p:cNvSpPr>
          <p:nvPr>
            <p:ph type="sldNum" sz="quarter" idx="5"/>
          </p:nvPr>
        </p:nvSpPr>
        <p:spPr/>
        <p:txBody>
          <a:bodyPr/>
          <a:lstStyle/>
          <a:p>
            <a:fld id="{38FE2642-DFFD-2E46-88C6-8694176DE0F1}" type="slidenum">
              <a:rPr lang="en-US" smtClean="0"/>
              <a:t>36</a:t>
            </a:fld>
            <a:endParaRPr lang="en-US"/>
          </a:p>
        </p:txBody>
      </p:sp>
    </p:spTree>
    <p:extLst>
      <p:ext uri="{BB962C8B-B14F-4D97-AF65-F5344CB8AC3E}">
        <p14:creationId xmlns:p14="http://schemas.microsoft.com/office/powerpoint/2010/main" val="542843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FE2642-DFFD-2E46-88C6-8694176DE0F1}" type="slidenum">
              <a:rPr lang="en-US" smtClean="0"/>
              <a:t>37</a:t>
            </a:fld>
            <a:endParaRPr lang="en-US"/>
          </a:p>
        </p:txBody>
      </p:sp>
    </p:spTree>
    <p:extLst>
      <p:ext uri="{BB962C8B-B14F-4D97-AF65-F5344CB8AC3E}">
        <p14:creationId xmlns:p14="http://schemas.microsoft.com/office/powerpoint/2010/main" val="3443452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talk about coaching and mentoring today. The two are similar but different…. In general we can say that coaching is more specific on tasks, short term focused with an emphasis on skills.   Mentoring on the other hand is more long-term oriented.  towards larger career goals and personal development… often over a period of months but very often over years… it is about sharing experiences , guidance and advice. It is often more broad  and encompasses more aspects of life and business. It is about developing the whole person,  developing character , virtues and self mastery. </a:t>
            </a:r>
          </a:p>
        </p:txBody>
      </p:sp>
      <p:sp>
        <p:nvSpPr>
          <p:cNvPr id="4" name="Slide Number Placeholder 3"/>
          <p:cNvSpPr>
            <a:spLocks noGrp="1"/>
          </p:cNvSpPr>
          <p:nvPr>
            <p:ph type="sldNum" sz="quarter" idx="5"/>
          </p:nvPr>
        </p:nvSpPr>
        <p:spPr/>
        <p:txBody>
          <a:bodyPr/>
          <a:lstStyle/>
          <a:p>
            <a:fld id="{38FE2642-DFFD-2E46-88C6-8694176DE0F1}" type="slidenum">
              <a:rPr lang="en-US" smtClean="0"/>
              <a:t>4</a:t>
            </a:fld>
            <a:endParaRPr lang="en-US"/>
          </a:p>
        </p:txBody>
      </p:sp>
    </p:spTree>
    <p:extLst>
      <p:ext uri="{BB962C8B-B14F-4D97-AF65-F5344CB8AC3E}">
        <p14:creationId xmlns:p14="http://schemas.microsoft.com/office/powerpoint/2010/main" val="2296551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FE2642-DFFD-2E46-88C6-8694176DE0F1}" type="slidenum">
              <a:rPr lang="en-US" smtClean="0"/>
              <a:t>5</a:t>
            </a:fld>
            <a:endParaRPr lang="en-US"/>
          </a:p>
        </p:txBody>
      </p:sp>
    </p:spTree>
    <p:extLst>
      <p:ext uri="{BB962C8B-B14F-4D97-AF65-F5344CB8AC3E}">
        <p14:creationId xmlns:p14="http://schemas.microsoft.com/office/powerpoint/2010/main" val="397552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Business coaching does have positive impacts… 53% of business owners report that  coaching increases productivity, 67% say it improves work teams, 22% say it increased their profitability and 61% say it increases employee job satisfaction…. So it is clear this is a business opportunity  that deserves some leadership discussion</a:t>
            </a:r>
          </a:p>
        </p:txBody>
      </p:sp>
      <p:sp>
        <p:nvSpPr>
          <p:cNvPr id="4" name="Slide Number Placeholder 3"/>
          <p:cNvSpPr>
            <a:spLocks noGrp="1"/>
          </p:cNvSpPr>
          <p:nvPr>
            <p:ph type="sldNum" sz="quarter" idx="5"/>
          </p:nvPr>
        </p:nvSpPr>
        <p:spPr/>
        <p:txBody>
          <a:bodyPr/>
          <a:lstStyle/>
          <a:p>
            <a:fld id="{38FE2642-DFFD-2E46-88C6-8694176DE0F1}" type="slidenum">
              <a:rPr lang="en-US" smtClean="0"/>
              <a:t>6</a:t>
            </a:fld>
            <a:endParaRPr lang="en-US"/>
          </a:p>
        </p:txBody>
      </p:sp>
    </p:spTree>
    <p:extLst>
      <p:ext uri="{BB962C8B-B14F-4D97-AF65-F5344CB8AC3E}">
        <p14:creationId xmlns:p14="http://schemas.microsoft.com/office/powerpoint/2010/main" val="1153101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 </a:t>
            </a:r>
            <a:r>
              <a:rPr lang="en-US" err="1"/>
              <a:t>leaderer</a:t>
            </a:r>
            <a:r>
              <a:rPr lang="en-US"/>
              <a:t> you often must teach, coach and other times mentor, but when is each appropriate?  Teaching is the most specific…. Instructing directing and often telling.. Y9ou do when there is a knowledge gap often for a one-off task</a:t>
            </a:r>
          </a:p>
          <a:p>
            <a:endParaRPr lang="en-US"/>
          </a:p>
          <a:p>
            <a:r>
              <a:rPr lang="en-US"/>
              <a:t>Mentoring </a:t>
            </a:r>
            <a:r>
              <a:rPr lang="en-US" err="1"/>
              <a:t>isis</a:t>
            </a:r>
            <a:r>
              <a:rPr lang="en-US"/>
              <a:t> </a:t>
            </a:r>
            <a:r>
              <a:rPr lang="en-US" err="1"/>
              <a:t>doen</a:t>
            </a:r>
            <a:r>
              <a:rPr lang="en-US"/>
              <a:t> to help open doors for an employee, when suggestions are needed, advice is requested, use to aid career progression, its about learning the ropes, and gaining broader often hard to find organizational knowledge..  Coaching is about asking questions, listening, reflecting…. We coach to build upon what the employee already knows, to enhance behaviors, address motivations and commitment to specific </a:t>
            </a:r>
            <a:r>
              <a:rPr lang="en-US" err="1"/>
              <a:t>jobc</a:t>
            </a:r>
            <a:r>
              <a:rPr lang="en-US"/>
              <a:t> </a:t>
            </a:r>
            <a:r>
              <a:rPr lang="en-US" err="1"/>
              <a:t>hallenges</a:t>
            </a:r>
            <a:endParaRPr lang="en-US"/>
          </a:p>
        </p:txBody>
      </p:sp>
      <p:sp>
        <p:nvSpPr>
          <p:cNvPr id="4" name="Slide Number Placeholder 3"/>
          <p:cNvSpPr>
            <a:spLocks noGrp="1"/>
          </p:cNvSpPr>
          <p:nvPr>
            <p:ph type="sldNum" sz="quarter" idx="5"/>
          </p:nvPr>
        </p:nvSpPr>
        <p:spPr/>
        <p:txBody>
          <a:bodyPr/>
          <a:lstStyle/>
          <a:p>
            <a:fld id="{38FE2642-DFFD-2E46-88C6-8694176DE0F1}" type="slidenum">
              <a:rPr lang="en-US" smtClean="0"/>
              <a:t>7</a:t>
            </a:fld>
            <a:endParaRPr lang="en-US"/>
          </a:p>
        </p:txBody>
      </p:sp>
    </p:spTree>
    <p:extLst>
      <p:ext uri="{BB962C8B-B14F-4D97-AF65-F5344CB8AC3E}">
        <p14:creationId xmlns:p14="http://schemas.microsoft.com/office/powerpoint/2010/main" val="1225055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80% of people who receive coaching say their self-confidence</a:t>
            </a:r>
          </a:p>
          <a:p>
            <a:r>
              <a:rPr lang="en-US"/>
              <a:t>increased</a:t>
            </a:r>
          </a:p>
          <a:p>
            <a:r>
              <a:rPr lang="en-US"/>
              <a:t>70% of those who are coached improve their work performance,</a:t>
            </a:r>
          </a:p>
          <a:p>
            <a:r>
              <a:rPr lang="en-US"/>
              <a:t>relationships, and communication</a:t>
            </a:r>
          </a:p>
          <a:p>
            <a:r>
              <a:rPr lang="en-US"/>
              <a:t>86% of companies report recouping their investment in coaching</a:t>
            </a:r>
          </a:p>
          <a:p>
            <a:r>
              <a:rPr lang="en-US"/>
              <a:t>and more</a:t>
            </a:r>
          </a:p>
          <a:p>
            <a:r>
              <a:rPr lang="en-US"/>
              <a:t>99% of those who hire a coach are "satisfied" or "very satisfied"</a:t>
            </a:r>
          </a:p>
          <a:p>
            <a:r>
              <a:rPr lang="en-US"/>
              <a:t>73% of coaching clients report that coaching helps them improve</a:t>
            </a:r>
          </a:p>
          <a:p>
            <a:r>
              <a:rPr lang="en-US"/>
              <a:t>their work performance, communication skills, interpersonal skills,</a:t>
            </a:r>
          </a:p>
          <a:p>
            <a:r>
              <a:rPr lang="en-US"/>
              <a:t>relationships, work/life balance, and wellness</a:t>
            </a:r>
          </a:p>
          <a:p>
            <a:r>
              <a:rPr lang="en-US"/>
              <a:t>• 51% of companies with a strong coaching culture have higher</a:t>
            </a:r>
          </a:p>
          <a:p>
            <a:r>
              <a:rPr lang="en-US"/>
              <a:t>revenues compared to their competitors</a:t>
            </a:r>
          </a:p>
          <a:p>
            <a:r>
              <a:rPr lang="en-US"/>
              <a:t>The median coaching </a:t>
            </a:r>
            <a:r>
              <a:rPr lang="en-US" err="1"/>
              <a:t>ROl</a:t>
            </a:r>
            <a:r>
              <a:rPr lang="en-US"/>
              <a:t> is 700% (7x) the investment</a:t>
            </a:r>
          </a:p>
        </p:txBody>
      </p:sp>
      <p:sp>
        <p:nvSpPr>
          <p:cNvPr id="4" name="Slide Number Placeholder 3"/>
          <p:cNvSpPr>
            <a:spLocks noGrp="1"/>
          </p:cNvSpPr>
          <p:nvPr>
            <p:ph type="sldNum" sz="quarter" idx="5"/>
          </p:nvPr>
        </p:nvSpPr>
        <p:spPr/>
        <p:txBody>
          <a:bodyPr/>
          <a:lstStyle/>
          <a:p>
            <a:fld id="{38FE2642-DFFD-2E46-88C6-8694176DE0F1}" type="slidenum">
              <a:rPr lang="en-US" smtClean="0"/>
              <a:t>8</a:t>
            </a:fld>
            <a:endParaRPr lang="en-US"/>
          </a:p>
        </p:txBody>
      </p:sp>
    </p:spTree>
    <p:extLst>
      <p:ext uri="{BB962C8B-B14F-4D97-AF65-F5344CB8AC3E}">
        <p14:creationId xmlns:p14="http://schemas.microsoft.com/office/powerpoint/2010/main" val="2330163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a:solidFill>
                  <a:srgbClr val="000000"/>
                </a:solidFill>
                <a:effectLst/>
              </a:rPr>
              <a:t>The International Coach Federation, which is the governing body for professional coaching, has identified eleven core coaching competencies  , which define what it takes to be a great coach and to leverage their own coaching skills for success. </a:t>
            </a:r>
          </a:p>
          <a:p>
            <a:r>
              <a:rPr lang="en-US"/>
              <a:t>The desire of every manager and leader is to have his employees reach their full potential. To realize and use their unique gifts for their own personal vocation and to benefit the business</a:t>
            </a:r>
          </a:p>
        </p:txBody>
      </p:sp>
      <p:sp>
        <p:nvSpPr>
          <p:cNvPr id="4" name="Slide Number Placeholder 3"/>
          <p:cNvSpPr>
            <a:spLocks noGrp="1"/>
          </p:cNvSpPr>
          <p:nvPr>
            <p:ph type="sldNum" sz="quarter" idx="5"/>
          </p:nvPr>
        </p:nvSpPr>
        <p:spPr/>
        <p:txBody>
          <a:bodyPr/>
          <a:lstStyle/>
          <a:p>
            <a:fld id="{38FE2642-DFFD-2E46-88C6-8694176DE0F1}" type="slidenum">
              <a:rPr lang="en-US" smtClean="0"/>
              <a:t>9</a:t>
            </a:fld>
            <a:endParaRPr lang="en-US"/>
          </a:p>
        </p:txBody>
      </p:sp>
    </p:spTree>
    <p:extLst>
      <p:ext uri="{BB962C8B-B14F-4D97-AF65-F5344CB8AC3E}">
        <p14:creationId xmlns:p14="http://schemas.microsoft.com/office/powerpoint/2010/main" val="4075031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129A9EF2-430D-E843-B796-BEE7C3E12352}" type="datetime1">
              <a:rPr lang="en-US" smtClean="0"/>
              <a:t>10/28/24</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D22F896-40B5-4ADD-8801-0D06FADFA095}"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47827066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C82BEC-846C-AB48-B78F-ACB22DD04495}" type="datetime1">
              <a:rPr lang="en-US" smtClean="0"/>
              <a:t>10/28/24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31964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561A87-A082-A34A-A786-70E49E1BA7A3}" type="datetime1">
              <a:rPr lang="en-US" smtClean="0"/>
              <a:t>10/28/24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11516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B1BDE1-A17C-6742-9280-0B7A95839C50}" type="datetime1">
              <a:rPr lang="en-US" smtClean="0"/>
              <a:t>10/28/24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36007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C5E43A6C-7825-BC4F-91BA-4428318AFEE0}" type="datetime1">
              <a:rPr lang="en-US" smtClean="0"/>
              <a:t>10/28/24</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D22F896-40B5-4ADD-8801-0D06FADFA095}"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52760632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C7E0ED-866E-8E40-8A12-51E2A31BEFFD}" type="datetime1">
              <a:rPr lang="en-US" smtClean="0"/>
              <a:t>10/28/24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81168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555A42-CC0C-E048-BA7F-3FC87D2F2B32}" type="datetime1">
              <a:rPr lang="en-US" smtClean="0"/>
              <a:t>10/28/24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5755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5A5910-DFAF-9945-87BD-52D11888E415}" type="datetime1">
              <a:rPr lang="en-US" smtClean="0"/>
              <a:t>10/28/24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84106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404198-A1B1-EE46-B7A3-75A39BF1A664}" type="datetime1">
              <a:rPr lang="en-US" smtClean="0"/>
              <a:t>10/28/24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919488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428A99B-F009-B742-84AC-07EFCF111B70}" type="datetime1">
              <a:rPr lang="en-US" smtClean="0"/>
              <a:t>10/28/24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D22F896-40B5-4ADD-8801-0D06FADFA095}"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23469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D1603333-4DEE-794A-A89D-929755B7F04C}" type="datetime1">
              <a:rPr lang="en-US" smtClean="0"/>
              <a:t>10/28/24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D22F896-40B5-4ADD-8801-0D06FADFA095}"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56304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6C269BCE-5A19-3D45-B16B-372A312C4093}" type="datetime1">
              <a:rPr lang="en-US" smtClean="0"/>
              <a:t>10/28/24</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D22F896-40B5-4ADD-8801-0D06FADFA095}" type="slidenum">
              <a:rPr lang="en-US" smtClean="0"/>
              <a:pPr/>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418308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diagramData" Target="../diagrams/data5.xml"/><Relationship Id="rId3" Type="http://schemas.openxmlformats.org/officeDocument/2006/relationships/diagramData" Target="../diagrams/data2.xml"/><Relationship Id="rId21" Type="http://schemas.openxmlformats.org/officeDocument/2006/relationships/diagramColors" Target="../diagrams/colors5.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10.xml"/><Relationship Id="rId16" Type="http://schemas.openxmlformats.org/officeDocument/2006/relationships/diagramColors" Target="../diagrams/colors4.xml"/><Relationship Id="rId20" Type="http://schemas.openxmlformats.org/officeDocument/2006/relationships/diagramQuickStyle" Target="../diagrams/quickStyle5.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24" Type="http://schemas.openxmlformats.org/officeDocument/2006/relationships/image" Target="../media/image1.emf"/><Relationship Id="rId5" Type="http://schemas.openxmlformats.org/officeDocument/2006/relationships/diagramQuickStyle" Target="../diagrams/quickStyle2.xml"/><Relationship Id="rId15" Type="http://schemas.openxmlformats.org/officeDocument/2006/relationships/diagramQuickStyle" Target="../diagrams/quickStyle4.xml"/><Relationship Id="rId23" Type="http://schemas.openxmlformats.org/officeDocument/2006/relationships/image" Target="../media/image9.jpeg"/><Relationship Id="rId10" Type="http://schemas.openxmlformats.org/officeDocument/2006/relationships/diagramQuickStyle" Target="../diagrams/quickStyle3.xml"/><Relationship Id="rId19" Type="http://schemas.openxmlformats.org/officeDocument/2006/relationships/diagramLayout" Target="../diagrams/layout5.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1.emf"/><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2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45.jpeg"/></Relationships>
</file>

<file path=ppt/slides/_rels/slide3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1.emf"/></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3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1.emf"/><Relationship Id="rId4" Type="http://schemas.openxmlformats.org/officeDocument/2006/relationships/diagramLayout" Target="../diagrams/layout10.xml"/><Relationship Id="rId9"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emf"/></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em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97F58-934E-D441-8495-724B78E7060C}"/>
              </a:ext>
            </a:extLst>
          </p:cNvPr>
          <p:cNvSpPr>
            <a:spLocks noGrp="1"/>
          </p:cNvSpPr>
          <p:nvPr>
            <p:ph type="ctrTitle"/>
          </p:nvPr>
        </p:nvSpPr>
        <p:spPr>
          <a:xfrm>
            <a:off x="1291925" y="1307328"/>
            <a:ext cx="8361229" cy="2098226"/>
          </a:xfrm>
        </p:spPr>
        <p:txBody>
          <a:bodyPr/>
          <a:lstStyle/>
          <a:p>
            <a:pPr algn="l"/>
            <a:r>
              <a:rPr lang="en-US" dirty="0"/>
              <a:t>Coaching &amp; mentoring</a:t>
            </a:r>
          </a:p>
        </p:txBody>
      </p:sp>
      <p:sp>
        <p:nvSpPr>
          <p:cNvPr id="3" name="Subtitle 2">
            <a:extLst>
              <a:ext uri="{FF2B5EF4-FFF2-40B4-BE49-F238E27FC236}">
                <a16:creationId xmlns:a16="http://schemas.microsoft.com/office/drawing/2014/main" id="{AE9AAC92-C4A7-4A48-A36B-CDB6A7C963F7}"/>
              </a:ext>
            </a:extLst>
          </p:cNvPr>
          <p:cNvSpPr>
            <a:spLocks noGrp="1"/>
          </p:cNvSpPr>
          <p:nvPr>
            <p:ph type="subTitle" idx="1"/>
          </p:nvPr>
        </p:nvSpPr>
        <p:spPr>
          <a:xfrm>
            <a:off x="1291925" y="3771512"/>
            <a:ext cx="9288971" cy="1086237"/>
          </a:xfrm>
        </p:spPr>
        <p:txBody>
          <a:bodyPr>
            <a:normAutofit/>
          </a:bodyPr>
          <a:lstStyle/>
          <a:p>
            <a:pPr algn="l"/>
            <a:r>
              <a:rPr lang="en-US" sz="3200" b="1" i="1" dirty="0"/>
              <a:t>Developing Employees for a Better Future </a:t>
            </a:r>
          </a:p>
        </p:txBody>
      </p:sp>
      <p:sp>
        <p:nvSpPr>
          <p:cNvPr id="4" name="TextBox 3">
            <a:extLst>
              <a:ext uri="{FF2B5EF4-FFF2-40B4-BE49-F238E27FC236}">
                <a16:creationId xmlns:a16="http://schemas.microsoft.com/office/drawing/2014/main" id="{2B463B3D-9D78-4344-B21A-2D0DC1771667}"/>
              </a:ext>
            </a:extLst>
          </p:cNvPr>
          <p:cNvSpPr txBox="1"/>
          <p:nvPr/>
        </p:nvSpPr>
        <p:spPr>
          <a:xfrm>
            <a:off x="9653154" y="6286500"/>
            <a:ext cx="1810752" cy="369332"/>
          </a:xfrm>
          <a:prstGeom prst="rect">
            <a:avLst/>
          </a:prstGeom>
          <a:noFill/>
        </p:spPr>
        <p:txBody>
          <a:bodyPr wrap="none" rtlCol="0">
            <a:spAutoFit/>
          </a:bodyPr>
          <a:lstStyle/>
          <a:p>
            <a:r>
              <a:rPr lang="en-US" dirty="0"/>
              <a:t>6-22-24  Rev. 38</a:t>
            </a:r>
          </a:p>
        </p:txBody>
      </p:sp>
      <p:pic>
        <p:nvPicPr>
          <p:cNvPr id="5" name="Picture 4">
            <a:extLst>
              <a:ext uri="{FF2B5EF4-FFF2-40B4-BE49-F238E27FC236}">
                <a16:creationId xmlns:a16="http://schemas.microsoft.com/office/drawing/2014/main" id="{DC533BF5-28AB-E24D-8402-869D1ECD11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5552" y="56687"/>
            <a:ext cx="3364523" cy="1792516"/>
          </a:xfrm>
          <a:prstGeom prst="rect">
            <a:avLst/>
          </a:prstGeom>
        </p:spPr>
      </p:pic>
    </p:spTree>
    <p:extLst>
      <p:ext uri="{BB962C8B-B14F-4D97-AF65-F5344CB8AC3E}">
        <p14:creationId xmlns:p14="http://schemas.microsoft.com/office/powerpoint/2010/main" val="3821275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DDD544-86E3-B79F-03F0-5A04CF81C8DA}"/>
              </a:ext>
            </a:extLst>
          </p:cNvPr>
          <p:cNvSpPr>
            <a:spLocks noGrp="1"/>
          </p:cNvSpPr>
          <p:nvPr>
            <p:ph type="sldNum" sz="quarter" idx="12"/>
          </p:nvPr>
        </p:nvSpPr>
        <p:spPr>
          <a:xfrm>
            <a:off x="9745861" y="6453386"/>
            <a:ext cx="1596292" cy="404614"/>
          </a:xfrm>
        </p:spPr>
        <p:txBody>
          <a:bodyPr/>
          <a:lstStyle/>
          <a:p>
            <a:fld id="{6D22F896-40B5-4ADD-8801-0D06FADFA095}" type="slidenum">
              <a:rPr lang="en-US" smtClean="0"/>
              <a:t>10</a:t>
            </a:fld>
            <a:endParaRPr lang="en-US"/>
          </a:p>
        </p:txBody>
      </p:sp>
      <p:graphicFrame>
        <p:nvGraphicFramePr>
          <p:cNvPr id="7" name="Diagram 6">
            <a:extLst>
              <a:ext uri="{FF2B5EF4-FFF2-40B4-BE49-F238E27FC236}">
                <a16:creationId xmlns:a16="http://schemas.microsoft.com/office/drawing/2014/main" id="{768448F1-4A38-DDEE-6368-EFA991B7AAE8}"/>
              </a:ext>
            </a:extLst>
          </p:cNvPr>
          <p:cNvGraphicFramePr/>
          <p:nvPr>
            <p:extLst>
              <p:ext uri="{D42A27DB-BD31-4B8C-83A1-F6EECF244321}">
                <p14:modId xmlns:p14="http://schemas.microsoft.com/office/powerpoint/2010/main" val="2263451423"/>
              </p:ext>
            </p:extLst>
          </p:nvPr>
        </p:nvGraphicFramePr>
        <p:xfrm>
          <a:off x="3311279" y="1263941"/>
          <a:ext cx="5584799" cy="1200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66A61406-B81F-C7BE-35CC-870B34FC0C45}"/>
              </a:ext>
            </a:extLst>
          </p:cNvPr>
          <p:cNvGraphicFramePr/>
          <p:nvPr>
            <p:extLst>
              <p:ext uri="{D42A27DB-BD31-4B8C-83A1-F6EECF244321}">
                <p14:modId xmlns:p14="http://schemas.microsoft.com/office/powerpoint/2010/main" val="3067104713"/>
              </p:ext>
            </p:extLst>
          </p:nvPr>
        </p:nvGraphicFramePr>
        <p:xfrm>
          <a:off x="3446007" y="1646563"/>
          <a:ext cx="5272643" cy="32784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Diagram 8">
            <a:extLst>
              <a:ext uri="{FF2B5EF4-FFF2-40B4-BE49-F238E27FC236}">
                <a16:creationId xmlns:a16="http://schemas.microsoft.com/office/drawing/2014/main" id="{E6A4DCA0-CD85-E1B8-C0FC-46481E36405A}"/>
              </a:ext>
            </a:extLst>
          </p:cNvPr>
          <p:cNvGraphicFramePr/>
          <p:nvPr>
            <p:extLst>
              <p:ext uri="{D42A27DB-BD31-4B8C-83A1-F6EECF244321}">
                <p14:modId xmlns:p14="http://schemas.microsoft.com/office/powerpoint/2010/main" val="1662571459"/>
              </p:ext>
            </p:extLst>
          </p:nvPr>
        </p:nvGraphicFramePr>
        <p:xfrm>
          <a:off x="3446015" y="1105256"/>
          <a:ext cx="6517855" cy="745770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0" name="Diagram 9">
            <a:extLst>
              <a:ext uri="{FF2B5EF4-FFF2-40B4-BE49-F238E27FC236}">
                <a16:creationId xmlns:a16="http://schemas.microsoft.com/office/drawing/2014/main" id="{2E8EAE94-382F-A9D5-96DC-4E5168793A16}"/>
              </a:ext>
            </a:extLst>
          </p:cNvPr>
          <p:cNvGraphicFramePr/>
          <p:nvPr>
            <p:extLst>
              <p:ext uri="{D42A27DB-BD31-4B8C-83A1-F6EECF244321}">
                <p14:modId xmlns:p14="http://schemas.microsoft.com/office/powerpoint/2010/main" val="1095518364"/>
              </p:ext>
            </p:extLst>
          </p:nvPr>
        </p:nvGraphicFramePr>
        <p:xfrm>
          <a:off x="3399261" y="2549316"/>
          <a:ext cx="8809793" cy="68580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1" name="TextBox 10">
            <a:extLst>
              <a:ext uri="{FF2B5EF4-FFF2-40B4-BE49-F238E27FC236}">
                <a16:creationId xmlns:a16="http://schemas.microsoft.com/office/drawing/2014/main" id="{7C2540D5-B026-923F-A66F-F88291873FC8}"/>
              </a:ext>
            </a:extLst>
          </p:cNvPr>
          <p:cNvSpPr txBox="1"/>
          <p:nvPr/>
        </p:nvSpPr>
        <p:spPr>
          <a:xfrm>
            <a:off x="711373" y="1292848"/>
            <a:ext cx="1888915" cy="400110"/>
          </a:xfrm>
          <a:prstGeom prst="rect">
            <a:avLst/>
          </a:prstGeom>
          <a:noFill/>
        </p:spPr>
        <p:txBody>
          <a:bodyPr wrap="none" rtlCol="0">
            <a:spAutoFit/>
          </a:bodyPr>
          <a:lstStyle/>
          <a:p>
            <a:r>
              <a:rPr lang="en-US" sz="2000" b="1"/>
              <a:t>Set Foundation</a:t>
            </a:r>
          </a:p>
        </p:txBody>
      </p:sp>
      <p:sp>
        <p:nvSpPr>
          <p:cNvPr id="12" name="TextBox 11">
            <a:extLst>
              <a:ext uri="{FF2B5EF4-FFF2-40B4-BE49-F238E27FC236}">
                <a16:creationId xmlns:a16="http://schemas.microsoft.com/office/drawing/2014/main" id="{5192CB90-5701-D777-2C1E-33279686D152}"/>
              </a:ext>
            </a:extLst>
          </p:cNvPr>
          <p:cNvSpPr txBox="1"/>
          <p:nvPr/>
        </p:nvSpPr>
        <p:spPr>
          <a:xfrm>
            <a:off x="711373" y="2727367"/>
            <a:ext cx="2753574" cy="400110"/>
          </a:xfrm>
          <a:prstGeom prst="rect">
            <a:avLst/>
          </a:prstGeom>
          <a:noFill/>
        </p:spPr>
        <p:txBody>
          <a:bodyPr wrap="none" rtlCol="0">
            <a:spAutoFit/>
          </a:bodyPr>
          <a:lstStyle/>
          <a:p>
            <a:r>
              <a:rPr lang="en-US" sz="2000" b="1"/>
              <a:t>Co-Create Relationship</a:t>
            </a:r>
          </a:p>
        </p:txBody>
      </p:sp>
      <p:sp>
        <p:nvSpPr>
          <p:cNvPr id="13" name="TextBox 12">
            <a:extLst>
              <a:ext uri="{FF2B5EF4-FFF2-40B4-BE49-F238E27FC236}">
                <a16:creationId xmlns:a16="http://schemas.microsoft.com/office/drawing/2014/main" id="{469968B9-C36F-FB0B-1CAF-9693E28E0097}"/>
              </a:ext>
            </a:extLst>
          </p:cNvPr>
          <p:cNvSpPr txBox="1"/>
          <p:nvPr/>
        </p:nvSpPr>
        <p:spPr>
          <a:xfrm>
            <a:off x="750932" y="4264624"/>
            <a:ext cx="2008883" cy="707886"/>
          </a:xfrm>
          <a:prstGeom prst="rect">
            <a:avLst/>
          </a:prstGeom>
          <a:noFill/>
        </p:spPr>
        <p:txBody>
          <a:bodyPr wrap="none" rtlCol="0">
            <a:spAutoFit/>
          </a:bodyPr>
          <a:lstStyle/>
          <a:p>
            <a:r>
              <a:rPr lang="en-US" sz="2000" b="1"/>
              <a:t>Communicating </a:t>
            </a:r>
          </a:p>
          <a:p>
            <a:r>
              <a:rPr lang="en-US" sz="2000" b="1"/>
              <a:t>Effectively</a:t>
            </a:r>
          </a:p>
        </p:txBody>
      </p:sp>
      <p:sp>
        <p:nvSpPr>
          <p:cNvPr id="14" name="TextBox 13">
            <a:extLst>
              <a:ext uri="{FF2B5EF4-FFF2-40B4-BE49-F238E27FC236}">
                <a16:creationId xmlns:a16="http://schemas.microsoft.com/office/drawing/2014/main" id="{05B7F8A6-86A4-0F09-0B7E-C7C1EC73083E}"/>
              </a:ext>
            </a:extLst>
          </p:cNvPr>
          <p:cNvSpPr txBox="1"/>
          <p:nvPr/>
        </p:nvSpPr>
        <p:spPr>
          <a:xfrm>
            <a:off x="711373" y="5401771"/>
            <a:ext cx="2326406" cy="707886"/>
          </a:xfrm>
          <a:prstGeom prst="rect">
            <a:avLst/>
          </a:prstGeom>
          <a:noFill/>
        </p:spPr>
        <p:txBody>
          <a:bodyPr wrap="none" rtlCol="0">
            <a:spAutoFit/>
          </a:bodyPr>
          <a:lstStyle/>
          <a:p>
            <a:r>
              <a:rPr lang="en-US" sz="2000" b="1"/>
              <a:t>Facilitate Learning </a:t>
            </a:r>
          </a:p>
          <a:p>
            <a:r>
              <a:rPr lang="en-US" sz="2000" b="1"/>
              <a:t>&amp; Results</a:t>
            </a:r>
          </a:p>
        </p:txBody>
      </p:sp>
      <p:pic>
        <p:nvPicPr>
          <p:cNvPr id="16" name="Picture 15">
            <a:extLst>
              <a:ext uri="{FF2B5EF4-FFF2-40B4-BE49-F238E27FC236}">
                <a16:creationId xmlns:a16="http://schemas.microsoft.com/office/drawing/2014/main" id="{480FF6B4-79D1-2222-703F-70A9863BDDDF}"/>
              </a:ext>
            </a:extLst>
          </p:cNvPr>
          <p:cNvPicPr>
            <a:picLocks noChangeAspect="1"/>
          </p:cNvPicPr>
          <p:nvPr/>
        </p:nvPicPr>
        <p:blipFill>
          <a:blip r:embed="rId23"/>
          <a:stretch>
            <a:fillRect/>
          </a:stretch>
        </p:blipFill>
        <p:spPr>
          <a:xfrm>
            <a:off x="8792673" y="1752332"/>
            <a:ext cx="3456846" cy="2236783"/>
          </a:xfrm>
          <a:prstGeom prst="ellipse">
            <a:avLst/>
          </a:prstGeom>
          <a:ln>
            <a:noFill/>
          </a:ln>
          <a:effectLst>
            <a:softEdge rad="112500"/>
          </a:effectLst>
        </p:spPr>
      </p:pic>
      <p:sp>
        <p:nvSpPr>
          <p:cNvPr id="17" name="TextBox 16">
            <a:extLst>
              <a:ext uri="{FF2B5EF4-FFF2-40B4-BE49-F238E27FC236}">
                <a16:creationId xmlns:a16="http://schemas.microsoft.com/office/drawing/2014/main" id="{76AD9AE7-F328-4969-3F51-1CCDFC1567E8}"/>
              </a:ext>
            </a:extLst>
          </p:cNvPr>
          <p:cNvSpPr txBox="1"/>
          <p:nvPr/>
        </p:nvSpPr>
        <p:spPr>
          <a:xfrm>
            <a:off x="711373" y="64222"/>
            <a:ext cx="8217058" cy="769441"/>
          </a:xfrm>
          <a:prstGeom prst="rect">
            <a:avLst/>
          </a:prstGeom>
          <a:noFill/>
        </p:spPr>
        <p:txBody>
          <a:bodyPr wrap="none" rtlCol="0">
            <a:spAutoFit/>
          </a:bodyPr>
          <a:lstStyle/>
          <a:p>
            <a:r>
              <a:rPr lang="en-US" sz="4400">
                <a:latin typeface="+mj-lt"/>
                <a:cs typeface="Calibri" panose="020F0502020204030204" pitchFamily="34" charset="0"/>
              </a:rPr>
              <a:t>11 Core Competencies - Coaching</a:t>
            </a:r>
          </a:p>
        </p:txBody>
      </p:sp>
      <p:pic>
        <p:nvPicPr>
          <p:cNvPr id="18" name="Picture 17">
            <a:extLst>
              <a:ext uri="{FF2B5EF4-FFF2-40B4-BE49-F238E27FC236}">
                <a16:creationId xmlns:a16="http://schemas.microsoft.com/office/drawing/2014/main" id="{8F40FCA6-CE09-D872-4713-79190CF4610B}"/>
              </a:ext>
            </a:extLst>
          </p:cNvPr>
          <p:cNvPicPr>
            <a:picLocks noChangeAspect="1"/>
          </p:cNvPicPr>
          <p:nvPr/>
        </p:nvPicPr>
        <p:blipFill>
          <a:blip r:embed="rId24" cstate="email">
            <a:clrChange>
              <a:clrFrom>
                <a:srgbClr val="FFF7D5"/>
              </a:clrFrom>
              <a:clrTo>
                <a:srgbClr val="FFF7D5">
                  <a:alpha val="0"/>
                </a:srgbClr>
              </a:clrTo>
            </a:clrChange>
            <a:extLst>
              <a:ext uri="{28A0092B-C50C-407E-A947-70E740481C1C}">
                <a14:useLocalDpi xmlns:a14="http://schemas.microsoft.com/office/drawing/2010/main"/>
              </a:ext>
            </a:extLst>
          </a:blip>
          <a:stretch>
            <a:fillRect/>
          </a:stretch>
        </p:blipFill>
        <p:spPr>
          <a:xfrm>
            <a:off x="10272155" y="-17415"/>
            <a:ext cx="1919845" cy="1022835"/>
          </a:xfrm>
          <a:prstGeom prst="rect">
            <a:avLst/>
          </a:prstGeom>
        </p:spPr>
      </p:pic>
      <p:sp>
        <p:nvSpPr>
          <p:cNvPr id="19" name="TextBox 18">
            <a:extLst>
              <a:ext uri="{FF2B5EF4-FFF2-40B4-BE49-F238E27FC236}">
                <a16:creationId xmlns:a16="http://schemas.microsoft.com/office/drawing/2014/main" id="{2A1A2BE0-A13F-61F5-B411-734608038B1C}"/>
              </a:ext>
            </a:extLst>
          </p:cNvPr>
          <p:cNvSpPr txBox="1"/>
          <p:nvPr/>
        </p:nvSpPr>
        <p:spPr>
          <a:xfrm rot="16200000">
            <a:off x="-2730542" y="3505888"/>
            <a:ext cx="5991833" cy="307777"/>
          </a:xfrm>
          <a:prstGeom prst="rect">
            <a:avLst/>
          </a:prstGeom>
          <a:noFill/>
        </p:spPr>
        <p:txBody>
          <a:bodyPr wrap="none" rtlCol="0">
            <a:spAutoFit/>
          </a:bodyPr>
          <a:lstStyle/>
          <a:p>
            <a:r>
              <a:rPr lang="en-US" sz="1400"/>
              <a:t>Source: Understand 11 Core Competencies, April 26, ‘21 Master Coach Univ. </a:t>
            </a:r>
          </a:p>
        </p:txBody>
      </p:sp>
    </p:spTree>
    <p:extLst>
      <p:ext uri="{BB962C8B-B14F-4D97-AF65-F5344CB8AC3E}">
        <p14:creationId xmlns:p14="http://schemas.microsoft.com/office/powerpoint/2010/main" val="1986963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6A9EE4-EF29-E87C-F28E-5D90E28CA0B1}"/>
              </a:ext>
            </a:extLst>
          </p:cNvPr>
          <p:cNvSpPr>
            <a:spLocks noGrp="1"/>
          </p:cNvSpPr>
          <p:nvPr>
            <p:ph type="sldNum" sz="quarter" idx="12"/>
          </p:nvPr>
        </p:nvSpPr>
        <p:spPr/>
        <p:txBody>
          <a:bodyPr/>
          <a:lstStyle/>
          <a:p>
            <a:fld id="{6D22F896-40B5-4ADD-8801-0D06FADFA095}" type="slidenum">
              <a:rPr lang="en-US" smtClean="0"/>
              <a:t>11</a:t>
            </a:fld>
            <a:endParaRPr lang="en-US"/>
          </a:p>
        </p:txBody>
      </p:sp>
      <p:pic>
        <p:nvPicPr>
          <p:cNvPr id="4" name="Picture 3">
            <a:extLst>
              <a:ext uri="{FF2B5EF4-FFF2-40B4-BE49-F238E27FC236}">
                <a16:creationId xmlns:a16="http://schemas.microsoft.com/office/drawing/2014/main" id="{D296C13F-5238-6AD7-D627-D9A2C7BCC693}"/>
              </a:ext>
            </a:extLst>
          </p:cNvPr>
          <p:cNvPicPr>
            <a:picLocks noChangeAspect="1"/>
          </p:cNvPicPr>
          <p:nvPr/>
        </p:nvPicPr>
        <p:blipFill>
          <a:blip r:embed="rId3"/>
          <a:stretch>
            <a:fillRect/>
          </a:stretch>
        </p:blipFill>
        <p:spPr>
          <a:xfrm>
            <a:off x="1" y="0"/>
            <a:ext cx="12192000" cy="6887308"/>
          </a:xfrm>
          <a:prstGeom prst="rect">
            <a:avLst/>
          </a:prstGeom>
        </p:spPr>
      </p:pic>
    </p:spTree>
    <p:extLst>
      <p:ext uri="{BB962C8B-B14F-4D97-AF65-F5344CB8AC3E}">
        <p14:creationId xmlns:p14="http://schemas.microsoft.com/office/powerpoint/2010/main" val="1569467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E5C420-7C70-9C2B-6B78-E9651F771BDA}"/>
              </a:ext>
            </a:extLst>
          </p:cNvPr>
          <p:cNvSpPr>
            <a:spLocks noGrp="1"/>
          </p:cNvSpPr>
          <p:nvPr>
            <p:ph type="sldNum" sz="quarter" idx="12"/>
          </p:nvPr>
        </p:nvSpPr>
        <p:spPr/>
        <p:txBody>
          <a:bodyPr/>
          <a:lstStyle/>
          <a:p>
            <a:fld id="{6D22F896-40B5-4ADD-8801-0D06FADFA095}" type="slidenum">
              <a:rPr lang="en-US" smtClean="0"/>
              <a:t>12</a:t>
            </a:fld>
            <a:endParaRPr lang="en-US"/>
          </a:p>
        </p:txBody>
      </p:sp>
      <p:pic>
        <p:nvPicPr>
          <p:cNvPr id="4" name="Picture 3">
            <a:extLst>
              <a:ext uri="{FF2B5EF4-FFF2-40B4-BE49-F238E27FC236}">
                <a16:creationId xmlns:a16="http://schemas.microsoft.com/office/drawing/2014/main" id="{E2B9B23E-A129-D5C2-098B-853078A2A237}"/>
              </a:ext>
            </a:extLst>
          </p:cNvPr>
          <p:cNvPicPr>
            <a:picLocks noChangeAspect="1"/>
          </p:cNvPicPr>
          <p:nvPr/>
        </p:nvPicPr>
        <p:blipFill>
          <a:blip r:embed="rId3"/>
          <a:stretch>
            <a:fillRect/>
          </a:stretch>
        </p:blipFill>
        <p:spPr>
          <a:xfrm>
            <a:off x="-1" y="0"/>
            <a:ext cx="12192001" cy="6858000"/>
          </a:xfrm>
          <a:prstGeom prst="rect">
            <a:avLst/>
          </a:prstGeom>
        </p:spPr>
      </p:pic>
    </p:spTree>
    <p:extLst>
      <p:ext uri="{BB962C8B-B14F-4D97-AF65-F5344CB8AC3E}">
        <p14:creationId xmlns:p14="http://schemas.microsoft.com/office/powerpoint/2010/main" val="2522815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7F39DF-E3EC-A569-CC5C-0F677D739CB4}"/>
              </a:ext>
            </a:extLst>
          </p:cNvPr>
          <p:cNvSpPr>
            <a:spLocks noGrp="1"/>
          </p:cNvSpPr>
          <p:nvPr>
            <p:ph type="sldNum" sz="quarter" idx="12"/>
          </p:nvPr>
        </p:nvSpPr>
        <p:spPr/>
        <p:txBody>
          <a:bodyPr/>
          <a:lstStyle/>
          <a:p>
            <a:fld id="{6D22F896-40B5-4ADD-8801-0D06FADFA095}" type="slidenum">
              <a:rPr lang="en-US" smtClean="0"/>
              <a:t>13</a:t>
            </a:fld>
            <a:endParaRPr lang="en-US"/>
          </a:p>
        </p:txBody>
      </p:sp>
      <p:pic>
        <p:nvPicPr>
          <p:cNvPr id="4" name="Picture 3">
            <a:extLst>
              <a:ext uri="{FF2B5EF4-FFF2-40B4-BE49-F238E27FC236}">
                <a16:creationId xmlns:a16="http://schemas.microsoft.com/office/drawing/2014/main" id="{D46EA55D-A159-E941-5678-64C8889C22FB}"/>
              </a:ext>
            </a:extLst>
          </p:cNvPr>
          <p:cNvPicPr>
            <a:picLocks noChangeAspect="1"/>
          </p:cNvPicPr>
          <p:nvPr/>
        </p:nvPicPr>
        <p:blipFill>
          <a:blip r:embed="rId3"/>
          <a:stretch>
            <a:fillRect/>
          </a:stretch>
        </p:blipFill>
        <p:spPr>
          <a:xfrm>
            <a:off x="691662" y="0"/>
            <a:ext cx="11500338" cy="6868506"/>
          </a:xfrm>
          <a:prstGeom prst="rect">
            <a:avLst/>
          </a:prstGeom>
        </p:spPr>
      </p:pic>
    </p:spTree>
    <p:extLst>
      <p:ext uri="{BB962C8B-B14F-4D97-AF65-F5344CB8AC3E}">
        <p14:creationId xmlns:p14="http://schemas.microsoft.com/office/powerpoint/2010/main" val="3865486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E2AC08-A391-FD7E-013E-5C1B76550FEE}"/>
              </a:ext>
            </a:extLst>
          </p:cNvPr>
          <p:cNvSpPr>
            <a:spLocks noGrp="1"/>
          </p:cNvSpPr>
          <p:nvPr>
            <p:ph type="sldNum" sz="quarter" idx="12"/>
          </p:nvPr>
        </p:nvSpPr>
        <p:spPr/>
        <p:txBody>
          <a:bodyPr/>
          <a:lstStyle/>
          <a:p>
            <a:fld id="{6D22F896-40B5-4ADD-8801-0D06FADFA095}" type="slidenum">
              <a:rPr lang="en-US" smtClean="0"/>
              <a:t>14</a:t>
            </a:fld>
            <a:endParaRPr lang="en-US"/>
          </a:p>
        </p:txBody>
      </p:sp>
      <p:pic>
        <p:nvPicPr>
          <p:cNvPr id="6" name="Picture 5">
            <a:extLst>
              <a:ext uri="{FF2B5EF4-FFF2-40B4-BE49-F238E27FC236}">
                <a16:creationId xmlns:a16="http://schemas.microsoft.com/office/drawing/2014/main" id="{B5ED5556-A8D5-A467-D636-7804454E9128}"/>
              </a:ext>
            </a:extLst>
          </p:cNvPr>
          <p:cNvPicPr>
            <a:picLocks noChangeAspect="1"/>
          </p:cNvPicPr>
          <p:nvPr/>
        </p:nvPicPr>
        <p:blipFill>
          <a:blip r:embed="rId3"/>
          <a:stretch>
            <a:fillRect/>
          </a:stretch>
        </p:blipFill>
        <p:spPr>
          <a:xfrm>
            <a:off x="724097" y="216877"/>
            <a:ext cx="4911968" cy="6412848"/>
          </a:xfrm>
          <a:prstGeom prst="rect">
            <a:avLst/>
          </a:prstGeom>
          <a:ln w="228600" cap="sq" cmpd="thickThin">
            <a:solidFill>
              <a:schemeClr val="accent5">
                <a:lumMod val="50000"/>
              </a:schemeClr>
            </a:solidFill>
            <a:prstDash val="solid"/>
            <a:miter lim="800000"/>
          </a:ln>
          <a:effectLst>
            <a:innerShdw blurRad="76200">
              <a:srgbClr val="000000"/>
            </a:innerShdw>
          </a:effectLst>
        </p:spPr>
      </p:pic>
      <p:sp>
        <p:nvSpPr>
          <p:cNvPr id="3" name="TextBox 2">
            <a:extLst>
              <a:ext uri="{FF2B5EF4-FFF2-40B4-BE49-F238E27FC236}">
                <a16:creationId xmlns:a16="http://schemas.microsoft.com/office/drawing/2014/main" id="{FAA933EB-51BB-7B40-E81F-C4FFA0EB0708}"/>
              </a:ext>
            </a:extLst>
          </p:cNvPr>
          <p:cNvSpPr txBox="1"/>
          <p:nvPr/>
        </p:nvSpPr>
        <p:spPr>
          <a:xfrm>
            <a:off x="6247872" y="216877"/>
            <a:ext cx="5944128" cy="3477875"/>
          </a:xfrm>
          <a:prstGeom prst="rect">
            <a:avLst/>
          </a:prstGeom>
          <a:noFill/>
        </p:spPr>
        <p:txBody>
          <a:bodyPr wrap="none" rtlCol="0">
            <a:spAutoFit/>
          </a:bodyPr>
          <a:lstStyle/>
          <a:p>
            <a:pPr algn="ctr"/>
            <a:r>
              <a:rPr lang="en-US" sz="4400" b="1" dirty="0">
                <a:latin typeface="Franklin Gothic Medium" panose="020B0603020102020204" pitchFamily="34" charset="0"/>
              </a:rPr>
              <a:t>Chicago Bears</a:t>
            </a:r>
          </a:p>
          <a:p>
            <a:pPr algn="ctr"/>
            <a:endParaRPr lang="en-US" sz="4400" b="1" dirty="0">
              <a:latin typeface="Franklin Gothic Medium" panose="020B0603020102020204" pitchFamily="34" charset="0"/>
            </a:endParaRPr>
          </a:p>
          <a:p>
            <a:pPr algn="ctr"/>
            <a:r>
              <a:rPr lang="en-US" sz="4400" b="1" dirty="0">
                <a:latin typeface="Franklin Gothic Medium" panose="020B0603020102020204" pitchFamily="34" charset="0"/>
              </a:rPr>
              <a:t>Superbowl Champions </a:t>
            </a:r>
          </a:p>
          <a:p>
            <a:pPr algn="ctr"/>
            <a:endParaRPr lang="en-US" sz="4400" b="1" dirty="0">
              <a:latin typeface="Franklin Gothic Medium" panose="020B0603020102020204" pitchFamily="34" charset="0"/>
            </a:endParaRPr>
          </a:p>
          <a:p>
            <a:pPr algn="ctr"/>
            <a:r>
              <a:rPr lang="en-US" sz="4400" b="1" dirty="0">
                <a:latin typeface="Franklin Gothic Medium" panose="020B0603020102020204" pitchFamily="34" charset="0"/>
              </a:rPr>
              <a:t>1985</a:t>
            </a:r>
          </a:p>
        </p:txBody>
      </p:sp>
      <p:pic>
        <p:nvPicPr>
          <p:cNvPr id="5" name="Picture 4">
            <a:extLst>
              <a:ext uri="{FF2B5EF4-FFF2-40B4-BE49-F238E27FC236}">
                <a16:creationId xmlns:a16="http://schemas.microsoft.com/office/drawing/2014/main" id="{B09F9492-CD6B-85F2-1626-806E28D5C61B}"/>
              </a:ext>
            </a:extLst>
          </p:cNvPr>
          <p:cNvPicPr>
            <a:picLocks noChangeAspect="1"/>
          </p:cNvPicPr>
          <p:nvPr/>
        </p:nvPicPr>
        <p:blipFill>
          <a:blip r:embed="rId4"/>
          <a:stretch>
            <a:fillRect/>
          </a:stretch>
        </p:blipFill>
        <p:spPr>
          <a:xfrm>
            <a:off x="6151417" y="2729435"/>
            <a:ext cx="2002971" cy="2352805"/>
          </a:xfrm>
          <a:prstGeom prst="ellipse">
            <a:avLst/>
          </a:prstGeom>
          <a:ln>
            <a:noFill/>
          </a:ln>
          <a:effectLst>
            <a:softEdge rad="112500"/>
          </a:effectLst>
        </p:spPr>
      </p:pic>
      <p:pic>
        <p:nvPicPr>
          <p:cNvPr id="8" name="Picture 7">
            <a:extLst>
              <a:ext uri="{FF2B5EF4-FFF2-40B4-BE49-F238E27FC236}">
                <a16:creationId xmlns:a16="http://schemas.microsoft.com/office/drawing/2014/main" id="{23160920-EA87-5C98-8B9F-07FFF26CBBB2}"/>
              </a:ext>
            </a:extLst>
          </p:cNvPr>
          <p:cNvPicPr>
            <a:picLocks noChangeAspect="1"/>
          </p:cNvPicPr>
          <p:nvPr/>
        </p:nvPicPr>
        <p:blipFill>
          <a:blip r:embed="rId5"/>
          <a:stretch>
            <a:fillRect/>
          </a:stretch>
        </p:blipFill>
        <p:spPr>
          <a:xfrm>
            <a:off x="9869761" y="2664773"/>
            <a:ext cx="2417101" cy="2059957"/>
          </a:xfrm>
          <a:prstGeom prst="ellipse">
            <a:avLst/>
          </a:prstGeom>
          <a:ln>
            <a:noFill/>
          </a:ln>
          <a:effectLst>
            <a:softEdge rad="112500"/>
          </a:effectLst>
        </p:spPr>
      </p:pic>
      <p:pic>
        <p:nvPicPr>
          <p:cNvPr id="10" name="Picture 9">
            <a:extLst>
              <a:ext uri="{FF2B5EF4-FFF2-40B4-BE49-F238E27FC236}">
                <a16:creationId xmlns:a16="http://schemas.microsoft.com/office/drawing/2014/main" id="{83DFAF59-29B1-28C5-E190-D87543CE15F5}"/>
              </a:ext>
            </a:extLst>
          </p:cNvPr>
          <p:cNvPicPr>
            <a:picLocks noChangeAspect="1"/>
          </p:cNvPicPr>
          <p:nvPr/>
        </p:nvPicPr>
        <p:blipFill>
          <a:blip r:embed="rId6"/>
          <a:stretch>
            <a:fillRect/>
          </a:stretch>
        </p:blipFill>
        <p:spPr>
          <a:xfrm>
            <a:off x="7123212" y="4713916"/>
            <a:ext cx="2209799" cy="2104113"/>
          </a:xfrm>
          <a:prstGeom prst="rect">
            <a:avLst/>
          </a:prstGeom>
          <a:ln>
            <a:noFill/>
          </a:ln>
          <a:effectLst>
            <a:softEdge rad="112500"/>
          </a:effectLst>
        </p:spPr>
      </p:pic>
      <p:pic>
        <p:nvPicPr>
          <p:cNvPr id="12" name="Picture 11">
            <a:extLst>
              <a:ext uri="{FF2B5EF4-FFF2-40B4-BE49-F238E27FC236}">
                <a16:creationId xmlns:a16="http://schemas.microsoft.com/office/drawing/2014/main" id="{3C411ECB-D9B6-0F8F-F65E-DBC77FEADE50}"/>
              </a:ext>
            </a:extLst>
          </p:cNvPr>
          <p:cNvPicPr>
            <a:picLocks noChangeAspect="1"/>
          </p:cNvPicPr>
          <p:nvPr/>
        </p:nvPicPr>
        <p:blipFill>
          <a:blip r:embed="rId7"/>
          <a:stretch>
            <a:fillRect/>
          </a:stretch>
        </p:blipFill>
        <p:spPr>
          <a:xfrm>
            <a:off x="9501508" y="4484158"/>
            <a:ext cx="2209800" cy="2209800"/>
          </a:xfrm>
          <a:prstGeom prst="ellipse">
            <a:avLst/>
          </a:prstGeom>
          <a:ln>
            <a:noFill/>
          </a:ln>
          <a:effectLst>
            <a:softEdge rad="112500"/>
          </a:effectLst>
        </p:spPr>
      </p:pic>
      <p:cxnSp>
        <p:nvCxnSpPr>
          <p:cNvPr id="14" name="Straight Connector 13">
            <a:extLst>
              <a:ext uri="{FF2B5EF4-FFF2-40B4-BE49-F238E27FC236}">
                <a16:creationId xmlns:a16="http://schemas.microsoft.com/office/drawing/2014/main" id="{C3BEC3DE-383D-3731-6B77-5C7DFA8D083E}"/>
              </a:ext>
            </a:extLst>
          </p:cNvPr>
          <p:cNvCxnSpPr>
            <a:cxnSpLocks/>
          </p:cNvCxnSpPr>
          <p:nvPr/>
        </p:nvCxnSpPr>
        <p:spPr>
          <a:xfrm>
            <a:off x="676597" y="193127"/>
            <a:ext cx="0" cy="6506152"/>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411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4A2600-C314-D041-ABA7-BBC81A1AECF7}"/>
              </a:ext>
            </a:extLst>
          </p:cNvPr>
          <p:cNvSpPr>
            <a:spLocks noGrp="1"/>
          </p:cNvSpPr>
          <p:nvPr>
            <p:ph type="sldNum" sz="quarter" idx="12"/>
          </p:nvPr>
        </p:nvSpPr>
        <p:spPr/>
        <p:txBody>
          <a:bodyPr/>
          <a:lstStyle/>
          <a:p>
            <a:fld id="{6D22F896-40B5-4ADD-8801-0D06FADFA095}" type="slidenum">
              <a:rPr lang="en-US" smtClean="0"/>
              <a:t>15</a:t>
            </a:fld>
            <a:endParaRPr lang="en-US"/>
          </a:p>
        </p:txBody>
      </p:sp>
      <p:pic>
        <p:nvPicPr>
          <p:cNvPr id="6" name="Picture 5">
            <a:extLst>
              <a:ext uri="{FF2B5EF4-FFF2-40B4-BE49-F238E27FC236}">
                <a16:creationId xmlns:a16="http://schemas.microsoft.com/office/drawing/2014/main" id="{5C28BC5C-B06A-1067-CE42-B3510D135FA7}"/>
              </a:ext>
            </a:extLst>
          </p:cNvPr>
          <p:cNvPicPr>
            <a:picLocks noChangeAspect="1"/>
          </p:cNvPicPr>
          <p:nvPr/>
        </p:nvPicPr>
        <p:blipFill rotWithShape="1">
          <a:blip r:embed="rId3">
            <a:clrChange>
              <a:clrFrom>
                <a:srgbClr val="FFFFFF"/>
              </a:clrFrom>
              <a:clrTo>
                <a:srgbClr val="FFFFFF">
                  <a:alpha val="0"/>
                </a:srgbClr>
              </a:clrTo>
            </a:clrChange>
          </a:blip>
          <a:srcRect l="20424" t="11061" r="4084"/>
          <a:stretch/>
        </p:blipFill>
        <p:spPr>
          <a:xfrm>
            <a:off x="1122972" y="264709"/>
            <a:ext cx="6805689" cy="6904581"/>
          </a:xfrm>
          <a:prstGeom prst="rect">
            <a:avLst/>
          </a:prstGeom>
        </p:spPr>
      </p:pic>
      <p:sp>
        <p:nvSpPr>
          <p:cNvPr id="7" name="TextBox 6">
            <a:extLst>
              <a:ext uri="{FF2B5EF4-FFF2-40B4-BE49-F238E27FC236}">
                <a16:creationId xmlns:a16="http://schemas.microsoft.com/office/drawing/2014/main" id="{3D837BBF-11D7-2F8C-2986-54FF4E3990F5}"/>
              </a:ext>
            </a:extLst>
          </p:cNvPr>
          <p:cNvSpPr txBox="1"/>
          <p:nvPr/>
        </p:nvSpPr>
        <p:spPr>
          <a:xfrm>
            <a:off x="3131526" y="154042"/>
            <a:ext cx="4970586" cy="769441"/>
          </a:xfrm>
          <a:prstGeom prst="rect">
            <a:avLst/>
          </a:prstGeom>
          <a:noFill/>
        </p:spPr>
        <p:txBody>
          <a:bodyPr wrap="square" rtlCol="0">
            <a:spAutoFit/>
          </a:bodyPr>
          <a:lstStyle/>
          <a:p>
            <a:r>
              <a:rPr lang="en-US" sz="4400">
                <a:latin typeface="+mj-lt"/>
              </a:rPr>
              <a:t>Styles of Coaching</a:t>
            </a:r>
          </a:p>
        </p:txBody>
      </p:sp>
      <p:pic>
        <p:nvPicPr>
          <p:cNvPr id="8" name="Picture 7">
            <a:extLst>
              <a:ext uri="{FF2B5EF4-FFF2-40B4-BE49-F238E27FC236}">
                <a16:creationId xmlns:a16="http://schemas.microsoft.com/office/drawing/2014/main" id="{4ECDF9E4-7366-D761-F5ED-9B65143BD385}"/>
              </a:ext>
            </a:extLst>
          </p:cNvPr>
          <p:cNvPicPr>
            <a:picLocks noChangeAspect="1"/>
          </p:cNvPicPr>
          <p:nvPr/>
        </p:nvPicPr>
        <p:blipFill>
          <a:blip r:embed="rId4" cstate="email">
            <a:clrChange>
              <a:clrFrom>
                <a:srgbClr val="FFF7D5"/>
              </a:clrFrom>
              <a:clrTo>
                <a:srgbClr val="FFF7D5">
                  <a:alpha val="0"/>
                </a:srgbClr>
              </a:clrTo>
            </a:clrChange>
            <a:extLst>
              <a:ext uri="{28A0092B-C50C-407E-A947-70E740481C1C}">
                <a14:useLocalDpi xmlns:a14="http://schemas.microsoft.com/office/drawing/2010/main"/>
              </a:ext>
            </a:extLst>
          </a:blip>
          <a:stretch>
            <a:fillRect/>
          </a:stretch>
        </p:blipFill>
        <p:spPr>
          <a:xfrm>
            <a:off x="10104127" y="-17415"/>
            <a:ext cx="2087874" cy="1112356"/>
          </a:xfrm>
          <a:prstGeom prst="rect">
            <a:avLst/>
          </a:prstGeom>
        </p:spPr>
      </p:pic>
      <p:pic>
        <p:nvPicPr>
          <p:cNvPr id="10" name="Picture 9">
            <a:extLst>
              <a:ext uri="{FF2B5EF4-FFF2-40B4-BE49-F238E27FC236}">
                <a16:creationId xmlns:a16="http://schemas.microsoft.com/office/drawing/2014/main" id="{DF49DABE-1D75-D430-D275-7B84B3F9F594}"/>
              </a:ext>
            </a:extLst>
          </p:cNvPr>
          <p:cNvPicPr>
            <a:picLocks noChangeAspect="1"/>
          </p:cNvPicPr>
          <p:nvPr/>
        </p:nvPicPr>
        <p:blipFill>
          <a:blip r:embed="rId5"/>
          <a:stretch>
            <a:fillRect/>
          </a:stretch>
        </p:blipFill>
        <p:spPr>
          <a:xfrm>
            <a:off x="7092911" y="1348154"/>
            <a:ext cx="5099089" cy="4439974"/>
          </a:xfrm>
          <a:prstGeom prst="ellipse">
            <a:avLst/>
          </a:prstGeom>
          <a:ln>
            <a:noFill/>
          </a:ln>
          <a:effectLst>
            <a:softEdge rad="112500"/>
          </a:effectLst>
        </p:spPr>
      </p:pic>
      <p:sp>
        <p:nvSpPr>
          <p:cNvPr id="3" name="TextBox 2">
            <a:extLst>
              <a:ext uri="{FF2B5EF4-FFF2-40B4-BE49-F238E27FC236}">
                <a16:creationId xmlns:a16="http://schemas.microsoft.com/office/drawing/2014/main" id="{83CE3802-0366-0C8F-0F46-76D65708E78A}"/>
              </a:ext>
            </a:extLst>
          </p:cNvPr>
          <p:cNvSpPr txBox="1"/>
          <p:nvPr/>
        </p:nvSpPr>
        <p:spPr>
          <a:xfrm rot="16200000">
            <a:off x="-1178844" y="4923608"/>
            <a:ext cx="2751779" cy="307777"/>
          </a:xfrm>
          <a:prstGeom prst="rect">
            <a:avLst/>
          </a:prstGeom>
          <a:noFill/>
        </p:spPr>
        <p:txBody>
          <a:bodyPr wrap="none" rtlCol="0">
            <a:spAutoFit/>
          </a:bodyPr>
          <a:lstStyle/>
          <a:p>
            <a:r>
              <a:rPr lang="en-US" sz="1400" dirty="0"/>
              <a:t>Source:  Harvard Business Review</a:t>
            </a:r>
          </a:p>
        </p:txBody>
      </p:sp>
    </p:spTree>
    <p:extLst>
      <p:ext uri="{BB962C8B-B14F-4D97-AF65-F5344CB8AC3E}">
        <p14:creationId xmlns:p14="http://schemas.microsoft.com/office/powerpoint/2010/main" val="239460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746A61-B885-3096-32C7-CDD2C62FDDD6}"/>
              </a:ext>
            </a:extLst>
          </p:cNvPr>
          <p:cNvSpPr>
            <a:spLocks noGrp="1"/>
          </p:cNvSpPr>
          <p:nvPr>
            <p:ph type="sldNum" sz="quarter" idx="12"/>
          </p:nvPr>
        </p:nvSpPr>
        <p:spPr/>
        <p:txBody>
          <a:bodyPr/>
          <a:lstStyle/>
          <a:p>
            <a:fld id="{6D22F896-40B5-4ADD-8801-0D06FADFA095}" type="slidenum">
              <a:rPr lang="en-US" smtClean="0"/>
              <a:t>16</a:t>
            </a:fld>
            <a:endParaRPr lang="en-US"/>
          </a:p>
        </p:txBody>
      </p:sp>
      <p:pic>
        <p:nvPicPr>
          <p:cNvPr id="6" name="Picture 5">
            <a:extLst>
              <a:ext uri="{FF2B5EF4-FFF2-40B4-BE49-F238E27FC236}">
                <a16:creationId xmlns:a16="http://schemas.microsoft.com/office/drawing/2014/main" id="{133940F2-D239-3C11-7694-B0230046B699}"/>
              </a:ext>
            </a:extLst>
          </p:cNvPr>
          <p:cNvPicPr>
            <a:picLocks noChangeAspect="1"/>
          </p:cNvPicPr>
          <p:nvPr/>
        </p:nvPicPr>
        <p:blipFill>
          <a:blip r:embed="rId3"/>
          <a:stretch>
            <a:fillRect/>
          </a:stretch>
        </p:blipFill>
        <p:spPr>
          <a:xfrm>
            <a:off x="691662" y="0"/>
            <a:ext cx="11500338" cy="6860669"/>
          </a:xfrm>
          <a:prstGeom prst="rect">
            <a:avLst/>
          </a:prstGeom>
        </p:spPr>
      </p:pic>
    </p:spTree>
    <p:extLst>
      <p:ext uri="{BB962C8B-B14F-4D97-AF65-F5344CB8AC3E}">
        <p14:creationId xmlns:p14="http://schemas.microsoft.com/office/powerpoint/2010/main" val="3913480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68426B-019A-6C33-ACE5-DE7D25E37434}"/>
              </a:ext>
            </a:extLst>
          </p:cNvPr>
          <p:cNvSpPr>
            <a:spLocks noGrp="1"/>
          </p:cNvSpPr>
          <p:nvPr>
            <p:ph type="sldNum" sz="quarter" idx="12"/>
          </p:nvPr>
        </p:nvSpPr>
        <p:spPr/>
        <p:txBody>
          <a:bodyPr/>
          <a:lstStyle/>
          <a:p>
            <a:fld id="{6D22F896-40B5-4ADD-8801-0D06FADFA095}" type="slidenum">
              <a:rPr lang="en-US" smtClean="0"/>
              <a:t>17</a:t>
            </a:fld>
            <a:endParaRPr lang="en-US"/>
          </a:p>
        </p:txBody>
      </p:sp>
      <p:pic>
        <p:nvPicPr>
          <p:cNvPr id="4" name="Picture 3">
            <a:extLst>
              <a:ext uri="{FF2B5EF4-FFF2-40B4-BE49-F238E27FC236}">
                <a16:creationId xmlns:a16="http://schemas.microsoft.com/office/drawing/2014/main" id="{8CEF257E-0272-CB86-71D6-96D37078B7B3}"/>
              </a:ext>
            </a:extLst>
          </p:cNvPr>
          <p:cNvPicPr>
            <a:picLocks noChangeAspect="1"/>
          </p:cNvPicPr>
          <p:nvPr/>
        </p:nvPicPr>
        <p:blipFill>
          <a:blip r:embed="rId3"/>
          <a:stretch>
            <a:fillRect/>
          </a:stretch>
        </p:blipFill>
        <p:spPr>
          <a:xfrm>
            <a:off x="689356" y="13715"/>
            <a:ext cx="11502644" cy="6844285"/>
          </a:xfrm>
          <a:prstGeom prst="rect">
            <a:avLst/>
          </a:prstGeom>
        </p:spPr>
      </p:pic>
    </p:spTree>
    <p:extLst>
      <p:ext uri="{BB962C8B-B14F-4D97-AF65-F5344CB8AC3E}">
        <p14:creationId xmlns:p14="http://schemas.microsoft.com/office/powerpoint/2010/main" val="2892019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580AB1-219C-4F44-FC09-4F3C68139048}"/>
              </a:ext>
            </a:extLst>
          </p:cNvPr>
          <p:cNvSpPr>
            <a:spLocks noGrp="1"/>
          </p:cNvSpPr>
          <p:nvPr>
            <p:ph type="sldNum" sz="quarter" idx="12"/>
          </p:nvPr>
        </p:nvSpPr>
        <p:spPr/>
        <p:txBody>
          <a:bodyPr/>
          <a:lstStyle/>
          <a:p>
            <a:fld id="{6D22F896-40B5-4ADD-8801-0D06FADFA095}" type="slidenum">
              <a:rPr lang="en-US" smtClean="0"/>
              <a:t>18</a:t>
            </a:fld>
            <a:endParaRPr lang="en-US"/>
          </a:p>
        </p:txBody>
      </p:sp>
      <p:pic>
        <p:nvPicPr>
          <p:cNvPr id="4" name="Picture 3">
            <a:extLst>
              <a:ext uri="{FF2B5EF4-FFF2-40B4-BE49-F238E27FC236}">
                <a16:creationId xmlns:a16="http://schemas.microsoft.com/office/drawing/2014/main" id="{49970DEB-F85C-8A84-D17B-29977A324B6D}"/>
              </a:ext>
            </a:extLst>
          </p:cNvPr>
          <p:cNvPicPr>
            <a:picLocks noChangeAspect="1"/>
          </p:cNvPicPr>
          <p:nvPr/>
        </p:nvPicPr>
        <p:blipFill>
          <a:blip r:embed="rId3"/>
          <a:stretch>
            <a:fillRect/>
          </a:stretch>
        </p:blipFill>
        <p:spPr>
          <a:xfrm>
            <a:off x="699007" y="7660"/>
            <a:ext cx="11480801" cy="6856437"/>
          </a:xfrm>
          <a:prstGeom prst="rect">
            <a:avLst/>
          </a:prstGeom>
        </p:spPr>
      </p:pic>
      <p:sp>
        <p:nvSpPr>
          <p:cNvPr id="8" name="Rectangle 7">
            <a:extLst>
              <a:ext uri="{FF2B5EF4-FFF2-40B4-BE49-F238E27FC236}">
                <a16:creationId xmlns:a16="http://schemas.microsoft.com/office/drawing/2014/main" id="{400D796C-9E60-18C6-FF63-21695364A0F0}"/>
              </a:ext>
            </a:extLst>
          </p:cNvPr>
          <p:cNvSpPr/>
          <p:nvPr/>
        </p:nvSpPr>
        <p:spPr>
          <a:xfrm>
            <a:off x="665772" y="6571488"/>
            <a:ext cx="457200" cy="286512"/>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36E748D-EF84-9192-F960-0386CDE4743F}"/>
              </a:ext>
            </a:extLst>
          </p:cNvPr>
          <p:cNvSpPr txBox="1"/>
          <p:nvPr/>
        </p:nvSpPr>
        <p:spPr>
          <a:xfrm>
            <a:off x="482892" y="6513052"/>
            <a:ext cx="777585" cy="369332"/>
          </a:xfrm>
          <a:prstGeom prst="rect">
            <a:avLst/>
          </a:prstGeom>
          <a:noFill/>
        </p:spPr>
        <p:txBody>
          <a:bodyPr wrap="none" rtlCol="0">
            <a:spAutoFit/>
          </a:bodyPr>
          <a:lstStyle/>
          <a:p>
            <a:r>
              <a:rPr lang="en-US">
                <a:solidFill>
                  <a:schemeClr val="bg1"/>
                </a:solidFill>
              </a:rPr>
              <a:t>WTKR</a:t>
            </a:r>
          </a:p>
        </p:txBody>
      </p:sp>
    </p:spTree>
    <p:extLst>
      <p:ext uri="{BB962C8B-B14F-4D97-AF65-F5344CB8AC3E}">
        <p14:creationId xmlns:p14="http://schemas.microsoft.com/office/powerpoint/2010/main" val="2838391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56EECF-5CAA-07B0-7B2C-1FA393AB3618}"/>
              </a:ext>
            </a:extLst>
          </p:cNvPr>
          <p:cNvSpPr>
            <a:spLocks noGrp="1"/>
          </p:cNvSpPr>
          <p:nvPr>
            <p:ph type="sldNum" sz="quarter" idx="12"/>
          </p:nvPr>
        </p:nvSpPr>
        <p:spPr/>
        <p:txBody>
          <a:bodyPr/>
          <a:lstStyle/>
          <a:p>
            <a:fld id="{6D22F896-40B5-4ADD-8801-0D06FADFA095}" type="slidenum">
              <a:rPr lang="en-US" smtClean="0"/>
              <a:t>19</a:t>
            </a:fld>
            <a:endParaRPr lang="en-US"/>
          </a:p>
        </p:txBody>
      </p:sp>
      <p:pic>
        <p:nvPicPr>
          <p:cNvPr id="4" name="Picture 3">
            <a:extLst>
              <a:ext uri="{FF2B5EF4-FFF2-40B4-BE49-F238E27FC236}">
                <a16:creationId xmlns:a16="http://schemas.microsoft.com/office/drawing/2014/main" id="{3A9C6184-E49A-F419-8F4B-B3C7DAF9EBE3}"/>
              </a:ext>
            </a:extLst>
          </p:cNvPr>
          <p:cNvPicPr>
            <a:picLocks noChangeAspect="1"/>
          </p:cNvPicPr>
          <p:nvPr/>
        </p:nvPicPr>
        <p:blipFill rotWithShape="1">
          <a:blip r:embed="rId3">
            <a:clrChange>
              <a:clrFrom>
                <a:srgbClr val="FFFFFF"/>
              </a:clrFrom>
              <a:clrTo>
                <a:srgbClr val="FFFFFF">
                  <a:alpha val="0"/>
                </a:srgbClr>
              </a:clrTo>
            </a:clrChange>
            <a:duotone>
              <a:prstClr val="black"/>
              <a:schemeClr val="accent5">
                <a:tint val="45000"/>
                <a:satMod val="400000"/>
              </a:schemeClr>
            </a:duotone>
          </a:blip>
          <a:srcRect l="3406" t="7545" r="5177" b="3373"/>
          <a:stretch/>
        </p:blipFill>
        <p:spPr>
          <a:xfrm>
            <a:off x="1950720" y="202307"/>
            <a:ext cx="9034272" cy="6399566"/>
          </a:xfrm>
          <a:prstGeom prst="rect">
            <a:avLst/>
          </a:prstGeom>
        </p:spPr>
      </p:pic>
      <p:sp>
        <p:nvSpPr>
          <p:cNvPr id="5" name="Rectangle 4">
            <a:extLst>
              <a:ext uri="{FF2B5EF4-FFF2-40B4-BE49-F238E27FC236}">
                <a16:creationId xmlns:a16="http://schemas.microsoft.com/office/drawing/2014/main" id="{79EC5AEF-DC53-03BE-1293-92E56AE03E0C}"/>
              </a:ext>
            </a:extLst>
          </p:cNvPr>
          <p:cNvSpPr/>
          <p:nvPr/>
        </p:nvSpPr>
        <p:spPr>
          <a:xfrm>
            <a:off x="9753600" y="6107053"/>
            <a:ext cx="1243584" cy="49987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409B806-A366-06AB-BF8B-033F2FCB8A9D}"/>
              </a:ext>
            </a:extLst>
          </p:cNvPr>
          <p:cNvPicPr>
            <a:picLocks noChangeAspect="1"/>
          </p:cNvPicPr>
          <p:nvPr/>
        </p:nvPicPr>
        <p:blipFill>
          <a:blip r:embed="rId4" cstate="email">
            <a:clrChange>
              <a:clrFrom>
                <a:srgbClr val="FFF7D5"/>
              </a:clrFrom>
              <a:clrTo>
                <a:srgbClr val="FFF7D5">
                  <a:alpha val="0"/>
                </a:srgbClr>
              </a:clrTo>
            </a:clrChange>
            <a:extLst>
              <a:ext uri="{28A0092B-C50C-407E-A947-70E740481C1C}">
                <a14:useLocalDpi xmlns:a14="http://schemas.microsoft.com/office/drawing/2010/main"/>
              </a:ext>
            </a:extLst>
          </a:blip>
          <a:stretch>
            <a:fillRect/>
          </a:stretch>
        </p:blipFill>
        <p:spPr>
          <a:xfrm>
            <a:off x="10104127" y="-29607"/>
            <a:ext cx="2087874" cy="1112356"/>
          </a:xfrm>
          <a:prstGeom prst="rect">
            <a:avLst/>
          </a:prstGeom>
        </p:spPr>
      </p:pic>
      <p:pic>
        <p:nvPicPr>
          <p:cNvPr id="8" name="Picture 7">
            <a:extLst>
              <a:ext uri="{FF2B5EF4-FFF2-40B4-BE49-F238E27FC236}">
                <a16:creationId xmlns:a16="http://schemas.microsoft.com/office/drawing/2014/main" id="{6F7A4E2A-2531-0125-A262-FA4440421B3F}"/>
              </a:ext>
            </a:extLst>
          </p:cNvPr>
          <p:cNvPicPr>
            <a:picLocks noChangeAspect="1"/>
          </p:cNvPicPr>
          <p:nvPr/>
        </p:nvPicPr>
        <p:blipFill>
          <a:blip r:embed="rId5"/>
          <a:stretch>
            <a:fillRect/>
          </a:stretch>
        </p:blipFill>
        <p:spPr>
          <a:xfrm>
            <a:off x="828234" y="538763"/>
            <a:ext cx="3025200" cy="2418842"/>
          </a:xfrm>
          <a:prstGeom prst="ellipse">
            <a:avLst/>
          </a:prstGeom>
          <a:ln>
            <a:noFill/>
          </a:ln>
          <a:effectLst>
            <a:softEdge rad="112500"/>
          </a:effectLst>
        </p:spPr>
      </p:pic>
      <p:sp>
        <p:nvSpPr>
          <p:cNvPr id="10" name="TextBox 9">
            <a:extLst>
              <a:ext uri="{FF2B5EF4-FFF2-40B4-BE49-F238E27FC236}">
                <a16:creationId xmlns:a16="http://schemas.microsoft.com/office/drawing/2014/main" id="{4490C74C-F0D5-20DB-5F12-62B0F950F2AD}"/>
              </a:ext>
            </a:extLst>
          </p:cNvPr>
          <p:cNvSpPr txBox="1"/>
          <p:nvPr/>
        </p:nvSpPr>
        <p:spPr>
          <a:xfrm rot="16200000">
            <a:off x="-4652481" y="1732675"/>
            <a:ext cx="9912096" cy="338554"/>
          </a:xfrm>
          <a:prstGeom prst="rect">
            <a:avLst/>
          </a:prstGeom>
          <a:noFill/>
        </p:spPr>
        <p:txBody>
          <a:bodyPr wrap="square">
            <a:spAutoFit/>
          </a:bodyPr>
          <a:lstStyle/>
          <a:p>
            <a:r>
              <a:rPr lang="en-US" sz="1600"/>
              <a:t>Source: </a:t>
            </a:r>
            <a:r>
              <a:rPr lang="en-US" sz="1600" i="1"/>
              <a:t>The Leader as Coach</a:t>
            </a:r>
            <a:r>
              <a:rPr lang="en-US" sz="1600"/>
              <a:t>, Herminia Ibarra and Anne Scoular, Dec. 2019</a:t>
            </a:r>
          </a:p>
        </p:txBody>
      </p:sp>
    </p:spTree>
    <p:extLst>
      <p:ext uri="{BB962C8B-B14F-4D97-AF65-F5344CB8AC3E}">
        <p14:creationId xmlns:p14="http://schemas.microsoft.com/office/powerpoint/2010/main" val="3890750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0C5F4A-B877-90EF-52EB-70F78FE8CDCA}"/>
              </a:ext>
            </a:extLst>
          </p:cNvPr>
          <p:cNvSpPr>
            <a:spLocks noGrp="1"/>
          </p:cNvSpPr>
          <p:nvPr>
            <p:ph type="sldNum" sz="quarter" idx="12"/>
          </p:nvPr>
        </p:nvSpPr>
        <p:spPr/>
        <p:txBody>
          <a:bodyPr/>
          <a:lstStyle/>
          <a:p>
            <a:fld id="{6D22F896-40B5-4ADD-8801-0D06FADFA095}" type="slidenum">
              <a:rPr lang="en-US" smtClean="0"/>
              <a:t>2</a:t>
            </a:fld>
            <a:endParaRPr lang="en-US" dirty="0"/>
          </a:p>
        </p:txBody>
      </p:sp>
      <p:pic>
        <p:nvPicPr>
          <p:cNvPr id="4" name="Picture 3">
            <a:extLst>
              <a:ext uri="{FF2B5EF4-FFF2-40B4-BE49-F238E27FC236}">
                <a16:creationId xmlns:a16="http://schemas.microsoft.com/office/drawing/2014/main" id="{AFE16CD3-5E8F-0CC7-E481-739441214C6A}"/>
              </a:ext>
            </a:extLst>
          </p:cNvPr>
          <p:cNvPicPr>
            <a:picLocks noChangeAspect="1"/>
          </p:cNvPicPr>
          <p:nvPr/>
        </p:nvPicPr>
        <p:blipFill>
          <a:blip r:embed="rId3"/>
          <a:stretch>
            <a:fillRect/>
          </a:stretch>
        </p:blipFill>
        <p:spPr>
          <a:xfrm>
            <a:off x="840049" y="336550"/>
            <a:ext cx="5118100" cy="6184900"/>
          </a:xfrm>
          <a:prstGeom prst="rect">
            <a:avLst/>
          </a:prstGeom>
          <a:ln>
            <a:noFill/>
          </a:ln>
          <a:effectLst>
            <a:softEdge rad="112500"/>
          </a:effectLst>
        </p:spPr>
      </p:pic>
      <p:sp>
        <p:nvSpPr>
          <p:cNvPr id="5" name="TextBox 4">
            <a:extLst>
              <a:ext uri="{FF2B5EF4-FFF2-40B4-BE49-F238E27FC236}">
                <a16:creationId xmlns:a16="http://schemas.microsoft.com/office/drawing/2014/main" id="{BB912CCF-B859-8AFB-0632-B90AF33D9351}"/>
              </a:ext>
            </a:extLst>
          </p:cNvPr>
          <p:cNvSpPr txBox="1"/>
          <p:nvPr/>
        </p:nvSpPr>
        <p:spPr>
          <a:xfrm>
            <a:off x="5958149" y="1756176"/>
            <a:ext cx="5092869" cy="3016210"/>
          </a:xfrm>
          <a:prstGeom prst="rect">
            <a:avLst/>
          </a:prstGeom>
          <a:noFill/>
        </p:spPr>
        <p:txBody>
          <a:bodyPr wrap="none" rtlCol="0">
            <a:spAutoFit/>
          </a:bodyPr>
          <a:lstStyle/>
          <a:p>
            <a:r>
              <a:rPr lang="en-US" sz="4400" b="1" dirty="0"/>
              <a:t>August Release: </a:t>
            </a:r>
          </a:p>
          <a:p>
            <a:endParaRPr lang="en-US" dirty="0"/>
          </a:p>
          <a:p>
            <a:r>
              <a:rPr lang="en-US" sz="3200" dirty="0"/>
              <a:t>Father Nathan  Cromly</a:t>
            </a:r>
          </a:p>
          <a:p>
            <a:endParaRPr lang="en-US" sz="3200" dirty="0"/>
          </a:p>
          <a:p>
            <a:r>
              <a:rPr lang="en-US" sz="3200" u="sng" dirty="0"/>
              <a:t>Coached by Paul the Apostle</a:t>
            </a:r>
          </a:p>
          <a:p>
            <a:r>
              <a:rPr lang="en-US" sz="3200" i="1" dirty="0"/>
              <a:t>Lessons in Transformation</a:t>
            </a:r>
          </a:p>
        </p:txBody>
      </p:sp>
      <p:pic>
        <p:nvPicPr>
          <p:cNvPr id="6" name="Picture 5">
            <a:extLst>
              <a:ext uri="{FF2B5EF4-FFF2-40B4-BE49-F238E27FC236}">
                <a16:creationId xmlns:a16="http://schemas.microsoft.com/office/drawing/2014/main" id="{963BC397-929F-6854-6524-252F7EBD56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40774" y="-7449"/>
            <a:ext cx="2151226" cy="1146108"/>
          </a:xfrm>
          <a:prstGeom prst="rect">
            <a:avLst/>
          </a:prstGeom>
        </p:spPr>
      </p:pic>
      <p:pic>
        <p:nvPicPr>
          <p:cNvPr id="7" name="Picture 6">
            <a:extLst>
              <a:ext uri="{FF2B5EF4-FFF2-40B4-BE49-F238E27FC236}">
                <a16:creationId xmlns:a16="http://schemas.microsoft.com/office/drawing/2014/main" id="{8C75D099-E71B-4D68-D2EC-50345F30E548}"/>
              </a:ext>
            </a:extLst>
          </p:cNvPr>
          <p:cNvPicPr>
            <a:picLocks noChangeAspect="1"/>
          </p:cNvPicPr>
          <p:nvPr/>
        </p:nvPicPr>
        <p:blipFill>
          <a:blip r:embed="rId5"/>
          <a:stretch>
            <a:fillRect/>
          </a:stretch>
        </p:blipFill>
        <p:spPr>
          <a:xfrm>
            <a:off x="10170237" y="1357714"/>
            <a:ext cx="1892300" cy="2578100"/>
          </a:xfrm>
          <a:prstGeom prst="ellipse">
            <a:avLst/>
          </a:prstGeom>
          <a:ln>
            <a:noFill/>
          </a:ln>
          <a:effectLst>
            <a:softEdge rad="112500"/>
          </a:effectLst>
        </p:spPr>
      </p:pic>
    </p:spTree>
    <p:extLst>
      <p:ext uri="{BB962C8B-B14F-4D97-AF65-F5344CB8AC3E}">
        <p14:creationId xmlns:p14="http://schemas.microsoft.com/office/powerpoint/2010/main" val="1279335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220A5B-8933-EE00-2606-B7BE600EAE10}"/>
              </a:ext>
            </a:extLst>
          </p:cNvPr>
          <p:cNvSpPr>
            <a:spLocks noGrp="1"/>
          </p:cNvSpPr>
          <p:nvPr>
            <p:ph type="sldNum" sz="quarter" idx="12"/>
          </p:nvPr>
        </p:nvSpPr>
        <p:spPr/>
        <p:txBody>
          <a:bodyPr/>
          <a:lstStyle/>
          <a:p>
            <a:fld id="{6D22F896-40B5-4ADD-8801-0D06FADFA095}" type="slidenum">
              <a:rPr lang="en-US" smtClean="0"/>
              <a:t>20</a:t>
            </a:fld>
            <a:endParaRPr lang="en-US"/>
          </a:p>
        </p:txBody>
      </p:sp>
      <p:sp>
        <p:nvSpPr>
          <p:cNvPr id="8" name="TextBox 7">
            <a:extLst>
              <a:ext uri="{FF2B5EF4-FFF2-40B4-BE49-F238E27FC236}">
                <a16:creationId xmlns:a16="http://schemas.microsoft.com/office/drawing/2014/main" id="{B24DE279-6D6F-B3A5-D562-4F284CE200ED}"/>
              </a:ext>
            </a:extLst>
          </p:cNvPr>
          <p:cNvSpPr txBox="1"/>
          <p:nvPr/>
        </p:nvSpPr>
        <p:spPr>
          <a:xfrm>
            <a:off x="896112" y="597408"/>
            <a:ext cx="7136762" cy="769441"/>
          </a:xfrm>
          <a:prstGeom prst="rect">
            <a:avLst/>
          </a:prstGeom>
          <a:noFill/>
        </p:spPr>
        <p:txBody>
          <a:bodyPr wrap="none" rtlCol="0">
            <a:spAutoFit/>
          </a:bodyPr>
          <a:lstStyle/>
          <a:p>
            <a:r>
              <a:rPr lang="en-US" sz="4400"/>
              <a:t>The Grow Model for Coaching</a:t>
            </a:r>
          </a:p>
        </p:txBody>
      </p:sp>
      <p:sp>
        <p:nvSpPr>
          <p:cNvPr id="9" name="TextBox 8">
            <a:extLst>
              <a:ext uri="{FF2B5EF4-FFF2-40B4-BE49-F238E27FC236}">
                <a16:creationId xmlns:a16="http://schemas.microsoft.com/office/drawing/2014/main" id="{6BDEC15B-FE22-E3EC-6667-4C7EAEC620F5}"/>
              </a:ext>
            </a:extLst>
          </p:cNvPr>
          <p:cNvSpPr txBox="1"/>
          <p:nvPr/>
        </p:nvSpPr>
        <p:spPr>
          <a:xfrm>
            <a:off x="786384" y="2352228"/>
            <a:ext cx="10399775" cy="3293209"/>
          </a:xfrm>
          <a:prstGeom prst="rect">
            <a:avLst/>
          </a:prstGeom>
          <a:noFill/>
        </p:spPr>
        <p:txBody>
          <a:bodyPr wrap="square" rtlCol="0">
            <a:spAutoFit/>
          </a:bodyPr>
          <a:lstStyle/>
          <a:p>
            <a:pPr marL="285750" indent="-285750">
              <a:buSzPct val="149000"/>
              <a:buFont typeface="Wingdings" pitchFamily="2" charset="2"/>
              <a:buChar char="§"/>
            </a:pPr>
            <a:r>
              <a:rPr lang="en-US" sz="2000" dirty="0"/>
              <a:t> </a:t>
            </a:r>
            <a:r>
              <a:rPr lang="en-US" sz="2400" b="1" dirty="0"/>
              <a:t>Goals</a:t>
            </a:r>
            <a:r>
              <a:rPr lang="en-US" sz="2000" dirty="0"/>
              <a:t> – the coach helps employee determine goals </a:t>
            </a:r>
          </a:p>
          <a:p>
            <a:pPr>
              <a:buSzPct val="149000"/>
            </a:pPr>
            <a:r>
              <a:rPr lang="en-US" sz="2000" dirty="0"/>
              <a:t>     ( Smart Goals )– Specific, measurable, achievable relevant, timebound</a:t>
            </a:r>
          </a:p>
          <a:p>
            <a:pPr>
              <a:buSzPct val="149000"/>
            </a:pPr>
            <a:endParaRPr lang="en-US" sz="2000" dirty="0"/>
          </a:p>
          <a:p>
            <a:pPr marL="342900" indent="-342900">
              <a:buSzPct val="149000"/>
              <a:buFont typeface="Wingdings" pitchFamily="2" charset="2"/>
              <a:buChar char="§"/>
            </a:pPr>
            <a:r>
              <a:rPr lang="en-US" sz="2400" b="1" dirty="0"/>
              <a:t>Reality </a:t>
            </a:r>
            <a:r>
              <a:rPr lang="en-US" sz="2000" dirty="0"/>
              <a:t>– coach ask questions to identify the employees weaknesses / challenges</a:t>
            </a:r>
          </a:p>
          <a:p>
            <a:pPr marL="342900" indent="-342900">
              <a:buSzPct val="149000"/>
              <a:buFont typeface="Wingdings" pitchFamily="2" charset="2"/>
              <a:buChar char="§"/>
            </a:pPr>
            <a:endParaRPr lang="en-US" sz="2000" dirty="0"/>
          </a:p>
          <a:p>
            <a:pPr marL="342900" indent="-342900">
              <a:buSzPct val="155000"/>
              <a:buFont typeface="Wingdings" pitchFamily="2" charset="2"/>
              <a:buChar char="§"/>
            </a:pPr>
            <a:r>
              <a:rPr lang="en-US" sz="2000" b="1" dirty="0"/>
              <a:t>Options</a:t>
            </a:r>
            <a:r>
              <a:rPr lang="en-US" sz="2000" dirty="0"/>
              <a:t> – Coach and employee brainstorm different options and strategies to close gap between goals and reality</a:t>
            </a:r>
          </a:p>
          <a:p>
            <a:pPr marL="342900" indent="-342900">
              <a:buSzPct val="149000"/>
              <a:buFont typeface="Wingdings" pitchFamily="2" charset="2"/>
              <a:buChar char="§"/>
            </a:pPr>
            <a:endParaRPr lang="en-US" sz="2000" dirty="0"/>
          </a:p>
          <a:p>
            <a:pPr marL="342900" indent="-342900">
              <a:buSzPct val="154000"/>
              <a:buFont typeface="Wingdings" pitchFamily="2" charset="2"/>
              <a:buChar char="§"/>
            </a:pPr>
            <a:r>
              <a:rPr lang="en-US" sz="2000" b="1" dirty="0"/>
              <a:t>Will </a:t>
            </a:r>
            <a:r>
              <a:rPr lang="en-US" sz="2000" dirty="0"/>
              <a:t>– coach helps draw action plan for achieving goals, identify specific steps, assigns responsibilities, set deadlines</a:t>
            </a:r>
          </a:p>
        </p:txBody>
      </p:sp>
      <p:pic>
        <p:nvPicPr>
          <p:cNvPr id="11" name="Picture 10">
            <a:extLst>
              <a:ext uri="{FF2B5EF4-FFF2-40B4-BE49-F238E27FC236}">
                <a16:creationId xmlns:a16="http://schemas.microsoft.com/office/drawing/2014/main" id="{2C03DBD3-83A1-369D-3198-9B2EB14D68D1}"/>
              </a:ext>
            </a:extLst>
          </p:cNvPr>
          <p:cNvPicPr>
            <a:picLocks noChangeAspect="1"/>
          </p:cNvPicPr>
          <p:nvPr/>
        </p:nvPicPr>
        <p:blipFill>
          <a:blip r:embed="rId3"/>
          <a:stretch>
            <a:fillRect/>
          </a:stretch>
        </p:blipFill>
        <p:spPr>
          <a:xfrm>
            <a:off x="8570976" y="896784"/>
            <a:ext cx="3645408" cy="2567879"/>
          </a:xfrm>
          <a:prstGeom prst="ellipse">
            <a:avLst/>
          </a:prstGeom>
          <a:ln>
            <a:noFill/>
          </a:ln>
          <a:effectLst>
            <a:softEdge rad="112500"/>
          </a:effectLst>
        </p:spPr>
      </p:pic>
      <p:pic>
        <p:nvPicPr>
          <p:cNvPr id="13" name="Picture 12">
            <a:extLst>
              <a:ext uri="{FF2B5EF4-FFF2-40B4-BE49-F238E27FC236}">
                <a16:creationId xmlns:a16="http://schemas.microsoft.com/office/drawing/2014/main" id="{4C6EE745-EA0F-070D-B0CB-8AED08584D53}"/>
              </a:ext>
            </a:extLst>
          </p:cNvPr>
          <p:cNvPicPr>
            <a:picLocks noChangeAspect="1"/>
          </p:cNvPicPr>
          <p:nvPr/>
        </p:nvPicPr>
        <p:blipFill>
          <a:blip r:embed="rId4" cstate="email">
            <a:clrChange>
              <a:clrFrom>
                <a:srgbClr val="FFF7D5"/>
              </a:clrFrom>
              <a:clrTo>
                <a:srgbClr val="FFF7D5">
                  <a:alpha val="0"/>
                </a:srgbClr>
              </a:clrTo>
            </a:clrChange>
            <a:extLst>
              <a:ext uri="{28A0092B-C50C-407E-A947-70E740481C1C}">
                <a14:useLocalDpi xmlns:a14="http://schemas.microsoft.com/office/drawing/2010/main"/>
              </a:ext>
            </a:extLst>
          </a:blip>
          <a:stretch>
            <a:fillRect/>
          </a:stretch>
        </p:blipFill>
        <p:spPr>
          <a:xfrm>
            <a:off x="9902958" y="5341030"/>
            <a:ext cx="2087874" cy="1112356"/>
          </a:xfrm>
          <a:prstGeom prst="rect">
            <a:avLst/>
          </a:prstGeom>
        </p:spPr>
      </p:pic>
      <p:sp>
        <p:nvSpPr>
          <p:cNvPr id="14" name="TextBox 13">
            <a:extLst>
              <a:ext uri="{FF2B5EF4-FFF2-40B4-BE49-F238E27FC236}">
                <a16:creationId xmlns:a16="http://schemas.microsoft.com/office/drawing/2014/main" id="{9B30E752-4C34-D208-2217-87FAF1C93446}"/>
              </a:ext>
            </a:extLst>
          </p:cNvPr>
          <p:cNvSpPr txBox="1"/>
          <p:nvPr/>
        </p:nvSpPr>
        <p:spPr>
          <a:xfrm rot="16200000">
            <a:off x="-4652481" y="1732675"/>
            <a:ext cx="9912096" cy="338554"/>
          </a:xfrm>
          <a:prstGeom prst="rect">
            <a:avLst/>
          </a:prstGeom>
          <a:noFill/>
        </p:spPr>
        <p:txBody>
          <a:bodyPr wrap="square">
            <a:spAutoFit/>
          </a:bodyPr>
          <a:lstStyle/>
          <a:p>
            <a:r>
              <a:rPr lang="en-US" sz="1600"/>
              <a:t>Source: </a:t>
            </a:r>
            <a:r>
              <a:rPr lang="en-US" sz="1600" i="1"/>
              <a:t>The Leader as Coach</a:t>
            </a:r>
            <a:r>
              <a:rPr lang="en-US" sz="1600"/>
              <a:t>, Herminia Ibarra and Anne Scoular, Dec. 2019</a:t>
            </a:r>
          </a:p>
        </p:txBody>
      </p:sp>
    </p:spTree>
    <p:extLst>
      <p:ext uri="{BB962C8B-B14F-4D97-AF65-F5344CB8AC3E}">
        <p14:creationId xmlns:p14="http://schemas.microsoft.com/office/powerpoint/2010/main" val="2286441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0AEFDE-DB80-4A5C-173F-3D77451C2716}"/>
              </a:ext>
            </a:extLst>
          </p:cNvPr>
          <p:cNvSpPr>
            <a:spLocks noGrp="1"/>
          </p:cNvSpPr>
          <p:nvPr>
            <p:ph type="sldNum" sz="quarter" idx="12"/>
          </p:nvPr>
        </p:nvSpPr>
        <p:spPr/>
        <p:txBody>
          <a:bodyPr/>
          <a:lstStyle/>
          <a:p>
            <a:fld id="{6D22F896-40B5-4ADD-8801-0D06FADFA095}" type="slidenum">
              <a:rPr lang="en-US" smtClean="0"/>
              <a:t>21</a:t>
            </a:fld>
            <a:endParaRPr lang="en-US"/>
          </a:p>
        </p:txBody>
      </p:sp>
      <p:pic>
        <p:nvPicPr>
          <p:cNvPr id="4" name="Picture 3">
            <a:extLst>
              <a:ext uri="{FF2B5EF4-FFF2-40B4-BE49-F238E27FC236}">
                <a16:creationId xmlns:a16="http://schemas.microsoft.com/office/drawing/2014/main" id="{22610494-C15B-A880-C10E-366CA44FC028}"/>
              </a:ext>
            </a:extLst>
          </p:cNvPr>
          <p:cNvPicPr>
            <a:picLocks noChangeAspect="1"/>
          </p:cNvPicPr>
          <p:nvPr/>
        </p:nvPicPr>
        <p:blipFill>
          <a:blip r:embed="rId3">
            <a:clrChange>
              <a:clrFrom>
                <a:srgbClr val="FFFFFF"/>
              </a:clrFrom>
              <a:clrTo>
                <a:srgbClr val="FFFFFF">
                  <a:alpha val="0"/>
                </a:srgbClr>
              </a:clrTo>
            </a:clrChange>
            <a:duotone>
              <a:prstClr val="black"/>
              <a:schemeClr val="tx2">
                <a:tint val="45000"/>
                <a:satMod val="400000"/>
              </a:schemeClr>
            </a:duotone>
          </a:blip>
          <a:stretch>
            <a:fillRect/>
          </a:stretch>
        </p:blipFill>
        <p:spPr>
          <a:xfrm>
            <a:off x="1882433" y="1569215"/>
            <a:ext cx="9186595" cy="3245358"/>
          </a:xfrm>
          <a:prstGeom prst="rect">
            <a:avLst/>
          </a:prstGeom>
        </p:spPr>
      </p:pic>
      <p:sp>
        <p:nvSpPr>
          <p:cNvPr id="5" name="TextBox 4">
            <a:extLst>
              <a:ext uri="{FF2B5EF4-FFF2-40B4-BE49-F238E27FC236}">
                <a16:creationId xmlns:a16="http://schemas.microsoft.com/office/drawing/2014/main" id="{313B80B5-F281-4176-3D8B-09CF002921E3}"/>
              </a:ext>
            </a:extLst>
          </p:cNvPr>
          <p:cNvSpPr txBox="1"/>
          <p:nvPr/>
        </p:nvSpPr>
        <p:spPr>
          <a:xfrm>
            <a:off x="1191564" y="316992"/>
            <a:ext cx="5039778" cy="769441"/>
          </a:xfrm>
          <a:prstGeom prst="rect">
            <a:avLst/>
          </a:prstGeom>
          <a:noFill/>
        </p:spPr>
        <p:txBody>
          <a:bodyPr wrap="none" rtlCol="0">
            <a:spAutoFit/>
          </a:bodyPr>
          <a:lstStyle/>
          <a:p>
            <a:r>
              <a:rPr lang="en-US" sz="4400">
                <a:latin typeface="+mj-lt"/>
              </a:rPr>
              <a:t>Mentoring Definition</a:t>
            </a:r>
          </a:p>
        </p:txBody>
      </p:sp>
      <p:pic>
        <p:nvPicPr>
          <p:cNvPr id="6" name="Picture 5">
            <a:extLst>
              <a:ext uri="{FF2B5EF4-FFF2-40B4-BE49-F238E27FC236}">
                <a16:creationId xmlns:a16="http://schemas.microsoft.com/office/drawing/2014/main" id="{7E36A7EE-7C28-2669-EDAA-479382097761}"/>
              </a:ext>
            </a:extLst>
          </p:cNvPr>
          <p:cNvPicPr>
            <a:picLocks noChangeAspect="1"/>
          </p:cNvPicPr>
          <p:nvPr/>
        </p:nvPicPr>
        <p:blipFill>
          <a:blip r:embed="rId4" cstate="email">
            <a:clrChange>
              <a:clrFrom>
                <a:srgbClr val="FFF7D5"/>
              </a:clrFrom>
              <a:clrTo>
                <a:srgbClr val="FFF7D5">
                  <a:alpha val="0"/>
                </a:srgbClr>
              </a:clrTo>
            </a:clrChange>
            <a:extLst>
              <a:ext uri="{28A0092B-C50C-407E-A947-70E740481C1C}">
                <a14:useLocalDpi xmlns:a14="http://schemas.microsoft.com/office/drawing/2010/main"/>
              </a:ext>
            </a:extLst>
          </a:blip>
          <a:stretch>
            <a:fillRect/>
          </a:stretch>
        </p:blipFill>
        <p:spPr>
          <a:xfrm>
            <a:off x="9932384" y="-29607"/>
            <a:ext cx="2259617" cy="1203855"/>
          </a:xfrm>
          <a:prstGeom prst="rect">
            <a:avLst/>
          </a:prstGeom>
        </p:spPr>
      </p:pic>
      <p:sp>
        <p:nvSpPr>
          <p:cNvPr id="7" name="TextBox 6">
            <a:extLst>
              <a:ext uri="{FF2B5EF4-FFF2-40B4-BE49-F238E27FC236}">
                <a16:creationId xmlns:a16="http://schemas.microsoft.com/office/drawing/2014/main" id="{75D8BC09-3989-BD65-CAB4-035C26CB0CE5}"/>
              </a:ext>
            </a:extLst>
          </p:cNvPr>
          <p:cNvSpPr txBox="1"/>
          <p:nvPr/>
        </p:nvSpPr>
        <p:spPr>
          <a:xfrm rot="16200000">
            <a:off x="-2454904" y="3629151"/>
            <a:ext cx="5279137" cy="369332"/>
          </a:xfrm>
          <a:prstGeom prst="rect">
            <a:avLst/>
          </a:prstGeom>
          <a:noFill/>
        </p:spPr>
        <p:txBody>
          <a:bodyPr wrap="none" rtlCol="0">
            <a:spAutoFit/>
          </a:bodyPr>
          <a:lstStyle/>
          <a:p>
            <a:r>
              <a:rPr lang="en-US"/>
              <a:t>Source: Gonzaga Organizational Development, 2022</a:t>
            </a:r>
          </a:p>
        </p:txBody>
      </p:sp>
    </p:spTree>
    <p:extLst>
      <p:ext uri="{BB962C8B-B14F-4D97-AF65-F5344CB8AC3E}">
        <p14:creationId xmlns:p14="http://schemas.microsoft.com/office/powerpoint/2010/main" val="1512855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0AEFDE-DB80-4A5C-173F-3D77451C2716}"/>
              </a:ext>
            </a:extLst>
          </p:cNvPr>
          <p:cNvSpPr>
            <a:spLocks noGrp="1"/>
          </p:cNvSpPr>
          <p:nvPr>
            <p:ph type="sldNum" sz="quarter" idx="12"/>
          </p:nvPr>
        </p:nvSpPr>
        <p:spPr/>
        <p:txBody>
          <a:bodyPr/>
          <a:lstStyle/>
          <a:p>
            <a:fld id="{6D22F896-40B5-4ADD-8801-0D06FADFA095}" type="slidenum">
              <a:rPr lang="en-US" smtClean="0"/>
              <a:t>22</a:t>
            </a:fld>
            <a:endParaRPr lang="en-US"/>
          </a:p>
        </p:txBody>
      </p:sp>
      <p:sp>
        <p:nvSpPr>
          <p:cNvPr id="5" name="TextBox 4">
            <a:extLst>
              <a:ext uri="{FF2B5EF4-FFF2-40B4-BE49-F238E27FC236}">
                <a16:creationId xmlns:a16="http://schemas.microsoft.com/office/drawing/2014/main" id="{313B80B5-F281-4176-3D8B-09CF002921E3}"/>
              </a:ext>
            </a:extLst>
          </p:cNvPr>
          <p:cNvSpPr txBox="1"/>
          <p:nvPr/>
        </p:nvSpPr>
        <p:spPr>
          <a:xfrm>
            <a:off x="1045260" y="316992"/>
            <a:ext cx="5039778" cy="769441"/>
          </a:xfrm>
          <a:prstGeom prst="rect">
            <a:avLst/>
          </a:prstGeom>
          <a:noFill/>
        </p:spPr>
        <p:txBody>
          <a:bodyPr wrap="none" rtlCol="0">
            <a:spAutoFit/>
          </a:bodyPr>
          <a:lstStyle/>
          <a:p>
            <a:r>
              <a:rPr lang="en-US" sz="4400">
                <a:latin typeface="+mj-lt"/>
              </a:rPr>
              <a:t>Mentoring Definition</a:t>
            </a:r>
          </a:p>
        </p:txBody>
      </p:sp>
      <p:pic>
        <p:nvPicPr>
          <p:cNvPr id="6" name="Picture 5">
            <a:extLst>
              <a:ext uri="{FF2B5EF4-FFF2-40B4-BE49-F238E27FC236}">
                <a16:creationId xmlns:a16="http://schemas.microsoft.com/office/drawing/2014/main" id="{7E36A7EE-7C28-2669-EDAA-479382097761}"/>
              </a:ext>
            </a:extLst>
          </p:cNvPr>
          <p:cNvPicPr>
            <a:picLocks noChangeAspect="1"/>
          </p:cNvPicPr>
          <p:nvPr/>
        </p:nvPicPr>
        <p:blipFill>
          <a:blip r:embed="rId3" cstate="email">
            <a:clrChange>
              <a:clrFrom>
                <a:srgbClr val="FFF7D5"/>
              </a:clrFrom>
              <a:clrTo>
                <a:srgbClr val="FFF7D5">
                  <a:alpha val="0"/>
                </a:srgbClr>
              </a:clrTo>
            </a:clrChange>
            <a:extLst>
              <a:ext uri="{28A0092B-C50C-407E-A947-70E740481C1C}">
                <a14:useLocalDpi xmlns:a14="http://schemas.microsoft.com/office/drawing/2010/main"/>
              </a:ext>
            </a:extLst>
          </a:blip>
          <a:stretch>
            <a:fillRect/>
          </a:stretch>
        </p:blipFill>
        <p:spPr>
          <a:xfrm>
            <a:off x="10259924" y="0"/>
            <a:ext cx="1932076" cy="1029351"/>
          </a:xfrm>
          <a:prstGeom prst="rect">
            <a:avLst/>
          </a:prstGeom>
        </p:spPr>
      </p:pic>
      <p:sp>
        <p:nvSpPr>
          <p:cNvPr id="7" name="TextBox 6">
            <a:extLst>
              <a:ext uri="{FF2B5EF4-FFF2-40B4-BE49-F238E27FC236}">
                <a16:creationId xmlns:a16="http://schemas.microsoft.com/office/drawing/2014/main" id="{75D8BC09-3989-BD65-CAB4-035C26CB0CE5}"/>
              </a:ext>
            </a:extLst>
          </p:cNvPr>
          <p:cNvSpPr txBox="1"/>
          <p:nvPr/>
        </p:nvSpPr>
        <p:spPr>
          <a:xfrm rot="16200000">
            <a:off x="-2454904" y="3629151"/>
            <a:ext cx="5279137" cy="369332"/>
          </a:xfrm>
          <a:prstGeom prst="rect">
            <a:avLst/>
          </a:prstGeom>
          <a:noFill/>
        </p:spPr>
        <p:txBody>
          <a:bodyPr wrap="none" rtlCol="0">
            <a:spAutoFit/>
          </a:bodyPr>
          <a:lstStyle/>
          <a:p>
            <a:r>
              <a:rPr lang="en-US"/>
              <a:t>Source: Gonzaga Organizational Development, 2022</a:t>
            </a:r>
          </a:p>
        </p:txBody>
      </p:sp>
      <p:grpSp>
        <p:nvGrpSpPr>
          <p:cNvPr id="4" name="Group 3">
            <a:extLst>
              <a:ext uri="{FF2B5EF4-FFF2-40B4-BE49-F238E27FC236}">
                <a16:creationId xmlns:a16="http://schemas.microsoft.com/office/drawing/2014/main" id="{A97FEC50-6DE0-587F-7783-71D930502372}"/>
              </a:ext>
            </a:extLst>
          </p:cNvPr>
          <p:cNvGrpSpPr/>
          <p:nvPr/>
        </p:nvGrpSpPr>
        <p:grpSpPr>
          <a:xfrm>
            <a:off x="1976620" y="1520444"/>
            <a:ext cx="8533699" cy="4440969"/>
            <a:chOff x="1976620" y="1520444"/>
            <a:chExt cx="8533699" cy="4440969"/>
          </a:xfrm>
        </p:grpSpPr>
        <p:pic>
          <p:nvPicPr>
            <p:cNvPr id="10" name="Picture 9">
              <a:extLst>
                <a:ext uri="{FF2B5EF4-FFF2-40B4-BE49-F238E27FC236}">
                  <a16:creationId xmlns:a16="http://schemas.microsoft.com/office/drawing/2014/main" id="{2B7F0B12-8A55-FF46-B0C1-27A8380A69F0}"/>
                </a:ext>
              </a:extLst>
            </p:cNvPr>
            <p:cNvPicPr>
              <a:picLocks noChangeAspect="1"/>
            </p:cNvPicPr>
            <p:nvPr/>
          </p:nvPicPr>
          <p:blipFill>
            <a:blip r:embed="rId4">
              <a:clrChange>
                <a:clrFrom>
                  <a:srgbClr val="FFFFFF"/>
                </a:clrFrom>
                <a:clrTo>
                  <a:srgbClr val="FFFFFF">
                    <a:alpha val="0"/>
                  </a:srgbClr>
                </a:clrTo>
              </a:clrChange>
              <a:duotone>
                <a:prstClr val="black"/>
                <a:schemeClr val="tx2">
                  <a:tint val="45000"/>
                  <a:satMod val="400000"/>
                </a:schemeClr>
              </a:duotone>
            </a:blip>
            <a:stretch>
              <a:fillRect/>
            </a:stretch>
          </p:blipFill>
          <p:spPr>
            <a:xfrm>
              <a:off x="1976620" y="1520444"/>
              <a:ext cx="8533699" cy="4307332"/>
            </a:xfrm>
            <a:prstGeom prst="rect">
              <a:avLst/>
            </a:prstGeom>
          </p:spPr>
        </p:pic>
        <p:sp>
          <p:nvSpPr>
            <p:cNvPr id="3" name="Rectangle 2">
              <a:extLst>
                <a:ext uri="{FF2B5EF4-FFF2-40B4-BE49-F238E27FC236}">
                  <a16:creationId xmlns:a16="http://schemas.microsoft.com/office/drawing/2014/main" id="{82084DF7-BAE6-F431-3CA2-C9413454DB98}"/>
                </a:ext>
              </a:extLst>
            </p:cNvPr>
            <p:cNvSpPr/>
            <p:nvPr/>
          </p:nvSpPr>
          <p:spPr>
            <a:xfrm>
              <a:off x="6960165" y="5047013"/>
              <a:ext cx="1993829" cy="9144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96928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0AEFDE-DB80-4A5C-173F-3D77451C2716}"/>
              </a:ext>
            </a:extLst>
          </p:cNvPr>
          <p:cNvSpPr>
            <a:spLocks noGrp="1"/>
          </p:cNvSpPr>
          <p:nvPr>
            <p:ph type="sldNum" sz="quarter" idx="12"/>
          </p:nvPr>
        </p:nvSpPr>
        <p:spPr/>
        <p:txBody>
          <a:bodyPr/>
          <a:lstStyle/>
          <a:p>
            <a:fld id="{6D22F896-40B5-4ADD-8801-0D06FADFA095}" type="slidenum">
              <a:rPr lang="en-US" smtClean="0"/>
              <a:t>23</a:t>
            </a:fld>
            <a:endParaRPr lang="en-US"/>
          </a:p>
        </p:txBody>
      </p:sp>
      <p:graphicFrame>
        <p:nvGraphicFramePr>
          <p:cNvPr id="7" name="Diagram 6">
            <a:extLst>
              <a:ext uri="{FF2B5EF4-FFF2-40B4-BE49-F238E27FC236}">
                <a16:creationId xmlns:a16="http://schemas.microsoft.com/office/drawing/2014/main" id="{FE26A982-07FB-7970-E9D2-7AF07D1E14A7}"/>
              </a:ext>
            </a:extLst>
          </p:cNvPr>
          <p:cNvGraphicFramePr/>
          <p:nvPr>
            <p:extLst>
              <p:ext uri="{D42A27DB-BD31-4B8C-83A1-F6EECF244321}">
                <p14:modId xmlns:p14="http://schemas.microsoft.com/office/powerpoint/2010/main" val="4120585430"/>
              </p:ext>
            </p:extLst>
          </p:nvPr>
        </p:nvGraphicFramePr>
        <p:xfrm>
          <a:off x="-237510" y="11873"/>
          <a:ext cx="12191999" cy="6774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val 7">
            <a:extLst>
              <a:ext uri="{FF2B5EF4-FFF2-40B4-BE49-F238E27FC236}">
                <a16:creationId xmlns:a16="http://schemas.microsoft.com/office/drawing/2014/main" id="{7189001F-E161-4367-EC1B-20052635F3FF}"/>
              </a:ext>
            </a:extLst>
          </p:cNvPr>
          <p:cNvSpPr/>
          <p:nvPr/>
        </p:nvSpPr>
        <p:spPr>
          <a:xfrm>
            <a:off x="7171070" y="2200258"/>
            <a:ext cx="82420" cy="82420"/>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9" name="Oval 8">
            <a:extLst>
              <a:ext uri="{FF2B5EF4-FFF2-40B4-BE49-F238E27FC236}">
                <a16:creationId xmlns:a16="http://schemas.microsoft.com/office/drawing/2014/main" id="{695F850E-BB39-5FBE-200A-455A19EA773C}"/>
              </a:ext>
            </a:extLst>
          </p:cNvPr>
          <p:cNvSpPr/>
          <p:nvPr/>
        </p:nvSpPr>
        <p:spPr>
          <a:xfrm>
            <a:off x="7418470" y="1224506"/>
            <a:ext cx="82420" cy="82420"/>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0" name="Oval 9">
            <a:extLst>
              <a:ext uri="{FF2B5EF4-FFF2-40B4-BE49-F238E27FC236}">
                <a16:creationId xmlns:a16="http://schemas.microsoft.com/office/drawing/2014/main" id="{3968AD1C-2FF3-72A5-2CA5-7B1C3E5B87AD}"/>
              </a:ext>
            </a:extLst>
          </p:cNvPr>
          <p:cNvSpPr/>
          <p:nvPr/>
        </p:nvSpPr>
        <p:spPr>
          <a:xfrm>
            <a:off x="6648553" y="3292788"/>
            <a:ext cx="82420" cy="82420"/>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1" name="TextBox 10">
            <a:extLst>
              <a:ext uri="{FF2B5EF4-FFF2-40B4-BE49-F238E27FC236}">
                <a16:creationId xmlns:a16="http://schemas.microsoft.com/office/drawing/2014/main" id="{847DC52C-B918-6EA9-C959-BBC87B2B59AA}"/>
              </a:ext>
            </a:extLst>
          </p:cNvPr>
          <p:cNvSpPr txBox="1"/>
          <p:nvPr/>
        </p:nvSpPr>
        <p:spPr>
          <a:xfrm rot="16200000">
            <a:off x="-2909455" y="2829970"/>
            <a:ext cx="6662057" cy="584775"/>
          </a:xfrm>
          <a:prstGeom prst="rect">
            <a:avLst/>
          </a:prstGeom>
          <a:noFill/>
        </p:spPr>
        <p:txBody>
          <a:bodyPr wrap="square" rtlCol="0">
            <a:spAutoFit/>
          </a:bodyPr>
          <a:lstStyle/>
          <a:p>
            <a:pPr algn="l"/>
            <a:r>
              <a:rPr lang="en-US" sz="1600"/>
              <a:t>Source: </a:t>
            </a:r>
            <a:r>
              <a:rPr lang="en-US" sz="1600" i="1"/>
              <a:t>15 Tips for Mentors</a:t>
            </a:r>
            <a:r>
              <a:rPr lang="en-US" sz="1600"/>
              <a:t>, Ryan </a:t>
            </a:r>
            <a:r>
              <a:rPr lang="en-US" sz="1600" err="1"/>
              <a:t>Curruthers</a:t>
            </a:r>
            <a:r>
              <a:rPr lang="en-US" sz="1600"/>
              <a:t>, </a:t>
            </a:r>
            <a:r>
              <a:rPr lang="en-US" sz="1600" b="0" i="0" u="none" strike="noStrike">
                <a:solidFill>
                  <a:srgbClr val="151142"/>
                </a:solidFill>
                <a:effectLst/>
                <a:latin typeface="Calibre"/>
              </a:rPr>
              <a:t>February 6, 2023</a:t>
            </a:r>
          </a:p>
          <a:p>
            <a:endParaRPr lang="en-US" sz="1600"/>
          </a:p>
        </p:txBody>
      </p:sp>
      <p:pic>
        <p:nvPicPr>
          <p:cNvPr id="13" name="Picture 12">
            <a:extLst>
              <a:ext uri="{FF2B5EF4-FFF2-40B4-BE49-F238E27FC236}">
                <a16:creationId xmlns:a16="http://schemas.microsoft.com/office/drawing/2014/main" id="{C6CB1441-A0E2-77C9-4A42-929C350235D1}"/>
              </a:ext>
            </a:extLst>
          </p:cNvPr>
          <p:cNvPicPr>
            <a:picLocks noChangeAspect="1"/>
          </p:cNvPicPr>
          <p:nvPr/>
        </p:nvPicPr>
        <p:blipFill>
          <a:blip r:embed="rId8"/>
          <a:stretch>
            <a:fillRect/>
          </a:stretch>
        </p:blipFill>
        <p:spPr>
          <a:xfrm>
            <a:off x="959577" y="2115396"/>
            <a:ext cx="4830930" cy="2912208"/>
          </a:xfrm>
          <a:prstGeom prst="ellipse">
            <a:avLst/>
          </a:prstGeom>
          <a:ln>
            <a:noFill/>
          </a:ln>
          <a:effectLst>
            <a:softEdge rad="112500"/>
          </a:effectLst>
        </p:spPr>
      </p:pic>
      <p:sp>
        <p:nvSpPr>
          <p:cNvPr id="14" name="TextBox 13">
            <a:extLst>
              <a:ext uri="{FF2B5EF4-FFF2-40B4-BE49-F238E27FC236}">
                <a16:creationId xmlns:a16="http://schemas.microsoft.com/office/drawing/2014/main" id="{19286B0F-8CB4-9431-D72F-BF4548708A3E}"/>
              </a:ext>
            </a:extLst>
          </p:cNvPr>
          <p:cNvSpPr txBox="1"/>
          <p:nvPr/>
        </p:nvSpPr>
        <p:spPr>
          <a:xfrm>
            <a:off x="880212" y="200695"/>
            <a:ext cx="4619791" cy="1446550"/>
          </a:xfrm>
          <a:prstGeom prst="rect">
            <a:avLst/>
          </a:prstGeom>
          <a:noFill/>
        </p:spPr>
        <p:txBody>
          <a:bodyPr wrap="none" rtlCol="0">
            <a:spAutoFit/>
          </a:bodyPr>
          <a:lstStyle/>
          <a:p>
            <a:r>
              <a:rPr lang="en-US" sz="4400" b="1">
                <a:latin typeface="+mj-lt"/>
              </a:rPr>
              <a:t>7 Types of</a:t>
            </a:r>
          </a:p>
          <a:p>
            <a:r>
              <a:rPr lang="en-US" sz="4400" b="1">
                <a:latin typeface="+mj-lt"/>
              </a:rPr>
              <a:t>Business Mentors</a:t>
            </a:r>
          </a:p>
        </p:txBody>
      </p:sp>
      <p:pic>
        <p:nvPicPr>
          <p:cNvPr id="15" name="Picture 14">
            <a:extLst>
              <a:ext uri="{FF2B5EF4-FFF2-40B4-BE49-F238E27FC236}">
                <a16:creationId xmlns:a16="http://schemas.microsoft.com/office/drawing/2014/main" id="{D207841C-3415-09B9-7511-7DD19FA13BBD}"/>
              </a:ext>
            </a:extLst>
          </p:cNvPr>
          <p:cNvPicPr>
            <a:picLocks noChangeAspect="1"/>
          </p:cNvPicPr>
          <p:nvPr/>
        </p:nvPicPr>
        <p:blipFill>
          <a:blip r:embed="rId9" cstate="email">
            <a:clrChange>
              <a:clrFrom>
                <a:srgbClr val="FFF7D5"/>
              </a:clrFrom>
              <a:clrTo>
                <a:srgbClr val="FFF7D5">
                  <a:alpha val="0"/>
                </a:srgbClr>
              </a:clrTo>
            </a:clrChange>
            <a:extLst>
              <a:ext uri="{28A0092B-C50C-407E-A947-70E740481C1C}">
                <a14:useLocalDpi xmlns:a14="http://schemas.microsoft.com/office/drawing/2010/main"/>
              </a:ext>
            </a:extLst>
          </a:blip>
          <a:stretch>
            <a:fillRect/>
          </a:stretch>
        </p:blipFill>
        <p:spPr>
          <a:xfrm>
            <a:off x="763169" y="5641445"/>
            <a:ext cx="1524001" cy="811941"/>
          </a:xfrm>
          <a:prstGeom prst="rect">
            <a:avLst/>
          </a:prstGeom>
        </p:spPr>
      </p:pic>
    </p:spTree>
    <p:extLst>
      <p:ext uri="{BB962C8B-B14F-4D97-AF65-F5344CB8AC3E}">
        <p14:creationId xmlns:p14="http://schemas.microsoft.com/office/powerpoint/2010/main" val="2461118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0AEFDE-DB80-4A5C-173F-3D77451C2716}"/>
              </a:ext>
            </a:extLst>
          </p:cNvPr>
          <p:cNvSpPr>
            <a:spLocks noGrp="1"/>
          </p:cNvSpPr>
          <p:nvPr>
            <p:ph type="sldNum" sz="quarter" idx="12"/>
          </p:nvPr>
        </p:nvSpPr>
        <p:spPr/>
        <p:txBody>
          <a:bodyPr/>
          <a:lstStyle/>
          <a:p>
            <a:fld id="{6D22F896-40B5-4ADD-8801-0D06FADFA095}" type="slidenum">
              <a:rPr lang="en-US" smtClean="0"/>
              <a:t>24</a:t>
            </a:fld>
            <a:endParaRPr lang="en-US"/>
          </a:p>
        </p:txBody>
      </p:sp>
      <p:pic>
        <p:nvPicPr>
          <p:cNvPr id="4" name="Picture 3">
            <a:extLst>
              <a:ext uri="{FF2B5EF4-FFF2-40B4-BE49-F238E27FC236}">
                <a16:creationId xmlns:a16="http://schemas.microsoft.com/office/drawing/2014/main" id="{C5D71A84-45BE-AA72-8B0F-523E849B3E79}"/>
              </a:ext>
            </a:extLst>
          </p:cNvPr>
          <p:cNvPicPr>
            <a:picLocks noChangeAspect="1"/>
          </p:cNvPicPr>
          <p:nvPr/>
        </p:nvPicPr>
        <p:blipFill rotWithShape="1">
          <a:blip r:embed="rId3">
            <a:clrChange>
              <a:clrFrom>
                <a:srgbClr val="F1F0EC"/>
              </a:clrFrom>
              <a:clrTo>
                <a:srgbClr val="F1F0EC">
                  <a:alpha val="0"/>
                </a:srgbClr>
              </a:clrTo>
            </a:clrChange>
            <a:duotone>
              <a:prstClr val="black"/>
              <a:schemeClr val="accent5">
                <a:tint val="45000"/>
                <a:satMod val="400000"/>
              </a:schemeClr>
            </a:duotone>
          </a:blip>
          <a:srcRect t="30198"/>
          <a:stretch/>
        </p:blipFill>
        <p:spPr>
          <a:xfrm>
            <a:off x="323807" y="1674433"/>
            <a:ext cx="12026055" cy="4510446"/>
          </a:xfrm>
          <a:prstGeom prst="rect">
            <a:avLst/>
          </a:prstGeom>
        </p:spPr>
      </p:pic>
      <p:pic>
        <p:nvPicPr>
          <p:cNvPr id="5" name="Picture 4">
            <a:extLst>
              <a:ext uri="{FF2B5EF4-FFF2-40B4-BE49-F238E27FC236}">
                <a16:creationId xmlns:a16="http://schemas.microsoft.com/office/drawing/2014/main" id="{E6E53D30-CCCC-142E-AAF0-761FFED21789}"/>
              </a:ext>
            </a:extLst>
          </p:cNvPr>
          <p:cNvPicPr>
            <a:picLocks noChangeAspect="1"/>
          </p:cNvPicPr>
          <p:nvPr/>
        </p:nvPicPr>
        <p:blipFill>
          <a:blip r:embed="rId4" cstate="email">
            <a:clrChange>
              <a:clrFrom>
                <a:srgbClr val="FFF7D5"/>
              </a:clrFrom>
              <a:clrTo>
                <a:srgbClr val="FFF7D5">
                  <a:alpha val="0"/>
                </a:srgbClr>
              </a:clrTo>
            </a:clrChange>
            <a:extLst>
              <a:ext uri="{28A0092B-C50C-407E-A947-70E740481C1C}">
                <a14:useLocalDpi xmlns:a14="http://schemas.microsoft.com/office/drawing/2010/main"/>
              </a:ext>
            </a:extLst>
          </a:blip>
          <a:stretch>
            <a:fillRect/>
          </a:stretch>
        </p:blipFill>
        <p:spPr>
          <a:xfrm>
            <a:off x="10590106" y="35635"/>
            <a:ext cx="1601894" cy="853440"/>
          </a:xfrm>
          <a:prstGeom prst="rect">
            <a:avLst/>
          </a:prstGeom>
        </p:spPr>
      </p:pic>
      <p:sp>
        <p:nvSpPr>
          <p:cNvPr id="6" name="TextBox 5">
            <a:extLst>
              <a:ext uri="{FF2B5EF4-FFF2-40B4-BE49-F238E27FC236}">
                <a16:creationId xmlns:a16="http://schemas.microsoft.com/office/drawing/2014/main" id="{2011C4B9-4E1E-1F5C-DAB8-1817DC443D79}"/>
              </a:ext>
            </a:extLst>
          </p:cNvPr>
          <p:cNvSpPr txBox="1"/>
          <p:nvPr/>
        </p:nvSpPr>
        <p:spPr>
          <a:xfrm rot="16200000">
            <a:off x="-3301164" y="3469781"/>
            <a:ext cx="6986016" cy="338554"/>
          </a:xfrm>
          <a:prstGeom prst="rect">
            <a:avLst/>
          </a:prstGeom>
          <a:noFill/>
        </p:spPr>
        <p:txBody>
          <a:bodyPr wrap="square">
            <a:spAutoFit/>
          </a:bodyPr>
          <a:lstStyle/>
          <a:p>
            <a:pPr algn="ctr"/>
            <a:r>
              <a:rPr lang="en-US" sz="1600" b="1" i="0" u="none" strike="noStrike">
                <a:solidFill>
                  <a:srgbClr val="151142"/>
                </a:solidFill>
                <a:effectLst/>
              </a:rPr>
              <a:t>Source: Together Website: 5-Step Guide To Start A Mentoring Program</a:t>
            </a:r>
          </a:p>
        </p:txBody>
      </p:sp>
      <p:sp>
        <p:nvSpPr>
          <p:cNvPr id="7" name="TextBox 6">
            <a:extLst>
              <a:ext uri="{FF2B5EF4-FFF2-40B4-BE49-F238E27FC236}">
                <a16:creationId xmlns:a16="http://schemas.microsoft.com/office/drawing/2014/main" id="{91500DF6-5B27-4A7F-1C15-2FC84D1D02F9}"/>
              </a:ext>
            </a:extLst>
          </p:cNvPr>
          <p:cNvSpPr txBox="1"/>
          <p:nvPr/>
        </p:nvSpPr>
        <p:spPr>
          <a:xfrm>
            <a:off x="3135086" y="445389"/>
            <a:ext cx="6878293" cy="1446550"/>
          </a:xfrm>
          <a:prstGeom prst="rect">
            <a:avLst/>
          </a:prstGeom>
          <a:noFill/>
        </p:spPr>
        <p:txBody>
          <a:bodyPr wrap="none" rtlCol="0">
            <a:spAutoFit/>
          </a:bodyPr>
          <a:lstStyle/>
          <a:p>
            <a:r>
              <a:rPr lang="en-US" sz="4400" b="1">
                <a:latin typeface="+mj-lt"/>
              </a:rPr>
              <a:t>High level steps to starting </a:t>
            </a:r>
          </a:p>
          <a:p>
            <a:pPr algn="ctr"/>
            <a:r>
              <a:rPr lang="en-US" sz="4400" b="1">
                <a:latin typeface="+mj-lt"/>
              </a:rPr>
              <a:t>a mentoring program</a:t>
            </a:r>
          </a:p>
        </p:txBody>
      </p:sp>
    </p:spTree>
    <p:extLst>
      <p:ext uri="{BB962C8B-B14F-4D97-AF65-F5344CB8AC3E}">
        <p14:creationId xmlns:p14="http://schemas.microsoft.com/office/powerpoint/2010/main" val="2197855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B6E097-75E7-FE87-D8B3-69FEA2766AF1}"/>
              </a:ext>
            </a:extLst>
          </p:cNvPr>
          <p:cNvSpPr>
            <a:spLocks noGrp="1"/>
          </p:cNvSpPr>
          <p:nvPr>
            <p:ph type="sldNum" sz="quarter" idx="12"/>
          </p:nvPr>
        </p:nvSpPr>
        <p:spPr/>
        <p:txBody>
          <a:bodyPr/>
          <a:lstStyle/>
          <a:p>
            <a:fld id="{6D22F896-40B5-4ADD-8801-0D06FADFA095}" type="slidenum">
              <a:rPr lang="en-US" smtClean="0"/>
              <a:t>25</a:t>
            </a:fld>
            <a:endParaRPr lang="en-US"/>
          </a:p>
        </p:txBody>
      </p:sp>
      <p:pic>
        <p:nvPicPr>
          <p:cNvPr id="4" name="Picture 3">
            <a:extLst>
              <a:ext uri="{FF2B5EF4-FFF2-40B4-BE49-F238E27FC236}">
                <a16:creationId xmlns:a16="http://schemas.microsoft.com/office/drawing/2014/main" id="{D5AA0E0B-4729-5F27-363A-3224198C4871}"/>
              </a:ext>
            </a:extLst>
          </p:cNvPr>
          <p:cNvPicPr>
            <a:picLocks noChangeAspect="1"/>
          </p:cNvPicPr>
          <p:nvPr/>
        </p:nvPicPr>
        <p:blipFill rotWithShape="1">
          <a:blip r:embed="rId3">
            <a:clrChange>
              <a:clrFrom>
                <a:srgbClr val="FFFBF5"/>
              </a:clrFrom>
              <a:clrTo>
                <a:srgbClr val="FFFBF5">
                  <a:alpha val="0"/>
                </a:srgbClr>
              </a:clrTo>
            </a:clrChange>
            <a:duotone>
              <a:prstClr val="black"/>
              <a:schemeClr val="accent5">
                <a:tint val="45000"/>
                <a:satMod val="400000"/>
              </a:schemeClr>
            </a:duotone>
          </a:blip>
          <a:srcRect l="8708" t="7068" r="5879" b="4197"/>
          <a:stretch/>
        </p:blipFill>
        <p:spPr>
          <a:xfrm>
            <a:off x="902524" y="1773354"/>
            <a:ext cx="4892633" cy="3135086"/>
          </a:xfrm>
          <a:prstGeom prst="rect">
            <a:avLst/>
          </a:prstGeom>
          <a:ln w="88900" cap="sq" cmpd="thickThin">
            <a:solidFill>
              <a:srgbClr val="33576C"/>
            </a:solidFill>
            <a:prstDash val="solid"/>
            <a:miter lim="800000"/>
          </a:ln>
          <a:effectLst>
            <a:innerShdw blurRad="76200">
              <a:srgbClr val="000000"/>
            </a:innerShdw>
          </a:effectLst>
        </p:spPr>
      </p:pic>
      <p:sp>
        <p:nvSpPr>
          <p:cNvPr id="23" name="Oval 22">
            <a:extLst>
              <a:ext uri="{FF2B5EF4-FFF2-40B4-BE49-F238E27FC236}">
                <a16:creationId xmlns:a16="http://schemas.microsoft.com/office/drawing/2014/main" id="{E75B7166-765B-8129-4C7F-2E48028C7DBE}"/>
              </a:ext>
            </a:extLst>
          </p:cNvPr>
          <p:cNvSpPr/>
          <p:nvPr/>
        </p:nvSpPr>
        <p:spPr>
          <a:xfrm>
            <a:off x="1435456" y="1826653"/>
            <a:ext cx="1631722" cy="165726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60000"/>
                  <a:lumOff val="40000"/>
                </a:schemeClr>
              </a:solidFill>
            </a:endParaRPr>
          </a:p>
        </p:txBody>
      </p:sp>
      <p:pic>
        <p:nvPicPr>
          <p:cNvPr id="6" name="Picture 5">
            <a:extLst>
              <a:ext uri="{FF2B5EF4-FFF2-40B4-BE49-F238E27FC236}">
                <a16:creationId xmlns:a16="http://schemas.microsoft.com/office/drawing/2014/main" id="{5B21B4FC-1718-B6CE-10C1-5CF0647541B9}"/>
              </a:ext>
            </a:extLst>
          </p:cNvPr>
          <p:cNvPicPr>
            <a:picLocks noChangeAspect="1"/>
          </p:cNvPicPr>
          <p:nvPr/>
        </p:nvPicPr>
        <p:blipFill>
          <a:blip r:embed="rId4">
            <a:clrChange>
              <a:clrFrom>
                <a:srgbClr val="FFFBF5"/>
              </a:clrFrom>
              <a:clrTo>
                <a:srgbClr val="FFFBF5">
                  <a:alpha val="0"/>
                </a:srgbClr>
              </a:clrTo>
            </a:clrChange>
            <a:duotone>
              <a:prstClr val="black"/>
              <a:schemeClr val="accent5">
                <a:tint val="45000"/>
                <a:satMod val="400000"/>
              </a:schemeClr>
            </a:duotone>
          </a:blip>
          <a:stretch>
            <a:fillRect/>
          </a:stretch>
        </p:blipFill>
        <p:spPr>
          <a:xfrm>
            <a:off x="6375578" y="1773354"/>
            <a:ext cx="5357684" cy="4680032"/>
          </a:xfrm>
          <a:prstGeom prst="rect">
            <a:avLst/>
          </a:prstGeom>
          <a:ln w="88900" cap="sq" cmpd="thickThin">
            <a:solidFill>
              <a:srgbClr val="33576C"/>
            </a:solidFill>
            <a:prstDash val="solid"/>
            <a:miter lim="800000"/>
          </a:ln>
          <a:effectLst>
            <a:innerShdw blurRad="76200">
              <a:srgbClr val="000000"/>
            </a:innerShdw>
          </a:effectLst>
        </p:spPr>
      </p:pic>
      <p:sp>
        <p:nvSpPr>
          <p:cNvPr id="7" name="TextBox 6">
            <a:extLst>
              <a:ext uri="{FF2B5EF4-FFF2-40B4-BE49-F238E27FC236}">
                <a16:creationId xmlns:a16="http://schemas.microsoft.com/office/drawing/2014/main" id="{F3E0C7B8-DF41-F3A1-F67E-498DA6A4ACC4}"/>
              </a:ext>
            </a:extLst>
          </p:cNvPr>
          <p:cNvSpPr txBox="1"/>
          <p:nvPr/>
        </p:nvSpPr>
        <p:spPr>
          <a:xfrm>
            <a:off x="3740728" y="1773354"/>
            <a:ext cx="1790875" cy="830997"/>
          </a:xfrm>
          <a:prstGeom prst="rect">
            <a:avLst/>
          </a:prstGeom>
          <a:noFill/>
        </p:spPr>
        <p:txBody>
          <a:bodyPr wrap="none" rtlCol="0">
            <a:spAutoFit/>
          </a:bodyPr>
          <a:lstStyle/>
          <a:p>
            <a:r>
              <a:rPr lang="en-US" sz="2400" b="1"/>
              <a:t>One-0n-One</a:t>
            </a:r>
          </a:p>
          <a:p>
            <a:endParaRPr lang="en-US" sz="2400"/>
          </a:p>
        </p:txBody>
      </p:sp>
      <p:sp>
        <p:nvSpPr>
          <p:cNvPr id="8" name="TextBox 7">
            <a:extLst>
              <a:ext uri="{FF2B5EF4-FFF2-40B4-BE49-F238E27FC236}">
                <a16:creationId xmlns:a16="http://schemas.microsoft.com/office/drawing/2014/main" id="{C16CD925-B34F-9852-EB52-C4167A371CA6}"/>
              </a:ext>
            </a:extLst>
          </p:cNvPr>
          <p:cNvSpPr txBox="1"/>
          <p:nvPr/>
        </p:nvSpPr>
        <p:spPr>
          <a:xfrm>
            <a:off x="10583542" y="1868356"/>
            <a:ext cx="1001428" cy="830997"/>
          </a:xfrm>
          <a:prstGeom prst="rect">
            <a:avLst/>
          </a:prstGeom>
          <a:noFill/>
        </p:spPr>
        <p:txBody>
          <a:bodyPr wrap="none" rtlCol="0">
            <a:spAutoFit/>
          </a:bodyPr>
          <a:lstStyle/>
          <a:p>
            <a:r>
              <a:rPr lang="en-US" sz="2400" b="1"/>
              <a:t>Group</a:t>
            </a:r>
          </a:p>
          <a:p>
            <a:endParaRPr lang="en-US" sz="2400"/>
          </a:p>
        </p:txBody>
      </p:sp>
      <p:sp>
        <p:nvSpPr>
          <p:cNvPr id="9" name="TextBox 8">
            <a:extLst>
              <a:ext uri="{FF2B5EF4-FFF2-40B4-BE49-F238E27FC236}">
                <a16:creationId xmlns:a16="http://schemas.microsoft.com/office/drawing/2014/main" id="{F4CDCEAD-5A26-3E1A-7594-7683DEFA8187}"/>
              </a:ext>
            </a:extLst>
          </p:cNvPr>
          <p:cNvSpPr txBox="1"/>
          <p:nvPr/>
        </p:nvSpPr>
        <p:spPr>
          <a:xfrm>
            <a:off x="902524" y="404614"/>
            <a:ext cx="6230103" cy="769441"/>
          </a:xfrm>
          <a:prstGeom prst="rect">
            <a:avLst/>
          </a:prstGeom>
          <a:noFill/>
        </p:spPr>
        <p:txBody>
          <a:bodyPr wrap="none" rtlCol="0">
            <a:spAutoFit/>
          </a:bodyPr>
          <a:lstStyle/>
          <a:p>
            <a:r>
              <a:rPr lang="en-US" sz="4400" b="1">
                <a:latin typeface="+mj-lt"/>
              </a:rPr>
              <a:t>4 Mentoring Approaches</a:t>
            </a:r>
          </a:p>
        </p:txBody>
      </p:sp>
      <p:pic>
        <p:nvPicPr>
          <p:cNvPr id="10" name="Picture 9">
            <a:extLst>
              <a:ext uri="{FF2B5EF4-FFF2-40B4-BE49-F238E27FC236}">
                <a16:creationId xmlns:a16="http://schemas.microsoft.com/office/drawing/2014/main" id="{CA263602-4ED5-6A7C-66B1-CC46789A35D8}"/>
              </a:ext>
            </a:extLst>
          </p:cNvPr>
          <p:cNvPicPr>
            <a:picLocks noChangeAspect="1"/>
          </p:cNvPicPr>
          <p:nvPr/>
        </p:nvPicPr>
        <p:blipFill>
          <a:blip r:embed="rId5" cstate="email">
            <a:clrChange>
              <a:clrFrom>
                <a:srgbClr val="FFF7D5"/>
              </a:clrFrom>
              <a:clrTo>
                <a:srgbClr val="FFF7D5">
                  <a:alpha val="0"/>
                </a:srgbClr>
              </a:clrTo>
            </a:clrChange>
            <a:extLst>
              <a:ext uri="{28A0092B-C50C-407E-A947-70E740481C1C}">
                <a14:useLocalDpi xmlns:a14="http://schemas.microsoft.com/office/drawing/2010/main"/>
              </a:ext>
            </a:extLst>
          </a:blip>
          <a:stretch>
            <a:fillRect/>
          </a:stretch>
        </p:blipFill>
        <p:spPr>
          <a:xfrm>
            <a:off x="10295906" y="24604"/>
            <a:ext cx="1896094" cy="1010181"/>
          </a:xfrm>
          <a:prstGeom prst="rect">
            <a:avLst/>
          </a:prstGeom>
        </p:spPr>
      </p:pic>
      <p:sp>
        <p:nvSpPr>
          <p:cNvPr id="3" name="TextBox 2">
            <a:extLst>
              <a:ext uri="{FF2B5EF4-FFF2-40B4-BE49-F238E27FC236}">
                <a16:creationId xmlns:a16="http://schemas.microsoft.com/office/drawing/2014/main" id="{9CAAC331-40A3-89CB-CAB6-FEB86FEB10AB}"/>
              </a:ext>
            </a:extLst>
          </p:cNvPr>
          <p:cNvSpPr txBox="1"/>
          <p:nvPr/>
        </p:nvSpPr>
        <p:spPr>
          <a:xfrm rot="16200000">
            <a:off x="-3301164" y="3469781"/>
            <a:ext cx="6986016" cy="338554"/>
          </a:xfrm>
          <a:prstGeom prst="rect">
            <a:avLst/>
          </a:prstGeom>
          <a:noFill/>
        </p:spPr>
        <p:txBody>
          <a:bodyPr wrap="square">
            <a:spAutoFit/>
          </a:bodyPr>
          <a:lstStyle/>
          <a:p>
            <a:pPr algn="ctr"/>
            <a:r>
              <a:rPr lang="en-US" sz="1600" b="1" i="0" u="none" strike="noStrike">
                <a:solidFill>
                  <a:srgbClr val="151142"/>
                </a:solidFill>
                <a:effectLst/>
              </a:rPr>
              <a:t>Source: Together Website: 5-Step Guide To Start A Mentoring Program</a:t>
            </a:r>
          </a:p>
        </p:txBody>
      </p:sp>
      <p:sp>
        <p:nvSpPr>
          <p:cNvPr id="22" name="32-Point Star 21">
            <a:extLst>
              <a:ext uri="{FF2B5EF4-FFF2-40B4-BE49-F238E27FC236}">
                <a16:creationId xmlns:a16="http://schemas.microsoft.com/office/drawing/2014/main" id="{5BF56E7D-0278-4D07-01F7-4422096414C0}"/>
              </a:ext>
            </a:extLst>
          </p:cNvPr>
          <p:cNvSpPr/>
          <p:nvPr/>
        </p:nvSpPr>
        <p:spPr>
          <a:xfrm>
            <a:off x="1400052" y="1857216"/>
            <a:ext cx="1948788" cy="1782808"/>
          </a:xfrm>
          <a:prstGeom prst="star32">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60000"/>
                  <a:lumOff val="40000"/>
                </a:schemeClr>
              </a:solidFill>
            </a:endParaRPr>
          </a:p>
        </p:txBody>
      </p:sp>
      <p:pic>
        <p:nvPicPr>
          <p:cNvPr id="25" name="Picture 24">
            <a:extLst>
              <a:ext uri="{FF2B5EF4-FFF2-40B4-BE49-F238E27FC236}">
                <a16:creationId xmlns:a16="http://schemas.microsoft.com/office/drawing/2014/main" id="{62CA38AC-4293-0963-8C37-DF846D36CA4B}"/>
              </a:ext>
            </a:extLst>
          </p:cNvPr>
          <p:cNvPicPr>
            <a:picLocks noChangeAspect="1"/>
          </p:cNvPicPr>
          <p:nvPr/>
        </p:nvPicPr>
        <p:blipFill>
          <a:blip r:embed="rId6"/>
          <a:stretch>
            <a:fillRect/>
          </a:stretch>
        </p:blipFill>
        <p:spPr>
          <a:xfrm>
            <a:off x="1843552" y="2169205"/>
            <a:ext cx="1000493" cy="1180041"/>
          </a:xfrm>
          <a:prstGeom prst="ellipse">
            <a:avLst/>
          </a:prstGeom>
        </p:spPr>
      </p:pic>
      <p:sp>
        <p:nvSpPr>
          <p:cNvPr id="26" name="Donut 25">
            <a:extLst>
              <a:ext uri="{FF2B5EF4-FFF2-40B4-BE49-F238E27FC236}">
                <a16:creationId xmlns:a16="http://schemas.microsoft.com/office/drawing/2014/main" id="{9CCDBBAD-8BF8-8706-DD52-7D424A8B51DB}"/>
              </a:ext>
            </a:extLst>
          </p:cNvPr>
          <p:cNvSpPr/>
          <p:nvPr/>
        </p:nvSpPr>
        <p:spPr>
          <a:xfrm>
            <a:off x="8569842" y="5385537"/>
            <a:ext cx="735271" cy="706921"/>
          </a:xfrm>
          <a:prstGeom prst="donut">
            <a:avLst>
              <a:gd name="adj" fmla="val 15789"/>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7" name="Picture 26">
            <a:extLst>
              <a:ext uri="{FF2B5EF4-FFF2-40B4-BE49-F238E27FC236}">
                <a16:creationId xmlns:a16="http://schemas.microsoft.com/office/drawing/2014/main" id="{2AF1D17E-10D0-082C-91F0-48D7190A5D17}"/>
              </a:ext>
            </a:extLst>
          </p:cNvPr>
          <p:cNvPicPr>
            <a:picLocks noChangeAspect="1"/>
          </p:cNvPicPr>
          <p:nvPr/>
        </p:nvPicPr>
        <p:blipFill>
          <a:blip r:embed="rId6"/>
          <a:stretch>
            <a:fillRect/>
          </a:stretch>
        </p:blipFill>
        <p:spPr>
          <a:xfrm>
            <a:off x="8527310" y="5311106"/>
            <a:ext cx="735271" cy="706921"/>
          </a:xfrm>
          <a:prstGeom prst="ellipse">
            <a:avLst/>
          </a:prstGeom>
        </p:spPr>
      </p:pic>
    </p:spTree>
    <p:extLst>
      <p:ext uri="{BB962C8B-B14F-4D97-AF65-F5344CB8AC3E}">
        <p14:creationId xmlns:p14="http://schemas.microsoft.com/office/powerpoint/2010/main" val="2030342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B6E097-75E7-FE87-D8B3-69FEA2766AF1}"/>
              </a:ext>
            </a:extLst>
          </p:cNvPr>
          <p:cNvSpPr>
            <a:spLocks noGrp="1"/>
          </p:cNvSpPr>
          <p:nvPr>
            <p:ph type="sldNum" sz="quarter" idx="12"/>
          </p:nvPr>
        </p:nvSpPr>
        <p:spPr/>
        <p:txBody>
          <a:bodyPr/>
          <a:lstStyle/>
          <a:p>
            <a:fld id="{6D22F896-40B5-4ADD-8801-0D06FADFA095}" type="slidenum">
              <a:rPr lang="en-US" smtClean="0"/>
              <a:t>26</a:t>
            </a:fld>
            <a:endParaRPr lang="en-US"/>
          </a:p>
        </p:txBody>
      </p:sp>
      <p:sp>
        <p:nvSpPr>
          <p:cNvPr id="8" name="TextBox 7">
            <a:extLst>
              <a:ext uri="{FF2B5EF4-FFF2-40B4-BE49-F238E27FC236}">
                <a16:creationId xmlns:a16="http://schemas.microsoft.com/office/drawing/2014/main" id="{C16CD925-B34F-9852-EB52-C4167A371CA6}"/>
              </a:ext>
            </a:extLst>
          </p:cNvPr>
          <p:cNvSpPr txBox="1"/>
          <p:nvPr/>
        </p:nvSpPr>
        <p:spPr>
          <a:xfrm>
            <a:off x="9626849" y="1868355"/>
            <a:ext cx="2363276" cy="1200329"/>
          </a:xfrm>
          <a:prstGeom prst="rect">
            <a:avLst/>
          </a:prstGeom>
          <a:noFill/>
        </p:spPr>
        <p:txBody>
          <a:bodyPr wrap="none" rtlCol="0">
            <a:spAutoFit/>
          </a:bodyPr>
          <a:lstStyle/>
          <a:p>
            <a:pPr algn="ctr"/>
            <a:r>
              <a:rPr lang="en-US" sz="2400" b="1"/>
              <a:t>Flash Mentoring</a:t>
            </a:r>
          </a:p>
          <a:p>
            <a:pPr algn="ctr"/>
            <a:r>
              <a:rPr lang="en-US" sz="2400" b="1"/>
              <a:t>Multiples</a:t>
            </a:r>
          </a:p>
          <a:p>
            <a:pPr algn="ctr"/>
            <a:endParaRPr lang="en-US" sz="2400" b="1"/>
          </a:p>
        </p:txBody>
      </p:sp>
      <p:sp>
        <p:nvSpPr>
          <p:cNvPr id="9" name="TextBox 8">
            <a:extLst>
              <a:ext uri="{FF2B5EF4-FFF2-40B4-BE49-F238E27FC236}">
                <a16:creationId xmlns:a16="http://schemas.microsoft.com/office/drawing/2014/main" id="{F4CDCEAD-5A26-3E1A-7594-7683DEFA8187}"/>
              </a:ext>
            </a:extLst>
          </p:cNvPr>
          <p:cNvSpPr txBox="1"/>
          <p:nvPr/>
        </p:nvSpPr>
        <p:spPr>
          <a:xfrm>
            <a:off x="902524" y="404614"/>
            <a:ext cx="6230103" cy="769441"/>
          </a:xfrm>
          <a:prstGeom prst="rect">
            <a:avLst/>
          </a:prstGeom>
          <a:noFill/>
        </p:spPr>
        <p:txBody>
          <a:bodyPr wrap="none" rtlCol="0">
            <a:spAutoFit/>
          </a:bodyPr>
          <a:lstStyle/>
          <a:p>
            <a:r>
              <a:rPr lang="en-US" sz="4400" b="1">
                <a:latin typeface="+mj-lt"/>
              </a:rPr>
              <a:t>4 Mentoring Approaches</a:t>
            </a:r>
          </a:p>
        </p:txBody>
      </p:sp>
      <p:pic>
        <p:nvPicPr>
          <p:cNvPr id="10" name="Picture 9">
            <a:extLst>
              <a:ext uri="{FF2B5EF4-FFF2-40B4-BE49-F238E27FC236}">
                <a16:creationId xmlns:a16="http://schemas.microsoft.com/office/drawing/2014/main" id="{CA263602-4ED5-6A7C-66B1-CC46789A35D8}"/>
              </a:ext>
            </a:extLst>
          </p:cNvPr>
          <p:cNvPicPr>
            <a:picLocks noChangeAspect="1"/>
          </p:cNvPicPr>
          <p:nvPr/>
        </p:nvPicPr>
        <p:blipFill>
          <a:blip r:embed="rId3" cstate="email">
            <a:clrChange>
              <a:clrFrom>
                <a:srgbClr val="FFF7D5"/>
              </a:clrFrom>
              <a:clrTo>
                <a:srgbClr val="FFF7D5">
                  <a:alpha val="0"/>
                </a:srgbClr>
              </a:clrTo>
            </a:clrChange>
            <a:extLst>
              <a:ext uri="{28A0092B-C50C-407E-A947-70E740481C1C}">
                <a14:useLocalDpi xmlns:a14="http://schemas.microsoft.com/office/drawing/2010/main"/>
              </a:ext>
            </a:extLst>
          </a:blip>
          <a:stretch>
            <a:fillRect/>
          </a:stretch>
        </p:blipFill>
        <p:spPr>
          <a:xfrm>
            <a:off x="10230514" y="35635"/>
            <a:ext cx="1961486" cy="1045020"/>
          </a:xfrm>
          <a:prstGeom prst="rect">
            <a:avLst/>
          </a:prstGeom>
        </p:spPr>
      </p:pic>
      <p:sp>
        <p:nvSpPr>
          <p:cNvPr id="7" name="TextBox 6">
            <a:extLst>
              <a:ext uri="{FF2B5EF4-FFF2-40B4-BE49-F238E27FC236}">
                <a16:creationId xmlns:a16="http://schemas.microsoft.com/office/drawing/2014/main" id="{F3E0C7B8-DF41-F3A1-F67E-498DA6A4ACC4}"/>
              </a:ext>
            </a:extLst>
          </p:cNvPr>
          <p:cNvSpPr txBox="1"/>
          <p:nvPr/>
        </p:nvSpPr>
        <p:spPr>
          <a:xfrm>
            <a:off x="3742077" y="1785230"/>
            <a:ext cx="1905393" cy="830997"/>
          </a:xfrm>
          <a:prstGeom prst="rect">
            <a:avLst/>
          </a:prstGeom>
          <a:noFill/>
        </p:spPr>
        <p:txBody>
          <a:bodyPr wrap="none" rtlCol="0">
            <a:spAutoFit/>
          </a:bodyPr>
          <a:lstStyle/>
          <a:p>
            <a:r>
              <a:rPr lang="en-US" sz="2400" b="1"/>
              <a:t>Peer- to Peer</a:t>
            </a:r>
          </a:p>
          <a:p>
            <a:endParaRPr lang="en-US" sz="2400"/>
          </a:p>
        </p:txBody>
      </p:sp>
      <p:pic>
        <p:nvPicPr>
          <p:cNvPr id="11" name="Picture 10">
            <a:extLst>
              <a:ext uri="{FF2B5EF4-FFF2-40B4-BE49-F238E27FC236}">
                <a16:creationId xmlns:a16="http://schemas.microsoft.com/office/drawing/2014/main" id="{09FC08F4-9BE9-4B52-E376-75B411F2FD51}"/>
              </a:ext>
            </a:extLst>
          </p:cNvPr>
          <p:cNvPicPr>
            <a:picLocks noChangeAspect="1"/>
          </p:cNvPicPr>
          <p:nvPr/>
        </p:nvPicPr>
        <p:blipFill>
          <a:blip r:embed="rId4">
            <a:clrChange>
              <a:clrFrom>
                <a:srgbClr val="FFFBF5"/>
              </a:clrFrom>
              <a:clrTo>
                <a:srgbClr val="FFFBF5">
                  <a:alpha val="0"/>
                </a:srgbClr>
              </a:clrTo>
            </a:clrChange>
            <a:duotone>
              <a:prstClr val="black"/>
              <a:schemeClr val="accent5">
                <a:tint val="45000"/>
                <a:satMod val="400000"/>
              </a:schemeClr>
            </a:duotone>
          </a:blip>
          <a:stretch>
            <a:fillRect/>
          </a:stretch>
        </p:blipFill>
        <p:spPr>
          <a:xfrm>
            <a:off x="916701" y="1770665"/>
            <a:ext cx="4769866" cy="3359475"/>
          </a:xfrm>
          <a:prstGeom prst="rect">
            <a:avLst/>
          </a:prstGeom>
          <a:ln w="88900" cap="sq" cmpd="thickThin">
            <a:solidFill>
              <a:srgbClr val="33576C"/>
            </a:solidFill>
            <a:prstDash val="solid"/>
            <a:miter lim="800000"/>
          </a:ln>
          <a:effectLst>
            <a:innerShdw blurRad="76200">
              <a:srgbClr val="000000"/>
            </a:innerShdw>
          </a:effectLst>
        </p:spPr>
      </p:pic>
      <p:pic>
        <p:nvPicPr>
          <p:cNvPr id="14" name="Picture 13">
            <a:extLst>
              <a:ext uri="{FF2B5EF4-FFF2-40B4-BE49-F238E27FC236}">
                <a16:creationId xmlns:a16="http://schemas.microsoft.com/office/drawing/2014/main" id="{168B3FB9-88EB-DAED-B64E-FF463C7C315C}"/>
              </a:ext>
            </a:extLst>
          </p:cNvPr>
          <p:cNvPicPr>
            <a:picLocks noChangeAspect="1"/>
          </p:cNvPicPr>
          <p:nvPr/>
        </p:nvPicPr>
        <p:blipFill rotWithShape="1">
          <a:blip r:embed="rId5">
            <a:clrChange>
              <a:clrFrom>
                <a:srgbClr val="FFFBF5"/>
              </a:clrFrom>
              <a:clrTo>
                <a:srgbClr val="FFFBF5">
                  <a:alpha val="0"/>
                </a:srgbClr>
              </a:clrTo>
            </a:clrChange>
            <a:duotone>
              <a:prstClr val="black"/>
              <a:schemeClr val="accent5">
                <a:tint val="45000"/>
                <a:satMod val="400000"/>
              </a:schemeClr>
            </a:duotone>
          </a:blip>
          <a:srcRect l="3903" r="3844"/>
          <a:stretch/>
        </p:blipFill>
        <p:spPr>
          <a:xfrm>
            <a:off x="6090356" y="1770665"/>
            <a:ext cx="5855282" cy="4304295"/>
          </a:xfrm>
          <a:prstGeom prst="rect">
            <a:avLst/>
          </a:prstGeom>
          <a:ln w="88900" cap="sq" cmpd="thickThin">
            <a:solidFill>
              <a:srgbClr val="33576C"/>
            </a:solidFill>
            <a:prstDash val="solid"/>
            <a:miter lim="800000"/>
          </a:ln>
          <a:effectLst>
            <a:innerShdw blurRad="76200">
              <a:srgbClr val="000000"/>
            </a:innerShdw>
          </a:effectLst>
        </p:spPr>
      </p:pic>
      <p:cxnSp>
        <p:nvCxnSpPr>
          <p:cNvPr id="16" name="Straight Connector 15">
            <a:extLst>
              <a:ext uri="{FF2B5EF4-FFF2-40B4-BE49-F238E27FC236}">
                <a16:creationId xmlns:a16="http://schemas.microsoft.com/office/drawing/2014/main" id="{DCD2D038-6D81-C4D6-E14D-594CF89762FF}"/>
              </a:ext>
            </a:extLst>
          </p:cNvPr>
          <p:cNvCxnSpPr>
            <a:cxnSpLocks/>
          </p:cNvCxnSpPr>
          <p:nvPr/>
        </p:nvCxnSpPr>
        <p:spPr>
          <a:xfrm>
            <a:off x="8835655" y="2268278"/>
            <a:ext cx="410808"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4EF0A37-9584-D728-5D98-4E652A8DFDB5}"/>
              </a:ext>
            </a:extLst>
          </p:cNvPr>
          <p:cNvSpPr/>
          <p:nvPr/>
        </p:nvSpPr>
        <p:spPr>
          <a:xfrm rot="1829688">
            <a:off x="8750584" y="2275376"/>
            <a:ext cx="74428" cy="21265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061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8AA7B2-B5D7-4E80-720E-B8AF86E6D066}"/>
              </a:ext>
            </a:extLst>
          </p:cNvPr>
          <p:cNvSpPr>
            <a:spLocks noGrp="1"/>
          </p:cNvSpPr>
          <p:nvPr>
            <p:ph type="sldNum" sz="quarter" idx="12"/>
          </p:nvPr>
        </p:nvSpPr>
        <p:spPr/>
        <p:txBody>
          <a:bodyPr/>
          <a:lstStyle/>
          <a:p>
            <a:fld id="{6D22F896-40B5-4ADD-8801-0D06FADFA095}" type="slidenum">
              <a:rPr lang="en-US" smtClean="0"/>
              <a:t>27</a:t>
            </a:fld>
            <a:endParaRPr lang="en-US"/>
          </a:p>
        </p:txBody>
      </p:sp>
      <p:pic>
        <p:nvPicPr>
          <p:cNvPr id="4" name="Picture 3">
            <a:extLst>
              <a:ext uri="{FF2B5EF4-FFF2-40B4-BE49-F238E27FC236}">
                <a16:creationId xmlns:a16="http://schemas.microsoft.com/office/drawing/2014/main" id="{4952A743-E034-CACD-8309-D4F27ACF9FB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69113" y="804673"/>
            <a:ext cx="11073939" cy="5892554"/>
          </a:xfrm>
          <a:prstGeom prst="rect">
            <a:avLst/>
          </a:prstGeom>
        </p:spPr>
      </p:pic>
      <p:sp>
        <p:nvSpPr>
          <p:cNvPr id="5" name="TextBox 4">
            <a:extLst>
              <a:ext uri="{FF2B5EF4-FFF2-40B4-BE49-F238E27FC236}">
                <a16:creationId xmlns:a16="http://schemas.microsoft.com/office/drawing/2014/main" id="{0844A3B9-49BC-72F3-3BE9-958E5E34BAC0}"/>
              </a:ext>
            </a:extLst>
          </p:cNvPr>
          <p:cNvSpPr txBox="1"/>
          <p:nvPr/>
        </p:nvSpPr>
        <p:spPr>
          <a:xfrm>
            <a:off x="823124" y="187370"/>
            <a:ext cx="8649612" cy="769441"/>
          </a:xfrm>
          <a:prstGeom prst="rect">
            <a:avLst/>
          </a:prstGeom>
          <a:noFill/>
        </p:spPr>
        <p:txBody>
          <a:bodyPr wrap="none" rtlCol="0">
            <a:spAutoFit/>
          </a:bodyPr>
          <a:lstStyle/>
          <a:p>
            <a:r>
              <a:rPr lang="en-US" sz="4400">
                <a:latin typeface="+mj-lt"/>
              </a:rPr>
              <a:t>Structure of Mentoring Relationship</a:t>
            </a:r>
          </a:p>
        </p:txBody>
      </p:sp>
      <p:sp>
        <p:nvSpPr>
          <p:cNvPr id="6" name="TextBox 5">
            <a:extLst>
              <a:ext uri="{FF2B5EF4-FFF2-40B4-BE49-F238E27FC236}">
                <a16:creationId xmlns:a16="http://schemas.microsoft.com/office/drawing/2014/main" id="{56D32977-6E6B-7083-3F85-F7B6D0423FD6}"/>
              </a:ext>
            </a:extLst>
          </p:cNvPr>
          <p:cNvSpPr txBox="1"/>
          <p:nvPr/>
        </p:nvSpPr>
        <p:spPr>
          <a:xfrm rot="16200000">
            <a:off x="-2454904" y="3629151"/>
            <a:ext cx="5279137" cy="369332"/>
          </a:xfrm>
          <a:prstGeom prst="rect">
            <a:avLst/>
          </a:prstGeom>
          <a:noFill/>
        </p:spPr>
        <p:txBody>
          <a:bodyPr wrap="none" rtlCol="0">
            <a:spAutoFit/>
          </a:bodyPr>
          <a:lstStyle/>
          <a:p>
            <a:r>
              <a:rPr lang="en-US"/>
              <a:t>Source: Gonzaga Organizational Development, 2022</a:t>
            </a:r>
          </a:p>
        </p:txBody>
      </p:sp>
      <p:pic>
        <p:nvPicPr>
          <p:cNvPr id="7" name="Picture 6">
            <a:extLst>
              <a:ext uri="{FF2B5EF4-FFF2-40B4-BE49-F238E27FC236}">
                <a16:creationId xmlns:a16="http://schemas.microsoft.com/office/drawing/2014/main" id="{105E3F29-6902-C062-6EE8-5875B3E75708}"/>
              </a:ext>
            </a:extLst>
          </p:cNvPr>
          <p:cNvPicPr>
            <a:picLocks noChangeAspect="1"/>
          </p:cNvPicPr>
          <p:nvPr/>
        </p:nvPicPr>
        <p:blipFill>
          <a:blip r:embed="rId4" cstate="email">
            <a:clrChange>
              <a:clrFrom>
                <a:srgbClr val="FFF7D5"/>
              </a:clrFrom>
              <a:clrTo>
                <a:srgbClr val="FFF7D5">
                  <a:alpha val="0"/>
                </a:srgbClr>
              </a:clrTo>
            </a:clrChange>
            <a:extLst>
              <a:ext uri="{28A0092B-C50C-407E-A947-70E740481C1C}">
                <a14:useLocalDpi xmlns:a14="http://schemas.microsoft.com/office/drawing/2010/main"/>
              </a:ext>
            </a:extLst>
          </a:blip>
          <a:stretch>
            <a:fillRect/>
          </a:stretch>
        </p:blipFill>
        <p:spPr>
          <a:xfrm>
            <a:off x="10509503" y="-29607"/>
            <a:ext cx="1682497" cy="896383"/>
          </a:xfrm>
          <a:prstGeom prst="rect">
            <a:avLst/>
          </a:prstGeom>
        </p:spPr>
      </p:pic>
    </p:spTree>
    <p:extLst>
      <p:ext uri="{BB962C8B-B14F-4D97-AF65-F5344CB8AC3E}">
        <p14:creationId xmlns:p14="http://schemas.microsoft.com/office/powerpoint/2010/main" val="560695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9C9F5B-2A0F-BFD1-5A7D-9DA0BA537859}"/>
              </a:ext>
            </a:extLst>
          </p:cNvPr>
          <p:cNvSpPr>
            <a:spLocks noGrp="1"/>
          </p:cNvSpPr>
          <p:nvPr>
            <p:ph type="sldNum" sz="quarter" idx="12"/>
          </p:nvPr>
        </p:nvSpPr>
        <p:spPr/>
        <p:txBody>
          <a:bodyPr/>
          <a:lstStyle/>
          <a:p>
            <a:fld id="{6D22F896-40B5-4ADD-8801-0D06FADFA095}" type="slidenum">
              <a:rPr lang="en-US" smtClean="0"/>
              <a:t>28</a:t>
            </a:fld>
            <a:endParaRPr lang="en-US"/>
          </a:p>
        </p:txBody>
      </p:sp>
      <p:pic>
        <p:nvPicPr>
          <p:cNvPr id="4" name="Picture 3">
            <a:extLst>
              <a:ext uri="{FF2B5EF4-FFF2-40B4-BE49-F238E27FC236}">
                <a16:creationId xmlns:a16="http://schemas.microsoft.com/office/drawing/2014/main" id="{723ADC49-262C-FF01-F982-78D790C11AA7}"/>
              </a:ext>
            </a:extLst>
          </p:cNvPr>
          <p:cNvPicPr>
            <a:picLocks noChangeAspect="1"/>
          </p:cNvPicPr>
          <p:nvPr/>
        </p:nvPicPr>
        <p:blipFill rotWithShape="1">
          <a:blip r:embed="rId3">
            <a:clrChange>
              <a:clrFrom>
                <a:srgbClr val="FFFFFF"/>
              </a:clrFrom>
              <a:clrTo>
                <a:srgbClr val="FFFFFF">
                  <a:alpha val="0"/>
                </a:srgbClr>
              </a:clrTo>
            </a:clrChange>
            <a:duotone>
              <a:prstClr val="black"/>
              <a:schemeClr val="accent5">
                <a:tint val="45000"/>
                <a:satMod val="400000"/>
              </a:schemeClr>
            </a:duotone>
          </a:blip>
          <a:srcRect t="2204" b="797"/>
          <a:stretch/>
        </p:blipFill>
        <p:spPr>
          <a:xfrm>
            <a:off x="1122972" y="597889"/>
            <a:ext cx="10859225" cy="6217440"/>
          </a:xfrm>
          <a:prstGeom prst="rect">
            <a:avLst/>
          </a:prstGeom>
        </p:spPr>
      </p:pic>
      <p:sp>
        <p:nvSpPr>
          <p:cNvPr id="5" name="TextBox 4">
            <a:extLst>
              <a:ext uri="{FF2B5EF4-FFF2-40B4-BE49-F238E27FC236}">
                <a16:creationId xmlns:a16="http://schemas.microsoft.com/office/drawing/2014/main" id="{F5B9C14D-84F7-E2D3-D520-E3A2070FC4BD}"/>
              </a:ext>
            </a:extLst>
          </p:cNvPr>
          <p:cNvSpPr txBox="1"/>
          <p:nvPr/>
        </p:nvSpPr>
        <p:spPr>
          <a:xfrm>
            <a:off x="841248" y="-85344"/>
            <a:ext cx="3274743" cy="769441"/>
          </a:xfrm>
          <a:prstGeom prst="rect">
            <a:avLst/>
          </a:prstGeom>
          <a:noFill/>
        </p:spPr>
        <p:txBody>
          <a:bodyPr wrap="none" rtlCol="0">
            <a:spAutoFit/>
          </a:bodyPr>
          <a:lstStyle/>
          <a:p>
            <a:r>
              <a:rPr lang="en-US" sz="4400"/>
              <a:t>Mentor Tips: </a:t>
            </a:r>
          </a:p>
        </p:txBody>
      </p:sp>
      <p:sp>
        <p:nvSpPr>
          <p:cNvPr id="6" name="TextBox 5">
            <a:extLst>
              <a:ext uri="{FF2B5EF4-FFF2-40B4-BE49-F238E27FC236}">
                <a16:creationId xmlns:a16="http://schemas.microsoft.com/office/drawing/2014/main" id="{65448F2F-A71D-1955-30B4-9B2543E142F4}"/>
              </a:ext>
            </a:extLst>
          </p:cNvPr>
          <p:cNvSpPr txBox="1"/>
          <p:nvPr/>
        </p:nvSpPr>
        <p:spPr>
          <a:xfrm rot="16200000">
            <a:off x="-2454904" y="3629151"/>
            <a:ext cx="5279137" cy="369332"/>
          </a:xfrm>
          <a:prstGeom prst="rect">
            <a:avLst/>
          </a:prstGeom>
          <a:noFill/>
        </p:spPr>
        <p:txBody>
          <a:bodyPr wrap="none" rtlCol="0">
            <a:spAutoFit/>
          </a:bodyPr>
          <a:lstStyle/>
          <a:p>
            <a:r>
              <a:rPr lang="en-US"/>
              <a:t>Source: Gonzaga Organizational Development, 2022</a:t>
            </a:r>
          </a:p>
        </p:txBody>
      </p:sp>
      <p:pic>
        <p:nvPicPr>
          <p:cNvPr id="7" name="Picture 6">
            <a:extLst>
              <a:ext uri="{FF2B5EF4-FFF2-40B4-BE49-F238E27FC236}">
                <a16:creationId xmlns:a16="http://schemas.microsoft.com/office/drawing/2014/main" id="{CA7E5A50-D9A4-2CB0-58A4-3D660D95D537}"/>
              </a:ext>
            </a:extLst>
          </p:cNvPr>
          <p:cNvPicPr>
            <a:picLocks noChangeAspect="1"/>
          </p:cNvPicPr>
          <p:nvPr/>
        </p:nvPicPr>
        <p:blipFill>
          <a:blip r:embed="rId4" cstate="email">
            <a:clrChange>
              <a:clrFrom>
                <a:srgbClr val="FFF7D5"/>
              </a:clrFrom>
              <a:clrTo>
                <a:srgbClr val="FFF7D5">
                  <a:alpha val="0"/>
                </a:srgbClr>
              </a:clrTo>
            </a:clrChange>
            <a:extLst>
              <a:ext uri="{28A0092B-C50C-407E-A947-70E740481C1C}">
                <a14:useLocalDpi xmlns:a14="http://schemas.microsoft.com/office/drawing/2010/main"/>
              </a:ext>
            </a:extLst>
          </a:blip>
          <a:stretch>
            <a:fillRect/>
          </a:stretch>
        </p:blipFill>
        <p:spPr>
          <a:xfrm>
            <a:off x="11069028" y="-29607"/>
            <a:ext cx="1122972" cy="598285"/>
          </a:xfrm>
          <a:prstGeom prst="rect">
            <a:avLst/>
          </a:prstGeom>
        </p:spPr>
      </p:pic>
    </p:spTree>
    <p:extLst>
      <p:ext uri="{BB962C8B-B14F-4D97-AF65-F5344CB8AC3E}">
        <p14:creationId xmlns:p14="http://schemas.microsoft.com/office/powerpoint/2010/main" val="1019275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2400A3-CAA9-CCFC-0822-7BBE116F5987}"/>
              </a:ext>
            </a:extLst>
          </p:cNvPr>
          <p:cNvSpPr>
            <a:spLocks noGrp="1"/>
          </p:cNvSpPr>
          <p:nvPr>
            <p:ph type="sldNum" sz="quarter" idx="12"/>
          </p:nvPr>
        </p:nvSpPr>
        <p:spPr/>
        <p:txBody>
          <a:bodyPr/>
          <a:lstStyle/>
          <a:p>
            <a:fld id="{6D22F896-40B5-4ADD-8801-0D06FADFA095}" type="slidenum">
              <a:rPr lang="en-US" smtClean="0"/>
              <a:t>29</a:t>
            </a:fld>
            <a:endParaRPr lang="en-US"/>
          </a:p>
        </p:txBody>
      </p:sp>
      <p:graphicFrame>
        <p:nvGraphicFramePr>
          <p:cNvPr id="5" name="Diagram 4">
            <a:extLst>
              <a:ext uri="{FF2B5EF4-FFF2-40B4-BE49-F238E27FC236}">
                <a16:creationId xmlns:a16="http://schemas.microsoft.com/office/drawing/2014/main" id="{3B00A25E-FB0A-4F58-0685-0761EF01B04D}"/>
              </a:ext>
            </a:extLst>
          </p:cNvPr>
          <p:cNvGraphicFramePr/>
          <p:nvPr>
            <p:extLst>
              <p:ext uri="{D42A27DB-BD31-4B8C-83A1-F6EECF244321}">
                <p14:modId xmlns:p14="http://schemas.microsoft.com/office/powerpoint/2010/main" val="2649538962"/>
              </p:ext>
            </p:extLst>
          </p:nvPr>
        </p:nvGraphicFramePr>
        <p:xfrm>
          <a:off x="670043" y="0"/>
          <a:ext cx="11521957"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FAF2D96-67BC-61A8-19E1-2167724A28E2}"/>
              </a:ext>
            </a:extLst>
          </p:cNvPr>
          <p:cNvSpPr txBox="1"/>
          <p:nvPr/>
        </p:nvSpPr>
        <p:spPr>
          <a:xfrm>
            <a:off x="1668183" y="3051239"/>
            <a:ext cx="4636928" cy="1446550"/>
          </a:xfrm>
          <a:prstGeom prst="rect">
            <a:avLst/>
          </a:prstGeom>
          <a:noFill/>
        </p:spPr>
        <p:txBody>
          <a:bodyPr wrap="square" rtlCol="0">
            <a:spAutoFit/>
          </a:bodyPr>
          <a:lstStyle/>
          <a:p>
            <a:r>
              <a:rPr lang="en-US" sz="4400" b="1">
                <a:solidFill>
                  <a:schemeClr val="bg1"/>
                </a:solidFill>
                <a:latin typeface="+mj-lt"/>
              </a:rPr>
              <a:t>How to </a:t>
            </a:r>
          </a:p>
          <a:p>
            <a:r>
              <a:rPr lang="en-US" sz="4400" b="1">
                <a:solidFill>
                  <a:schemeClr val="bg1"/>
                </a:solidFill>
                <a:latin typeface="+mj-lt"/>
              </a:rPr>
              <a:t>Choose A Mentor</a:t>
            </a:r>
          </a:p>
        </p:txBody>
      </p:sp>
      <p:pic>
        <p:nvPicPr>
          <p:cNvPr id="7" name="Picture 6">
            <a:extLst>
              <a:ext uri="{FF2B5EF4-FFF2-40B4-BE49-F238E27FC236}">
                <a16:creationId xmlns:a16="http://schemas.microsoft.com/office/drawing/2014/main" id="{28DBED72-6673-918B-4416-594C4C36BA94}"/>
              </a:ext>
            </a:extLst>
          </p:cNvPr>
          <p:cNvPicPr>
            <a:picLocks noChangeAspect="1"/>
          </p:cNvPicPr>
          <p:nvPr/>
        </p:nvPicPr>
        <p:blipFill>
          <a:blip r:embed="rId8" cstate="email">
            <a:clrChange>
              <a:clrFrom>
                <a:srgbClr val="FFF7D5"/>
              </a:clrFrom>
              <a:clrTo>
                <a:srgbClr val="FFF7D5">
                  <a:alpha val="0"/>
                </a:srgbClr>
              </a:clrTo>
            </a:clrChange>
            <a:extLst>
              <a:ext uri="{28A0092B-C50C-407E-A947-70E740481C1C}">
                <a14:useLocalDpi xmlns:a14="http://schemas.microsoft.com/office/drawing/2010/main"/>
              </a:ext>
            </a:extLst>
          </a:blip>
          <a:stretch>
            <a:fillRect/>
          </a:stretch>
        </p:blipFill>
        <p:spPr>
          <a:xfrm>
            <a:off x="645659" y="33528"/>
            <a:ext cx="1932076" cy="1029351"/>
          </a:xfrm>
          <a:prstGeom prst="rect">
            <a:avLst/>
          </a:prstGeom>
        </p:spPr>
      </p:pic>
      <p:sp>
        <p:nvSpPr>
          <p:cNvPr id="8" name="TextBox 7">
            <a:extLst>
              <a:ext uri="{FF2B5EF4-FFF2-40B4-BE49-F238E27FC236}">
                <a16:creationId xmlns:a16="http://schemas.microsoft.com/office/drawing/2014/main" id="{61DC6228-E27B-0B7B-08D3-FE100120C18B}"/>
              </a:ext>
            </a:extLst>
          </p:cNvPr>
          <p:cNvSpPr txBox="1"/>
          <p:nvPr/>
        </p:nvSpPr>
        <p:spPr>
          <a:xfrm rot="16200000">
            <a:off x="-3048000" y="3203966"/>
            <a:ext cx="6864096" cy="523220"/>
          </a:xfrm>
          <a:prstGeom prst="rect">
            <a:avLst/>
          </a:prstGeom>
          <a:noFill/>
        </p:spPr>
        <p:txBody>
          <a:bodyPr wrap="square" rtlCol="0">
            <a:spAutoFit/>
          </a:bodyPr>
          <a:lstStyle/>
          <a:p>
            <a:pPr algn="l"/>
            <a:r>
              <a:rPr lang="en-US" sz="1400" b="1" i="0" u="none" strike="noStrike">
                <a:solidFill>
                  <a:srgbClr val="2D2D2D"/>
                </a:solidFill>
                <a:effectLst/>
                <a:latin typeface="Noto Sans" panose="020B0502040504020204" pitchFamily="34" charset="0"/>
              </a:rPr>
              <a:t>Source: </a:t>
            </a:r>
            <a:r>
              <a:rPr lang="en-US" sz="1400" i="1" u="none" strike="noStrike">
                <a:solidFill>
                  <a:srgbClr val="2D2D2D"/>
                </a:solidFill>
                <a:effectLst/>
                <a:latin typeface="Noto Sans" panose="020B0502040504020204" pitchFamily="34" charset="0"/>
              </a:rPr>
              <a:t>How To Choose a Mentor in 5 Steps, </a:t>
            </a:r>
            <a:r>
              <a:rPr lang="en-US" sz="1400" b="0" i="0" u="none" strike="noStrike">
                <a:solidFill>
                  <a:srgbClr val="000000"/>
                </a:solidFill>
                <a:effectLst/>
                <a:latin typeface="Noto Sans" panose="020B0502040504020204" pitchFamily="34" charset="0"/>
              </a:rPr>
              <a:t>Indeed Editorial Team, </a:t>
            </a:r>
            <a:r>
              <a:rPr lang="en-US" sz="1400" b="0" i="0" u="none" strike="noStrike">
                <a:solidFill>
                  <a:srgbClr val="595959"/>
                </a:solidFill>
                <a:effectLst/>
                <a:latin typeface="Noto Sans" panose="020B0502040504020204" pitchFamily="34" charset="0"/>
              </a:rPr>
              <a:t> June 24, 2022</a:t>
            </a:r>
          </a:p>
          <a:p>
            <a:endParaRPr lang="en-US" sz="1400"/>
          </a:p>
        </p:txBody>
      </p:sp>
    </p:spTree>
    <p:extLst>
      <p:ext uri="{BB962C8B-B14F-4D97-AF65-F5344CB8AC3E}">
        <p14:creationId xmlns:p14="http://schemas.microsoft.com/office/powerpoint/2010/main" val="3241784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4F0917-57D6-AFD0-1AB1-6D4CA00FF1FE}"/>
              </a:ext>
            </a:extLst>
          </p:cNvPr>
          <p:cNvSpPr>
            <a:spLocks noGrp="1"/>
          </p:cNvSpPr>
          <p:nvPr>
            <p:ph type="sldNum" sz="quarter" idx="12"/>
          </p:nvPr>
        </p:nvSpPr>
        <p:spPr/>
        <p:txBody>
          <a:bodyPr/>
          <a:lstStyle/>
          <a:p>
            <a:fld id="{6D22F896-40B5-4ADD-8801-0D06FADFA095}" type="slidenum">
              <a:rPr lang="en-US" smtClean="0"/>
              <a:t>3</a:t>
            </a:fld>
            <a:endParaRPr lang="en-US"/>
          </a:p>
        </p:txBody>
      </p:sp>
      <p:pic>
        <p:nvPicPr>
          <p:cNvPr id="6" name="Picture 5">
            <a:extLst>
              <a:ext uri="{FF2B5EF4-FFF2-40B4-BE49-F238E27FC236}">
                <a16:creationId xmlns:a16="http://schemas.microsoft.com/office/drawing/2014/main" id="{9276D1C1-9BAC-969A-3C01-CD910C2B5D62}"/>
              </a:ext>
            </a:extLst>
          </p:cNvPr>
          <p:cNvPicPr>
            <a:picLocks noChangeAspect="1"/>
          </p:cNvPicPr>
          <p:nvPr/>
        </p:nvPicPr>
        <p:blipFill>
          <a:blip r:embed="rId3"/>
          <a:stretch>
            <a:fillRect/>
          </a:stretch>
        </p:blipFill>
        <p:spPr>
          <a:xfrm>
            <a:off x="-1" y="0"/>
            <a:ext cx="12192001" cy="6853712"/>
          </a:xfrm>
          <a:prstGeom prst="rect">
            <a:avLst/>
          </a:prstGeom>
        </p:spPr>
      </p:pic>
    </p:spTree>
    <p:extLst>
      <p:ext uri="{BB962C8B-B14F-4D97-AF65-F5344CB8AC3E}">
        <p14:creationId xmlns:p14="http://schemas.microsoft.com/office/powerpoint/2010/main" val="29927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9C4145-CC2B-F09A-55D2-D97245A290C9}"/>
              </a:ext>
            </a:extLst>
          </p:cNvPr>
          <p:cNvSpPr>
            <a:spLocks noGrp="1"/>
          </p:cNvSpPr>
          <p:nvPr>
            <p:ph type="sldNum" sz="quarter" idx="12"/>
          </p:nvPr>
        </p:nvSpPr>
        <p:spPr/>
        <p:txBody>
          <a:bodyPr/>
          <a:lstStyle/>
          <a:p>
            <a:fld id="{6D22F896-40B5-4ADD-8801-0D06FADFA095}" type="slidenum">
              <a:rPr lang="en-US" smtClean="0"/>
              <a:t>30</a:t>
            </a:fld>
            <a:endParaRPr lang="en-US"/>
          </a:p>
        </p:txBody>
      </p:sp>
      <p:graphicFrame>
        <p:nvGraphicFramePr>
          <p:cNvPr id="5" name="Diagram 4">
            <a:extLst>
              <a:ext uri="{FF2B5EF4-FFF2-40B4-BE49-F238E27FC236}">
                <a16:creationId xmlns:a16="http://schemas.microsoft.com/office/drawing/2014/main" id="{90507E3A-382C-1F41-49C5-EFBC8D464E23}"/>
              </a:ext>
            </a:extLst>
          </p:cNvPr>
          <p:cNvGraphicFramePr/>
          <p:nvPr>
            <p:extLst>
              <p:ext uri="{D42A27DB-BD31-4B8C-83A1-F6EECF244321}">
                <p14:modId xmlns:p14="http://schemas.microsoft.com/office/powerpoint/2010/main" val="2792912102"/>
              </p:ext>
            </p:extLst>
          </p:nvPr>
        </p:nvGraphicFramePr>
        <p:xfrm>
          <a:off x="756939" y="905323"/>
          <a:ext cx="11289074" cy="4904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17D2424-41D1-52AE-82AE-BA610B118A6E}"/>
              </a:ext>
            </a:extLst>
          </p:cNvPr>
          <p:cNvSpPr txBox="1"/>
          <p:nvPr/>
        </p:nvSpPr>
        <p:spPr>
          <a:xfrm>
            <a:off x="938150" y="19893"/>
            <a:ext cx="4525085" cy="769441"/>
          </a:xfrm>
          <a:prstGeom prst="rect">
            <a:avLst/>
          </a:prstGeom>
          <a:noFill/>
        </p:spPr>
        <p:txBody>
          <a:bodyPr wrap="none" rtlCol="0">
            <a:spAutoFit/>
          </a:bodyPr>
          <a:lstStyle/>
          <a:p>
            <a:r>
              <a:rPr lang="en-US" sz="4400" b="1">
                <a:latin typeface="+mj-lt"/>
              </a:rPr>
              <a:t>Seeking a Mentor</a:t>
            </a:r>
          </a:p>
        </p:txBody>
      </p:sp>
      <p:pic>
        <p:nvPicPr>
          <p:cNvPr id="9" name="Picture 8">
            <a:extLst>
              <a:ext uri="{FF2B5EF4-FFF2-40B4-BE49-F238E27FC236}">
                <a16:creationId xmlns:a16="http://schemas.microsoft.com/office/drawing/2014/main" id="{83BDDE85-BF46-1542-5C73-1A02A33A63FD}"/>
              </a:ext>
            </a:extLst>
          </p:cNvPr>
          <p:cNvPicPr>
            <a:picLocks noChangeAspect="1"/>
          </p:cNvPicPr>
          <p:nvPr/>
        </p:nvPicPr>
        <p:blipFill>
          <a:blip r:embed="rId8" cstate="email">
            <a:clrChange>
              <a:clrFrom>
                <a:srgbClr val="FFF7D5"/>
              </a:clrFrom>
              <a:clrTo>
                <a:srgbClr val="FFF7D5">
                  <a:alpha val="0"/>
                </a:srgbClr>
              </a:clrTo>
            </a:clrChange>
            <a:extLst>
              <a:ext uri="{28A0092B-C50C-407E-A947-70E740481C1C}">
                <a14:useLocalDpi xmlns:a14="http://schemas.microsoft.com/office/drawing/2010/main"/>
              </a:ext>
            </a:extLst>
          </a:blip>
          <a:stretch>
            <a:fillRect/>
          </a:stretch>
        </p:blipFill>
        <p:spPr>
          <a:xfrm>
            <a:off x="10307473" y="-21433"/>
            <a:ext cx="1884527" cy="1004018"/>
          </a:xfrm>
          <a:prstGeom prst="rect">
            <a:avLst/>
          </a:prstGeom>
        </p:spPr>
      </p:pic>
      <p:sp>
        <p:nvSpPr>
          <p:cNvPr id="10" name="TextBox 9">
            <a:extLst>
              <a:ext uri="{FF2B5EF4-FFF2-40B4-BE49-F238E27FC236}">
                <a16:creationId xmlns:a16="http://schemas.microsoft.com/office/drawing/2014/main" id="{56B3C714-8B50-B865-11BD-E113CB52D383}"/>
              </a:ext>
            </a:extLst>
          </p:cNvPr>
          <p:cNvSpPr txBox="1"/>
          <p:nvPr/>
        </p:nvSpPr>
        <p:spPr>
          <a:xfrm rot="16200000">
            <a:off x="-2742639" y="3313552"/>
            <a:ext cx="5971891" cy="307777"/>
          </a:xfrm>
          <a:prstGeom prst="rect">
            <a:avLst/>
          </a:prstGeom>
          <a:noFill/>
        </p:spPr>
        <p:txBody>
          <a:bodyPr wrap="none" rtlCol="0">
            <a:spAutoFit/>
          </a:bodyPr>
          <a:lstStyle/>
          <a:p>
            <a:r>
              <a:rPr lang="en-US" sz="1400"/>
              <a:t>Source: </a:t>
            </a:r>
            <a:r>
              <a:rPr lang="en-US" sz="1400" b="1"/>
              <a:t>Radical Candor</a:t>
            </a:r>
            <a:r>
              <a:rPr lang="en-US" sz="1400"/>
              <a:t>: 7 Reasons Mentorship is Integral to Growing Career</a:t>
            </a:r>
          </a:p>
        </p:txBody>
      </p:sp>
      <p:pic>
        <p:nvPicPr>
          <p:cNvPr id="4" name="Picture 3">
            <a:extLst>
              <a:ext uri="{FF2B5EF4-FFF2-40B4-BE49-F238E27FC236}">
                <a16:creationId xmlns:a16="http://schemas.microsoft.com/office/drawing/2014/main" id="{35906A62-7DFD-1789-0AB4-F66BFBA3FF0A}"/>
              </a:ext>
            </a:extLst>
          </p:cNvPr>
          <p:cNvPicPr>
            <a:picLocks noChangeAspect="1"/>
          </p:cNvPicPr>
          <p:nvPr/>
        </p:nvPicPr>
        <p:blipFill>
          <a:blip r:embed="rId9"/>
          <a:stretch>
            <a:fillRect/>
          </a:stretch>
        </p:blipFill>
        <p:spPr>
          <a:xfrm>
            <a:off x="4707859" y="4282878"/>
            <a:ext cx="2054447" cy="2378833"/>
          </a:xfrm>
          <a:prstGeom prst="ellipse">
            <a:avLst/>
          </a:prstGeom>
          <a:ln>
            <a:noFill/>
          </a:ln>
          <a:effectLst>
            <a:softEdge rad="112500"/>
          </a:effectLst>
        </p:spPr>
      </p:pic>
    </p:spTree>
    <p:extLst>
      <p:ext uri="{BB962C8B-B14F-4D97-AF65-F5344CB8AC3E}">
        <p14:creationId xmlns:p14="http://schemas.microsoft.com/office/powerpoint/2010/main" val="3376780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9C4145-CC2B-F09A-55D2-D97245A290C9}"/>
              </a:ext>
            </a:extLst>
          </p:cNvPr>
          <p:cNvSpPr>
            <a:spLocks noGrp="1"/>
          </p:cNvSpPr>
          <p:nvPr>
            <p:ph type="sldNum" sz="quarter" idx="12"/>
          </p:nvPr>
        </p:nvSpPr>
        <p:spPr/>
        <p:txBody>
          <a:bodyPr/>
          <a:lstStyle/>
          <a:p>
            <a:fld id="{6D22F896-40B5-4ADD-8801-0D06FADFA095}" type="slidenum">
              <a:rPr lang="en-US" smtClean="0"/>
              <a:t>31</a:t>
            </a:fld>
            <a:endParaRPr lang="en-US"/>
          </a:p>
        </p:txBody>
      </p:sp>
      <p:graphicFrame>
        <p:nvGraphicFramePr>
          <p:cNvPr id="5" name="Diagram 4">
            <a:extLst>
              <a:ext uri="{FF2B5EF4-FFF2-40B4-BE49-F238E27FC236}">
                <a16:creationId xmlns:a16="http://schemas.microsoft.com/office/drawing/2014/main" id="{90507E3A-382C-1F41-49C5-EFBC8D464E23}"/>
              </a:ext>
            </a:extLst>
          </p:cNvPr>
          <p:cNvGraphicFramePr/>
          <p:nvPr>
            <p:extLst>
              <p:ext uri="{D42A27DB-BD31-4B8C-83A1-F6EECF244321}">
                <p14:modId xmlns:p14="http://schemas.microsoft.com/office/powerpoint/2010/main" val="2812413154"/>
              </p:ext>
            </p:extLst>
          </p:nvPr>
        </p:nvGraphicFramePr>
        <p:xfrm>
          <a:off x="756939" y="1000326"/>
          <a:ext cx="11289074" cy="4904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17D2424-41D1-52AE-82AE-BA610B118A6E}"/>
              </a:ext>
            </a:extLst>
          </p:cNvPr>
          <p:cNvSpPr txBox="1"/>
          <p:nvPr/>
        </p:nvSpPr>
        <p:spPr>
          <a:xfrm>
            <a:off x="938150" y="19893"/>
            <a:ext cx="4525085" cy="769441"/>
          </a:xfrm>
          <a:prstGeom prst="rect">
            <a:avLst/>
          </a:prstGeom>
          <a:noFill/>
        </p:spPr>
        <p:txBody>
          <a:bodyPr wrap="none" rtlCol="0">
            <a:spAutoFit/>
          </a:bodyPr>
          <a:lstStyle/>
          <a:p>
            <a:r>
              <a:rPr lang="en-US" sz="4400" b="1">
                <a:latin typeface="+mj-lt"/>
              </a:rPr>
              <a:t>Seeking a Mentor</a:t>
            </a:r>
          </a:p>
        </p:txBody>
      </p:sp>
      <p:pic>
        <p:nvPicPr>
          <p:cNvPr id="8" name="Picture 7">
            <a:extLst>
              <a:ext uri="{FF2B5EF4-FFF2-40B4-BE49-F238E27FC236}">
                <a16:creationId xmlns:a16="http://schemas.microsoft.com/office/drawing/2014/main" id="{B8144424-0C1E-95B2-40D6-42916AEF5D76}"/>
              </a:ext>
            </a:extLst>
          </p:cNvPr>
          <p:cNvPicPr>
            <a:picLocks noChangeAspect="1"/>
          </p:cNvPicPr>
          <p:nvPr/>
        </p:nvPicPr>
        <p:blipFill>
          <a:blip r:embed="rId8"/>
          <a:stretch>
            <a:fillRect/>
          </a:stretch>
        </p:blipFill>
        <p:spPr>
          <a:xfrm>
            <a:off x="8229807" y="4739075"/>
            <a:ext cx="2171700" cy="2273300"/>
          </a:xfrm>
          <a:prstGeom prst="ellipse">
            <a:avLst/>
          </a:prstGeom>
          <a:ln>
            <a:noFill/>
          </a:ln>
          <a:effectLst>
            <a:softEdge rad="112500"/>
          </a:effectLst>
        </p:spPr>
      </p:pic>
      <p:pic>
        <p:nvPicPr>
          <p:cNvPr id="9" name="Picture 8">
            <a:extLst>
              <a:ext uri="{FF2B5EF4-FFF2-40B4-BE49-F238E27FC236}">
                <a16:creationId xmlns:a16="http://schemas.microsoft.com/office/drawing/2014/main" id="{83BDDE85-BF46-1542-5C73-1A02A33A63FD}"/>
              </a:ext>
            </a:extLst>
          </p:cNvPr>
          <p:cNvPicPr>
            <a:picLocks noChangeAspect="1"/>
          </p:cNvPicPr>
          <p:nvPr/>
        </p:nvPicPr>
        <p:blipFill>
          <a:blip r:embed="rId9" cstate="email">
            <a:clrChange>
              <a:clrFrom>
                <a:srgbClr val="FFF7D5"/>
              </a:clrFrom>
              <a:clrTo>
                <a:srgbClr val="FFF7D5">
                  <a:alpha val="0"/>
                </a:srgbClr>
              </a:clrTo>
            </a:clrChange>
            <a:extLst>
              <a:ext uri="{28A0092B-C50C-407E-A947-70E740481C1C}">
                <a14:useLocalDpi xmlns:a14="http://schemas.microsoft.com/office/drawing/2010/main"/>
              </a:ext>
            </a:extLst>
          </a:blip>
          <a:stretch>
            <a:fillRect/>
          </a:stretch>
        </p:blipFill>
        <p:spPr>
          <a:xfrm>
            <a:off x="10307473" y="35635"/>
            <a:ext cx="1884527" cy="1004018"/>
          </a:xfrm>
          <a:prstGeom prst="rect">
            <a:avLst/>
          </a:prstGeom>
        </p:spPr>
      </p:pic>
      <p:sp>
        <p:nvSpPr>
          <p:cNvPr id="10" name="TextBox 9">
            <a:extLst>
              <a:ext uri="{FF2B5EF4-FFF2-40B4-BE49-F238E27FC236}">
                <a16:creationId xmlns:a16="http://schemas.microsoft.com/office/drawing/2014/main" id="{56B3C714-8B50-B865-11BD-E113CB52D383}"/>
              </a:ext>
            </a:extLst>
          </p:cNvPr>
          <p:cNvSpPr txBox="1"/>
          <p:nvPr/>
        </p:nvSpPr>
        <p:spPr>
          <a:xfrm rot="16200000">
            <a:off x="-2742639" y="3313552"/>
            <a:ext cx="5971891" cy="307777"/>
          </a:xfrm>
          <a:prstGeom prst="rect">
            <a:avLst/>
          </a:prstGeom>
          <a:noFill/>
        </p:spPr>
        <p:txBody>
          <a:bodyPr wrap="none" rtlCol="0">
            <a:spAutoFit/>
          </a:bodyPr>
          <a:lstStyle/>
          <a:p>
            <a:r>
              <a:rPr lang="en-US" sz="1400"/>
              <a:t>Source: </a:t>
            </a:r>
            <a:r>
              <a:rPr lang="en-US" sz="1400" b="1"/>
              <a:t>Radical Candor</a:t>
            </a:r>
            <a:r>
              <a:rPr lang="en-US" sz="1400"/>
              <a:t>: 7 Reasons Mentorship is Integral to Growing Career</a:t>
            </a:r>
          </a:p>
        </p:txBody>
      </p:sp>
    </p:spTree>
    <p:extLst>
      <p:ext uri="{BB962C8B-B14F-4D97-AF65-F5344CB8AC3E}">
        <p14:creationId xmlns:p14="http://schemas.microsoft.com/office/powerpoint/2010/main" val="1799650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0B589F-1FCC-3B31-0480-83D99C678FA1}"/>
              </a:ext>
            </a:extLst>
          </p:cNvPr>
          <p:cNvSpPr>
            <a:spLocks noGrp="1"/>
          </p:cNvSpPr>
          <p:nvPr>
            <p:ph type="sldNum" sz="quarter" idx="12"/>
          </p:nvPr>
        </p:nvSpPr>
        <p:spPr/>
        <p:txBody>
          <a:bodyPr/>
          <a:lstStyle/>
          <a:p>
            <a:fld id="{6D22F896-40B5-4ADD-8801-0D06FADFA095}" type="slidenum">
              <a:rPr lang="en-US" smtClean="0"/>
              <a:t>32</a:t>
            </a:fld>
            <a:endParaRPr lang="en-US"/>
          </a:p>
        </p:txBody>
      </p:sp>
      <p:sp>
        <p:nvSpPr>
          <p:cNvPr id="4" name="TextBox 3">
            <a:extLst>
              <a:ext uri="{FF2B5EF4-FFF2-40B4-BE49-F238E27FC236}">
                <a16:creationId xmlns:a16="http://schemas.microsoft.com/office/drawing/2014/main" id="{1BA94D3A-CD9D-5EAE-9B91-443159C89D96}"/>
              </a:ext>
            </a:extLst>
          </p:cNvPr>
          <p:cNvSpPr txBox="1"/>
          <p:nvPr/>
        </p:nvSpPr>
        <p:spPr>
          <a:xfrm>
            <a:off x="1033153" y="1300437"/>
            <a:ext cx="4809507" cy="5114221"/>
          </a:xfrm>
          <a:prstGeom prst="rect">
            <a:avLst/>
          </a:prstGeom>
          <a:noFill/>
          <a:ln w="57150">
            <a:solidFill>
              <a:schemeClr val="accent5">
                <a:lumMod val="50000"/>
              </a:schemeClr>
            </a:solidFill>
          </a:ln>
        </p:spPr>
        <p:txBody>
          <a:bodyPr wrap="square">
            <a:spAutoFit/>
          </a:bodyPr>
          <a:lstStyle/>
          <a:p>
            <a:pPr algn="l">
              <a:lnSpc>
                <a:spcPct val="150000"/>
              </a:lnSpc>
            </a:pPr>
            <a:r>
              <a:rPr lang="en-US" sz="2000" b="0" i="0" u="none" strike="noStrike" dirty="0">
                <a:effectLst/>
              </a:rPr>
              <a:t>Good listener/sounding board</a:t>
            </a:r>
          </a:p>
          <a:p>
            <a:pPr algn="l">
              <a:lnSpc>
                <a:spcPct val="150000"/>
              </a:lnSpc>
            </a:pPr>
            <a:r>
              <a:rPr lang="en-US" sz="2000" b="0" i="0" u="none" strike="noStrike" dirty="0">
                <a:effectLst/>
              </a:rPr>
              <a:t>Flexible</a:t>
            </a:r>
          </a:p>
          <a:p>
            <a:pPr algn="l">
              <a:lnSpc>
                <a:spcPct val="150000"/>
              </a:lnSpc>
            </a:pPr>
            <a:r>
              <a:rPr lang="en-US" sz="2000" b="0" i="0" u="none" strike="noStrike" dirty="0">
                <a:effectLst/>
              </a:rPr>
              <a:t>Value diversity of perspectives</a:t>
            </a:r>
          </a:p>
          <a:p>
            <a:pPr algn="l">
              <a:lnSpc>
                <a:spcPct val="150000"/>
              </a:lnSpc>
            </a:pPr>
            <a:r>
              <a:rPr lang="en-US" sz="2000" b="0" i="0" u="none" strike="noStrike" dirty="0">
                <a:effectLst/>
              </a:rPr>
              <a:t>Knowledgeable</a:t>
            </a:r>
          </a:p>
          <a:p>
            <a:pPr algn="l">
              <a:lnSpc>
                <a:spcPct val="150000"/>
              </a:lnSpc>
            </a:pPr>
            <a:r>
              <a:rPr lang="en-US" sz="2000" b="0" i="0" u="none" strike="noStrike" dirty="0">
                <a:effectLst/>
              </a:rPr>
              <a:t>Nonjudgmental</a:t>
            </a:r>
          </a:p>
          <a:p>
            <a:pPr algn="l">
              <a:lnSpc>
                <a:spcPct val="150000"/>
              </a:lnSpc>
            </a:pPr>
            <a:r>
              <a:rPr lang="en-US" sz="2000" b="0" i="0" u="none" strike="noStrike" dirty="0">
                <a:effectLst/>
              </a:rPr>
              <a:t>Able to give constructive feedback</a:t>
            </a:r>
          </a:p>
          <a:p>
            <a:pPr algn="l">
              <a:lnSpc>
                <a:spcPct val="150000"/>
              </a:lnSpc>
            </a:pPr>
            <a:r>
              <a:rPr lang="en-US" sz="2000" b="0" i="0" u="none" strike="noStrike" dirty="0">
                <a:effectLst/>
              </a:rPr>
              <a:t>Honest and candid</a:t>
            </a:r>
          </a:p>
          <a:p>
            <a:pPr algn="l">
              <a:lnSpc>
                <a:spcPct val="150000"/>
              </a:lnSpc>
            </a:pPr>
            <a:r>
              <a:rPr lang="en-US" sz="2000" b="0" i="0" u="none" strike="noStrike" dirty="0">
                <a:effectLst/>
              </a:rPr>
              <a:t>Able to network and find resources</a:t>
            </a:r>
          </a:p>
          <a:p>
            <a:pPr algn="l">
              <a:lnSpc>
                <a:spcPct val="150000"/>
              </a:lnSpc>
            </a:pPr>
            <a:r>
              <a:rPr lang="en-US" sz="2000" b="0" i="0" u="none" strike="noStrike" dirty="0">
                <a:effectLst/>
              </a:rPr>
              <a:t>Successful in career</a:t>
            </a:r>
          </a:p>
          <a:p>
            <a:pPr algn="l">
              <a:lnSpc>
                <a:spcPct val="150000"/>
              </a:lnSpc>
            </a:pPr>
            <a:r>
              <a:rPr lang="en-US" sz="2000" b="0" i="0" u="none" strike="noStrike" dirty="0">
                <a:effectLst/>
              </a:rPr>
              <a:t>Willing to devote time to developing others</a:t>
            </a:r>
          </a:p>
          <a:p>
            <a:pPr algn="l">
              <a:lnSpc>
                <a:spcPct val="150000"/>
              </a:lnSpc>
            </a:pPr>
            <a:r>
              <a:rPr lang="en-US" sz="2000" b="0" i="0" u="none" strike="noStrike" dirty="0">
                <a:effectLst/>
              </a:rPr>
              <a:t>Eager to learn</a:t>
            </a:r>
          </a:p>
        </p:txBody>
      </p:sp>
      <p:sp>
        <p:nvSpPr>
          <p:cNvPr id="5" name="TextBox 4">
            <a:extLst>
              <a:ext uri="{FF2B5EF4-FFF2-40B4-BE49-F238E27FC236}">
                <a16:creationId xmlns:a16="http://schemas.microsoft.com/office/drawing/2014/main" id="{5AD274B3-8953-ABD2-CD2E-84A9A1F65E2D}"/>
              </a:ext>
            </a:extLst>
          </p:cNvPr>
          <p:cNvSpPr txBox="1"/>
          <p:nvPr/>
        </p:nvSpPr>
        <p:spPr>
          <a:xfrm>
            <a:off x="961737" y="189246"/>
            <a:ext cx="9072420" cy="769441"/>
          </a:xfrm>
          <a:prstGeom prst="rect">
            <a:avLst/>
          </a:prstGeom>
          <a:noFill/>
        </p:spPr>
        <p:txBody>
          <a:bodyPr wrap="none" rtlCol="0">
            <a:spAutoFit/>
          </a:bodyPr>
          <a:lstStyle/>
          <a:p>
            <a:r>
              <a:rPr lang="en-US" sz="4400" b="1" dirty="0">
                <a:latin typeface="+mj-lt"/>
              </a:rPr>
              <a:t>Characteristics of Excellent Mentors</a:t>
            </a:r>
          </a:p>
        </p:txBody>
      </p:sp>
      <p:pic>
        <p:nvPicPr>
          <p:cNvPr id="7" name="Picture 6">
            <a:extLst>
              <a:ext uri="{FF2B5EF4-FFF2-40B4-BE49-F238E27FC236}">
                <a16:creationId xmlns:a16="http://schemas.microsoft.com/office/drawing/2014/main" id="{A756E83E-6920-E3BA-131C-7793F9E22DE6}"/>
              </a:ext>
            </a:extLst>
          </p:cNvPr>
          <p:cNvPicPr>
            <a:picLocks noChangeAspect="1"/>
          </p:cNvPicPr>
          <p:nvPr/>
        </p:nvPicPr>
        <p:blipFill>
          <a:blip r:embed="rId3"/>
          <a:stretch>
            <a:fillRect/>
          </a:stretch>
        </p:blipFill>
        <p:spPr>
          <a:xfrm>
            <a:off x="6501658" y="1395231"/>
            <a:ext cx="5245100" cy="3784600"/>
          </a:xfrm>
          <a:prstGeom prst="rect">
            <a:avLst/>
          </a:prstGeom>
          <a:ln>
            <a:noFill/>
          </a:ln>
          <a:effectLst>
            <a:softEdge rad="112500"/>
          </a:effectLst>
        </p:spPr>
      </p:pic>
      <p:sp>
        <p:nvSpPr>
          <p:cNvPr id="8" name="TextBox 7">
            <a:extLst>
              <a:ext uri="{FF2B5EF4-FFF2-40B4-BE49-F238E27FC236}">
                <a16:creationId xmlns:a16="http://schemas.microsoft.com/office/drawing/2014/main" id="{810AE009-EBF5-B439-67AE-C1681C01116B}"/>
              </a:ext>
            </a:extLst>
          </p:cNvPr>
          <p:cNvSpPr txBox="1"/>
          <p:nvPr/>
        </p:nvSpPr>
        <p:spPr>
          <a:xfrm>
            <a:off x="6828312" y="5380856"/>
            <a:ext cx="1747914" cy="400110"/>
          </a:xfrm>
          <a:prstGeom prst="rect">
            <a:avLst/>
          </a:prstGeom>
          <a:noFill/>
        </p:spPr>
        <p:txBody>
          <a:bodyPr wrap="none" rtlCol="0">
            <a:spAutoFit/>
          </a:bodyPr>
          <a:lstStyle/>
          <a:p>
            <a:r>
              <a:rPr lang="en-US" sz="2000" b="1" dirty="0"/>
              <a:t>Warren Buffet</a:t>
            </a:r>
          </a:p>
        </p:txBody>
      </p:sp>
      <p:sp>
        <p:nvSpPr>
          <p:cNvPr id="9" name="TextBox 8">
            <a:extLst>
              <a:ext uri="{FF2B5EF4-FFF2-40B4-BE49-F238E27FC236}">
                <a16:creationId xmlns:a16="http://schemas.microsoft.com/office/drawing/2014/main" id="{CDCD8AEE-97F9-964D-7F3E-03DC6969B75E}"/>
              </a:ext>
            </a:extLst>
          </p:cNvPr>
          <p:cNvSpPr txBox="1"/>
          <p:nvPr/>
        </p:nvSpPr>
        <p:spPr>
          <a:xfrm>
            <a:off x="9456603" y="5380856"/>
            <a:ext cx="2282997" cy="707886"/>
          </a:xfrm>
          <a:prstGeom prst="rect">
            <a:avLst/>
          </a:prstGeom>
          <a:noFill/>
        </p:spPr>
        <p:txBody>
          <a:bodyPr wrap="none" rtlCol="0">
            <a:spAutoFit/>
          </a:bodyPr>
          <a:lstStyle/>
          <a:p>
            <a:pPr algn="ctr"/>
            <a:r>
              <a:rPr lang="en-US" sz="2000" b="1" dirty="0"/>
              <a:t>Benjamin Graham </a:t>
            </a:r>
          </a:p>
          <a:p>
            <a:pPr algn="ctr"/>
            <a:r>
              <a:rPr lang="en-US" sz="2000" b="1" dirty="0"/>
              <a:t>Mentor</a:t>
            </a:r>
          </a:p>
        </p:txBody>
      </p:sp>
      <p:pic>
        <p:nvPicPr>
          <p:cNvPr id="10" name="Picture 9">
            <a:extLst>
              <a:ext uri="{FF2B5EF4-FFF2-40B4-BE49-F238E27FC236}">
                <a16:creationId xmlns:a16="http://schemas.microsoft.com/office/drawing/2014/main" id="{395063A6-1AD8-A6C7-F70E-D7E147CC21C8}"/>
              </a:ext>
            </a:extLst>
          </p:cNvPr>
          <p:cNvPicPr>
            <a:picLocks noChangeAspect="1"/>
          </p:cNvPicPr>
          <p:nvPr/>
        </p:nvPicPr>
        <p:blipFill>
          <a:blip r:embed="rId4" cstate="email">
            <a:clrChange>
              <a:clrFrom>
                <a:srgbClr val="FFF7D5"/>
              </a:clrFrom>
              <a:clrTo>
                <a:srgbClr val="FFF7D5">
                  <a:alpha val="0"/>
                </a:srgbClr>
              </a:clrTo>
            </a:clrChange>
            <a:extLst>
              <a:ext uri="{28A0092B-C50C-407E-A947-70E740481C1C}">
                <a14:useLocalDpi xmlns:a14="http://schemas.microsoft.com/office/drawing/2010/main"/>
              </a:ext>
            </a:extLst>
          </a:blip>
          <a:stretch>
            <a:fillRect/>
          </a:stretch>
        </p:blipFill>
        <p:spPr>
          <a:xfrm>
            <a:off x="10230514" y="350211"/>
            <a:ext cx="1961486" cy="1045020"/>
          </a:xfrm>
          <a:prstGeom prst="rect">
            <a:avLst/>
          </a:prstGeom>
        </p:spPr>
      </p:pic>
      <p:sp>
        <p:nvSpPr>
          <p:cNvPr id="11" name="TextBox 10">
            <a:extLst>
              <a:ext uri="{FF2B5EF4-FFF2-40B4-BE49-F238E27FC236}">
                <a16:creationId xmlns:a16="http://schemas.microsoft.com/office/drawing/2014/main" id="{155BB067-4412-3A20-283F-021EEC41682A}"/>
              </a:ext>
            </a:extLst>
          </p:cNvPr>
          <p:cNvSpPr txBox="1"/>
          <p:nvPr/>
        </p:nvSpPr>
        <p:spPr>
          <a:xfrm rot="16200000">
            <a:off x="-791206" y="5034613"/>
            <a:ext cx="2203552" cy="338554"/>
          </a:xfrm>
          <a:prstGeom prst="rect">
            <a:avLst/>
          </a:prstGeom>
          <a:noFill/>
        </p:spPr>
        <p:txBody>
          <a:bodyPr wrap="none" rtlCol="0">
            <a:spAutoFit/>
          </a:bodyPr>
          <a:lstStyle/>
          <a:p>
            <a:r>
              <a:rPr lang="en-US" sz="1600" dirty="0"/>
              <a:t>Source:  ASHA Partners</a:t>
            </a:r>
          </a:p>
        </p:txBody>
      </p:sp>
    </p:spTree>
    <p:extLst>
      <p:ext uri="{BB962C8B-B14F-4D97-AF65-F5344CB8AC3E}">
        <p14:creationId xmlns:p14="http://schemas.microsoft.com/office/powerpoint/2010/main" val="298654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7A3FEA-7884-F1B7-640A-4FC668309B0A}"/>
              </a:ext>
            </a:extLst>
          </p:cNvPr>
          <p:cNvSpPr>
            <a:spLocks noGrp="1"/>
          </p:cNvSpPr>
          <p:nvPr>
            <p:ph type="sldNum" sz="quarter" idx="12"/>
          </p:nvPr>
        </p:nvSpPr>
        <p:spPr/>
        <p:txBody>
          <a:bodyPr/>
          <a:lstStyle/>
          <a:p>
            <a:fld id="{6D22F896-40B5-4ADD-8801-0D06FADFA095}" type="slidenum">
              <a:rPr lang="en-US" smtClean="0"/>
              <a:t>33</a:t>
            </a:fld>
            <a:endParaRPr lang="en-US"/>
          </a:p>
        </p:txBody>
      </p:sp>
      <p:graphicFrame>
        <p:nvGraphicFramePr>
          <p:cNvPr id="6" name="Diagram 5">
            <a:extLst>
              <a:ext uri="{FF2B5EF4-FFF2-40B4-BE49-F238E27FC236}">
                <a16:creationId xmlns:a16="http://schemas.microsoft.com/office/drawing/2014/main" id="{DC2DBA07-6514-C996-CAB8-7EE5332CBED3}"/>
              </a:ext>
            </a:extLst>
          </p:cNvPr>
          <p:cNvGraphicFramePr/>
          <p:nvPr>
            <p:extLst>
              <p:ext uri="{D42A27DB-BD31-4B8C-83A1-F6EECF244321}">
                <p14:modId xmlns:p14="http://schemas.microsoft.com/office/powerpoint/2010/main" val="3833649904"/>
              </p:ext>
            </p:extLst>
          </p:nvPr>
        </p:nvGraphicFramePr>
        <p:xfrm>
          <a:off x="878775" y="-510643"/>
          <a:ext cx="11340936" cy="7528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FC0D8DAD-2F1C-E14C-0576-FBD0E9E0F1F8}"/>
              </a:ext>
            </a:extLst>
          </p:cNvPr>
          <p:cNvSpPr txBox="1"/>
          <p:nvPr/>
        </p:nvSpPr>
        <p:spPr>
          <a:xfrm>
            <a:off x="997527" y="106878"/>
            <a:ext cx="6729984" cy="1323439"/>
          </a:xfrm>
          <a:prstGeom prst="rect">
            <a:avLst/>
          </a:prstGeom>
          <a:noFill/>
        </p:spPr>
        <p:txBody>
          <a:bodyPr wrap="none" rtlCol="0">
            <a:spAutoFit/>
          </a:bodyPr>
          <a:lstStyle/>
          <a:p>
            <a:r>
              <a:rPr lang="en-US" sz="4400" dirty="0">
                <a:latin typeface="+mj-lt"/>
              </a:rPr>
              <a:t>Mentoring Advice Example: </a:t>
            </a:r>
          </a:p>
          <a:p>
            <a:r>
              <a:rPr lang="en-US" sz="3600" dirty="0">
                <a:latin typeface="+mj-lt"/>
              </a:rPr>
              <a:t>Graham to Buffet</a:t>
            </a:r>
          </a:p>
        </p:txBody>
      </p:sp>
      <p:pic>
        <p:nvPicPr>
          <p:cNvPr id="9" name="Picture 8">
            <a:extLst>
              <a:ext uri="{FF2B5EF4-FFF2-40B4-BE49-F238E27FC236}">
                <a16:creationId xmlns:a16="http://schemas.microsoft.com/office/drawing/2014/main" id="{63D2C889-19D5-0A3C-2B91-6426981759BE}"/>
              </a:ext>
            </a:extLst>
          </p:cNvPr>
          <p:cNvPicPr>
            <a:picLocks noChangeAspect="1"/>
          </p:cNvPicPr>
          <p:nvPr/>
        </p:nvPicPr>
        <p:blipFill>
          <a:blip r:embed="rId8"/>
          <a:stretch>
            <a:fillRect/>
          </a:stretch>
        </p:blipFill>
        <p:spPr>
          <a:xfrm>
            <a:off x="7846261" y="3655540"/>
            <a:ext cx="2951233" cy="3172773"/>
          </a:xfrm>
          <a:prstGeom prst="ellipse">
            <a:avLst/>
          </a:prstGeom>
          <a:ln>
            <a:noFill/>
          </a:ln>
          <a:effectLst>
            <a:softEdge rad="112500"/>
          </a:effectLst>
        </p:spPr>
      </p:pic>
      <p:pic>
        <p:nvPicPr>
          <p:cNvPr id="11" name="Picture 10">
            <a:extLst>
              <a:ext uri="{FF2B5EF4-FFF2-40B4-BE49-F238E27FC236}">
                <a16:creationId xmlns:a16="http://schemas.microsoft.com/office/drawing/2014/main" id="{D29013A6-BA9A-F0C0-BEDC-82FE65E672A0}"/>
              </a:ext>
            </a:extLst>
          </p:cNvPr>
          <p:cNvPicPr>
            <a:picLocks noChangeAspect="1"/>
          </p:cNvPicPr>
          <p:nvPr/>
        </p:nvPicPr>
        <p:blipFill>
          <a:blip r:embed="rId9"/>
          <a:stretch>
            <a:fillRect/>
          </a:stretch>
        </p:blipFill>
        <p:spPr>
          <a:xfrm>
            <a:off x="2102511" y="3459599"/>
            <a:ext cx="3211235" cy="3439964"/>
          </a:xfrm>
          <a:prstGeom prst="ellipse">
            <a:avLst/>
          </a:prstGeom>
          <a:ln>
            <a:noFill/>
          </a:ln>
          <a:effectLst>
            <a:softEdge rad="112500"/>
          </a:effectLst>
        </p:spPr>
      </p:pic>
      <p:pic>
        <p:nvPicPr>
          <p:cNvPr id="12" name="Picture 11">
            <a:extLst>
              <a:ext uri="{FF2B5EF4-FFF2-40B4-BE49-F238E27FC236}">
                <a16:creationId xmlns:a16="http://schemas.microsoft.com/office/drawing/2014/main" id="{23265EE0-67CD-D970-995E-9CDE5B1D9A00}"/>
              </a:ext>
            </a:extLst>
          </p:cNvPr>
          <p:cNvPicPr>
            <a:picLocks noChangeAspect="1"/>
          </p:cNvPicPr>
          <p:nvPr/>
        </p:nvPicPr>
        <p:blipFill>
          <a:blip r:embed="rId10" cstate="email">
            <a:clrChange>
              <a:clrFrom>
                <a:srgbClr val="FFF7D5"/>
              </a:clrFrom>
              <a:clrTo>
                <a:srgbClr val="FFF7D5">
                  <a:alpha val="0"/>
                </a:srgbClr>
              </a:clrTo>
            </a:clrChange>
            <a:extLst>
              <a:ext uri="{28A0092B-C50C-407E-A947-70E740481C1C}">
                <a14:useLocalDpi xmlns:a14="http://schemas.microsoft.com/office/drawing/2010/main"/>
              </a:ext>
            </a:extLst>
          </a:blip>
          <a:stretch>
            <a:fillRect/>
          </a:stretch>
        </p:blipFill>
        <p:spPr>
          <a:xfrm>
            <a:off x="9907100" y="53334"/>
            <a:ext cx="2284900" cy="1217325"/>
          </a:xfrm>
          <a:prstGeom prst="rect">
            <a:avLst/>
          </a:prstGeom>
        </p:spPr>
      </p:pic>
    </p:spTree>
    <p:extLst>
      <p:ext uri="{BB962C8B-B14F-4D97-AF65-F5344CB8AC3E}">
        <p14:creationId xmlns:p14="http://schemas.microsoft.com/office/powerpoint/2010/main" val="3728590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9C4145-CC2B-F09A-55D2-D97245A290C9}"/>
              </a:ext>
            </a:extLst>
          </p:cNvPr>
          <p:cNvSpPr>
            <a:spLocks noGrp="1"/>
          </p:cNvSpPr>
          <p:nvPr>
            <p:ph type="sldNum" sz="quarter" idx="12"/>
          </p:nvPr>
        </p:nvSpPr>
        <p:spPr/>
        <p:txBody>
          <a:bodyPr/>
          <a:lstStyle/>
          <a:p>
            <a:fld id="{6D22F896-40B5-4ADD-8801-0D06FADFA095}" type="slidenum">
              <a:rPr lang="en-US" smtClean="0"/>
              <a:t>34</a:t>
            </a:fld>
            <a:endParaRPr lang="en-US"/>
          </a:p>
        </p:txBody>
      </p:sp>
      <p:pic>
        <p:nvPicPr>
          <p:cNvPr id="5" name="Picture 4">
            <a:extLst>
              <a:ext uri="{FF2B5EF4-FFF2-40B4-BE49-F238E27FC236}">
                <a16:creationId xmlns:a16="http://schemas.microsoft.com/office/drawing/2014/main" id="{DC1C20C0-AAC0-5E24-CB64-6B824CF89947}"/>
              </a:ext>
            </a:extLst>
          </p:cNvPr>
          <p:cNvPicPr>
            <a:picLocks noChangeAspect="1"/>
          </p:cNvPicPr>
          <p:nvPr/>
        </p:nvPicPr>
        <p:blipFill rotWithShape="1">
          <a:blip r:embed="rId3"/>
          <a:srcRect l="6164" t="1964" r="7580" b="1598"/>
          <a:stretch/>
        </p:blipFill>
        <p:spPr>
          <a:xfrm>
            <a:off x="1009403" y="326144"/>
            <a:ext cx="4165906" cy="612724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a:extLst>
              <a:ext uri="{FF2B5EF4-FFF2-40B4-BE49-F238E27FC236}">
                <a16:creationId xmlns:a16="http://schemas.microsoft.com/office/drawing/2014/main" id="{9478E28F-0FD8-69FF-7592-E25BA35CFEF5}"/>
              </a:ext>
            </a:extLst>
          </p:cNvPr>
          <p:cNvPicPr>
            <a:picLocks noChangeAspect="1"/>
          </p:cNvPicPr>
          <p:nvPr/>
        </p:nvPicPr>
        <p:blipFill>
          <a:blip r:embed="rId4"/>
          <a:stretch>
            <a:fillRect/>
          </a:stretch>
        </p:blipFill>
        <p:spPr>
          <a:xfrm>
            <a:off x="7545128" y="326145"/>
            <a:ext cx="4132955" cy="607888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7">
            <a:extLst>
              <a:ext uri="{FF2B5EF4-FFF2-40B4-BE49-F238E27FC236}">
                <a16:creationId xmlns:a16="http://schemas.microsoft.com/office/drawing/2014/main" id="{31776189-A82D-EA2A-1397-7BAB57D13736}"/>
              </a:ext>
            </a:extLst>
          </p:cNvPr>
          <p:cNvPicPr>
            <a:picLocks noChangeAspect="1"/>
          </p:cNvPicPr>
          <p:nvPr/>
        </p:nvPicPr>
        <p:blipFill>
          <a:blip r:embed="rId5" cstate="email">
            <a:clrChange>
              <a:clrFrom>
                <a:srgbClr val="FFF7D5"/>
              </a:clrFrom>
              <a:clrTo>
                <a:srgbClr val="FFF7D5">
                  <a:alpha val="0"/>
                </a:srgbClr>
              </a:clrTo>
            </a:clrChange>
            <a:extLst>
              <a:ext uri="{28A0092B-C50C-407E-A947-70E740481C1C}">
                <a14:useLocalDpi xmlns:a14="http://schemas.microsoft.com/office/drawing/2010/main"/>
              </a:ext>
            </a:extLst>
          </a:blip>
          <a:stretch>
            <a:fillRect/>
          </a:stretch>
        </p:blipFill>
        <p:spPr>
          <a:xfrm>
            <a:off x="5481972" y="2851704"/>
            <a:ext cx="1884527" cy="1004018"/>
          </a:xfrm>
          <a:prstGeom prst="rect">
            <a:avLst/>
          </a:prstGeom>
        </p:spPr>
      </p:pic>
    </p:spTree>
    <p:extLst>
      <p:ext uri="{BB962C8B-B14F-4D97-AF65-F5344CB8AC3E}">
        <p14:creationId xmlns:p14="http://schemas.microsoft.com/office/powerpoint/2010/main" val="4251481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9B11D6-FEBC-BC76-8DB6-5E65DB9453FF}"/>
              </a:ext>
            </a:extLst>
          </p:cNvPr>
          <p:cNvSpPr>
            <a:spLocks noGrp="1"/>
          </p:cNvSpPr>
          <p:nvPr>
            <p:ph type="sldNum" sz="quarter" idx="12"/>
          </p:nvPr>
        </p:nvSpPr>
        <p:spPr/>
        <p:txBody>
          <a:bodyPr/>
          <a:lstStyle/>
          <a:p>
            <a:fld id="{6D22F896-40B5-4ADD-8801-0D06FADFA095}" type="slidenum">
              <a:rPr lang="en-US" smtClean="0"/>
              <a:t>35</a:t>
            </a:fld>
            <a:endParaRPr lang="en-US"/>
          </a:p>
        </p:txBody>
      </p:sp>
      <p:sp>
        <p:nvSpPr>
          <p:cNvPr id="5" name="TextBox 4">
            <a:extLst>
              <a:ext uri="{FF2B5EF4-FFF2-40B4-BE49-F238E27FC236}">
                <a16:creationId xmlns:a16="http://schemas.microsoft.com/office/drawing/2014/main" id="{277F8021-E4A3-BAA8-F3B8-259CCAE0243B}"/>
              </a:ext>
            </a:extLst>
          </p:cNvPr>
          <p:cNvSpPr txBox="1"/>
          <p:nvPr/>
        </p:nvSpPr>
        <p:spPr>
          <a:xfrm>
            <a:off x="1723969" y="1493638"/>
            <a:ext cx="4372031" cy="523220"/>
          </a:xfrm>
          <a:prstGeom prst="rect">
            <a:avLst/>
          </a:prstGeom>
          <a:solidFill>
            <a:schemeClr val="accent5">
              <a:lumMod val="75000"/>
            </a:schemeClr>
          </a:solidFill>
        </p:spPr>
        <p:txBody>
          <a:bodyPr wrap="none" rtlCol="0">
            <a:spAutoFit/>
          </a:bodyPr>
          <a:lstStyle/>
          <a:p>
            <a:r>
              <a:rPr lang="en-US" sz="2800" b="1">
                <a:solidFill>
                  <a:schemeClr val="bg1"/>
                </a:solidFill>
              </a:rPr>
              <a:t>Reduce employee turnover</a:t>
            </a:r>
          </a:p>
        </p:txBody>
      </p:sp>
      <p:sp>
        <p:nvSpPr>
          <p:cNvPr id="6" name="TextBox 5">
            <a:extLst>
              <a:ext uri="{FF2B5EF4-FFF2-40B4-BE49-F238E27FC236}">
                <a16:creationId xmlns:a16="http://schemas.microsoft.com/office/drawing/2014/main" id="{5FFAB381-2017-76E6-2A09-910005ADDDE5}"/>
              </a:ext>
            </a:extLst>
          </p:cNvPr>
          <p:cNvSpPr txBox="1"/>
          <p:nvPr/>
        </p:nvSpPr>
        <p:spPr>
          <a:xfrm>
            <a:off x="4728661" y="5892715"/>
            <a:ext cx="6734985" cy="523220"/>
          </a:xfrm>
          <a:prstGeom prst="rect">
            <a:avLst/>
          </a:prstGeom>
          <a:solidFill>
            <a:schemeClr val="accent5">
              <a:lumMod val="75000"/>
            </a:schemeClr>
          </a:solidFill>
        </p:spPr>
        <p:txBody>
          <a:bodyPr wrap="none" rtlCol="0">
            <a:spAutoFit/>
          </a:bodyPr>
          <a:lstStyle/>
          <a:p>
            <a:r>
              <a:rPr lang="en-US" sz="2800" b="1">
                <a:solidFill>
                  <a:schemeClr val="bg1"/>
                </a:solidFill>
              </a:rPr>
              <a:t>Increased engagement among employees</a:t>
            </a:r>
          </a:p>
        </p:txBody>
      </p:sp>
      <p:sp>
        <p:nvSpPr>
          <p:cNvPr id="7" name="TextBox 6">
            <a:extLst>
              <a:ext uri="{FF2B5EF4-FFF2-40B4-BE49-F238E27FC236}">
                <a16:creationId xmlns:a16="http://schemas.microsoft.com/office/drawing/2014/main" id="{B94442A9-1496-706C-5E57-4A5A17679119}"/>
              </a:ext>
            </a:extLst>
          </p:cNvPr>
          <p:cNvSpPr txBox="1"/>
          <p:nvPr/>
        </p:nvSpPr>
        <p:spPr>
          <a:xfrm>
            <a:off x="1723969" y="4539601"/>
            <a:ext cx="5385000" cy="523220"/>
          </a:xfrm>
          <a:prstGeom prst="rect">
            <a:avLst/>
          </a:prstGeom>
          <a:solidFill>
            <a:schemeClr val="accent5">
              <a:lumMod val="75000"/>
            </a:schemeClr>
          </a:solidFill>
        </p:spPr>
        <p:txBody>
          <a:bodyPr wrap="none" rtlCol="0">
            <a:spAutoFit/>
          </a:bodyPr>
          <a:lstStyle/>
          <a:p>
            <a:r>
              <a:rPr lang="en-US" sz="2800" b="1">
                <a:solidFill>
                  <a:schemeClr val="bg1"/>
                </a:solidFill>
              </a:rPr>
              <a:t>Promoting diversity and inclusion</a:t>
            </a:r>
          </a:p>
        </p:txBody>
      </p:sp>
      <p:sp>
        <p:nvSpPr>
          <p:cNvPr id="8" name="TextBox 7">
            <a:extLst>
              <a:ext uri="{FF2B5EF4-FFF2-40B4-BE49-F238E27FC236}">
                <a16:creationId xmlns:a16="http://schemas.microsoft.com/office/drawing/2014/main" id="{F8A7B7A3-B1D3-EEAB-FCA7-38E5E6A83BFE}"/>
              </a:ext>
            </a:extLst>
          </p:cNvPr>
          <p:cNvSpPr txBox="1"/>
          <p:nvPr/>
        </p:nvSpPr>
        <p:spPr>
          <a:xfrm>
            <a:off x="7899696" y="2397897"/>
            <a:ext cx="3540200" cy="523220"/>
          </a:xfrm>
          <a:prstGeom prst="rect">
            <a:avLst/>
          </a:prstGeom>
          <a:solidFill>
            <a:schemeClr val="accent5">
              <a:lumMod val="75000"/>
            </a:schemeClr>
          </a:solidFill>
        </p:spPr>
        <p:txBody>
          <a:bodyPr wrap="none" rtlCol="0">
            <a:spAutoFit/>
          </a:bodyPr>
          <a:lstStyle/>
          <a:p>
            <a:r>
              <a:rPr lang="en-US" sz="2800" b="1">
                <a:solidFill>
                  <a:schemeClr val="bg1"/>
                </a:solidFill>
              </a:rPr>
              <a:t>Employee succession</a:t>
            </a:r>
          </a:p>
        </p:txBody>
      </p:sp>
      <p:sp>
        <p:nvSpPr>
          <p:cNvPr id="12" name="TextBox 11">
            <a:extLst>
              <a:ext uri="{FF2B5EF4-FFF2-40B4-BE49-F238E27FC236}">
                <a16:creationId xmlns:a16="http://schemas.microsoft.com/office/drawing/2014/main" id="{D51B584B-1B1F-734B-B1C5-C464BDF0D8C8}"/>
              </a:ext>
            </a:extLst>
          </p:cNvPr>
          <p:cNvSpPr txBox="1"/>
          <p:nvPr/>
        </p:nvSpPr>
        <p:spPr>
          <a:xfrm>
            <a:off x="985025" y="1370528"/>
            <a:ext cx="561372" cy="769441"/>
          </a:xfrm>
          <a:prstGeom prst="rect">
            <a:avLst/>
          </a:prstGeom>
          <a:noFill/>
        </p:spPr>
        <p:txBody>
          <a:bodyPr wrap="none" rtlCol="0">
            <a:spAutoFit/>
          </a:bodyPr>
          <a:lstStyle/>
          <a:p>
            <a:r>
              <a:rPr lang="en-US" sz="4400">
                <a:solidFill>
                  <a:schemeClr val="accent5">
                    <a:lumMod val="75000"/>
                  </a:schemeClr>
                </a:solidFill>
                <a:latin typeface="Bauhaus 93"/>
              </a:rPr>
              <a:t>1</a:t>
            </a:r>
          </a:p>
        </p:txBody>
      </p:sp>
      <p:sp>
        <p:nvSpPr>
          <p:cNvPr id="13" name="TextBox 12">
            <a:extLst>
              <a:ext uri="{FF2B5EF4-FFF2-40B4-BE49-F238E27FC236}">
                <a16:creationId xmlns:a16="http://schemas.microsoft.com/office/drawing/2014/main" id="{E4D50C76-D2F3-7E48-88D1-B4A9FBAE5EE0}"/>
              </a:ext>
            </a:extLst>
          </p:cNvPr>
          <p:cNvSpPr txBox="1"/>
          <p:nvPr/>
        </p:nvSpPr>
        <p:spPr>
          <a:xfrm>
            <a:off x="3919814" y="5769605"/>
            <a:ext cx="561372" cy="769441"/>
          </a:xfrm>
          <a:prstGeom prst="rect">
            <a:avLst/>
          </a:prstGeom>
          <a:noFill/>
        </p:spPr>
        <p:txBody>
          <a:bodyPr wrap="none" rtlCol="0">
            <a:spAutoFit/>
          </a:bodyPr>
          <a:lstStyle/>
          <a:p>
            <a:r>
              <a:rPr lang="en-US" sz="4400">
                <a:solidFill>
                  <a:schemeClr val="accent5">
                    <a:lumMod val="75000"/>
                  </a:schemeClr>
                </a:solidFill>
                <a:latin typeface="Bauhaus 93"/>
              </a:rPr>
              <a:t>4</a:t>
            </a:r>
          </a:p>
        </p:txBody>
      </p:sp>
      <p:sp>
        <p:nvSpPr>
          <p:cNvPr id="14" name="TextBox 13">
            <a:extLst>
              <a:ext uri="{FF2B5EF4-FFF2-40B4-BE49-F238E27FC236}">
                <a16:creationId xmlns:a16="http://schemas.microsoft.com/office/drawing/2014/main" id="{A6616ABF-FA1E-F95E-3845-E4B3C98E28EB}"/>
              </a:ext>
            </a:extLst>
          </p:cNvPr>
          <p:cNvSpPr txBox="1"/>
          <p:nvPr/>
        </p:nvSpPr>
        <p:spPr>
          <a:xfrm>
            <a:off x="1045033" y="4432672"/>
            <a:ext cx="561372" cy="769441"/>
          </a:xfrm>
          <a:prstGeom prst="rect">
            <a:avLst/>
          </a:prstGeom>
          <a:noFill/>
        </p:spPr>
        <p:txBody>
          <a:bodyPr wrap="none" rtlCol="0">
            <a:spAutoFit/>
          </a:bodyPr>
          <a:lstStyle/>
          <a:p>
            <a:r>
              <a:rPr lang="en-US" sz="4400">
                <a:solidFill>
                  <a:schemeClr val="accent5">
                    <a:lumMod val="75000"/>
                  </a:schemeClr>
                </a:solidFill>
                <a:latin typeface="Bauhaus 93"/>
              </a:rPr>
              <a:t>3</a:t>
            </a:r>
          </a:p>
        </p:txBody>
      </p:sp>
      <p:sp>
        <p:nvSpPr>
          <p:cNvPr id="15" name="TextBox 14">
            <a:extLst>
              <a:ext uri="{FF2B5EF4-FFF2-40B4-BE49-F238E27FC236}">
                <a16:creationId xmlns:a16="http://schemas.microsoft.com/office/drawing/2014/main" id="{1C0D1FE9-F659-FFAA-FEC7-B4FA424FCC3E}"/>
              </a:ext>
            </a:extLst>
          </p:cNvPr>
          <p:cNvSpPr txBox="1"/>
          <p:nvPr/>
        </p:nvSpPr>
        <p:spPr>
          <a:xfrm>
            <a:off x="7083001" y="2313733"/>
            <a:ext cx="561372" cy="769441"/>
          </a:xfrm>
          <a:prstGeom prst="rect">
            <a:avLst/>
          </a:prstGeom>
          <a:noFill/>
        </p:spPr>
        <p:txBody>
          <a:bodyPr wrap="none" rtlCol="0">
            <a:spAutoFit/>
          </a:bodyPr>
          <a:lstStyle/>
          <a:p>
            <a:r>
              <a:rPr lang="en-US" sz="4400">
                <a:solidFill>
                  <a:schemeClr val="accent5">
                    <a:lumMod val="75000"/>
                  </a:schemeClr>
                </a:solidFill>
                <a:latin typeface="Bauhaus 93"/>
              </a:rPr>
              <a:t>2</a:t>
            </a:r>
          </a:p>
        </p:txBody>
      </p:sp>
      <p:sp>
        <p:nvSpPr>
          <p:cNvPr id="16" name="TextBox 15">
            <a:extLst>
              <a:ext uri="{FF2B5EF4-FFF2-40B4-BE49-F238E27FC236}">
                <a16:creationId xmlns:a16="http://schemas.microsoft.com/office/drawing/2014/main" id="{B3A0F3EF-19F3-22B8-A9C1-CB1DB9832A07}"/>
              </a:ext>
            </a:extLst>
          </p:cNvPr>
          <p:cNvSpPr txBox="1"/>
          <p:nvPr/>
        </p:nvSpPr>
        <p:spPr>
          <a:xfrm>
            <a:off x="985025" y="270212"/>
            <a:ext cx="5203604" cy="769441"/>
          </a:xfrm>
          <a:prstGeom prst="rect">
            <a:avLst/>
          </a:prstGeom>
          <a:noFill/>
        </p:spPr>
        <p:txBody>
          <a:bodyPr wrap="none" rtlCol="0">
            <a:spAutoFit/>
          </a:bodyPr>
          <a:lstStyle/>
          <a:p>
            <a:r>
              <a:rPr lang="en-US" sz="4400" b="1">
                <a:latin typeface="+mj-lt"/>
              </a:rPr>
              <a:t>Set Mentoring Goals</a:t>
            </a:r>
          </a:p>
        </p:txBody>
      </p:sp>
      <p:pic>
        <p:nvPicPr>
          <p:cNvPr id="17" name="Picture 16">
            <a:extLst>
              <a:ext uri="{FF2B5EF4-FFF2-40B4-BE49-F238E27FC236}">
                <a16:creationId xmlns:a16="http://schemas.microsoft.com/office/drawing/2014/main" id="{3EFABDA4-3B5A-0982-4473-47524EAE1B2A}"/>
              </a:ext>
            </a:extLst>
          </p:cNvPr>
          <p:cNvPicPr>
            <a:picLocks noChangeAspect="1"/>
          </p:cNvPicPr>
          <p:nvPr/>
        </p:nvPicPr>
        <p:blipFill>
          <a:blip r:embed="rId3" cstate="email">
            <a:clrChange>
              <a:clrFrom>
                <a:srgbClr val="FFF7D5"/>
              </a:clrFrom>
              <a:clrTo>
                <a:srgbClr val="FFF7D5">
                  <a:alpha val="0"/>
                </a:srgbClr>
              </a:clrTo>
            </a:clrChange>
            <a:extLst>
              <a:ext uri="{28A0092B-C50C-407E-A947-70E740481C1C}">
                <a14:useLocalDpi xmlns:a14="http://schemas.microsoft.com/office/drawing/2010/main"/>
              </a:ext>
            </a:extLst>
          </a:blip>
          <a:stretch>
            <a:fillRect/>
          </a:stretch>
        </p:blipFill>
        <p:spPr>
          <a:xfrm>
            <a:off x="10307473" y="35635"/>
            <a:ext cx="1884527" cy="1004018"/>
          </a:xfrm>
          <a:prstGeom prst="rect">
            <a:avLst/>
          </a:prstGeom>
        </p:spPr>
      </p:pic>
      <p:pic>
        <p:nvPicPr>
          <p:cNvPr id="19" name="Picture 18">
            <a:extLst>
              <a:ext uri="{FF2B5EF4-FFF2-40B4-BE49-F238E27FC236}">
                <a16:creationId xmlns:a16="http://schemas.microsoft.com/office/drawing/2014/main" id="{0DC2F857-19AA-285F-BAD0-2D2A20D01CDD}"/>
              </a:ext>
            </a:extLst>
          </p:cNvPr>
          <p:cNvPicPr>
            <a:picLocks noChangeAspect="1"/>
          </p:cNvPicPr>
          <p:nvPr/>
        </p:nvPicPr>
        <p:blipFill>
          <a:blip r:embed="rId4"/>
          <a:stretch>
            <a:fillRect/>
          </a:stretch>
        </p:blipFill>
        <p:spPr>
          <a:xfrm>
            <a:off x="6576009" y="280371"/>
            <a:ext cx="2647373" cy="2140092"/>
          </a:xfrm>
          <a:prstGeom prst="ellipse">
            <a:avLst/>
          </a:prstGeom>
          <a:ln>
            <a:noFill/>
          </a:ln>
          <a:effectLst>
            <a:softEdge rad="112500"/>
          </a:effectLst>
        </p:spPr>
      </p:pic>
      <p:pic>
        <p:nvPicPr>
          <p:cNvPr id="21" name="Picture 20">
            <a:extLst>
              <a:ext uri="{FF2B5EF4-FFF2-40B4-BE49-F238E27FC236}">
                <a16:creationId xmlns:a16="http://schemas.microsoft.com/office/drawing/2014/main" id="{D19D17BB-6949-7ADD-8DC2-604F733ACA83}"/>
              </a:ext>
            </a:extLst>
          </p:cNvPr>
          <p:cNvPicPr>
            <a:picLocks noChangeAspect="1"/>
          </p:cNvPicPr>
          <p:nvPr/>
        </p:nvPicPr>
        <p:blipFill>
          <a:blip r:embed="rId5"/>
          <a:stretch>
            <a:fillRect/>
          </a:stretch>
        </p:blipFill>
        <p:spPr>
          <a:xfrm>
            <a:off x="3018729" y="2033898"/>
            <a:ext cx="3363590" cy="2436299"/>
          </a:xfrm>
          <a:prstGeom prst="ellipse">
            <a:avLst/>
          </a:prstGeom>
          <a:ln>
            <a:noFill/>
          </a:ln>
          <a:effectLst>
            <a:softEdge rad="112500"/>
          </a:effectLst>
        </p:spPr>
      </p:pic>
      <p:pic>
        <p:nvPicPr>
          <p:cNvPr id="23" name="Picture 22">
            <a:extLst>
              <a:ext uri="{FF2B5EF4-FFF2-40B4-BE49-F238E27FC236}">
                <a16:creationId xmlns:a16="http://schemas.microsoft.com/office/drawing/2014/main" id="{7745E99F-B30B-9653-06A9-D1E5E7683C1C}"/>
              </a:ext>
            </a:extLst>
          </p:cNvPr>
          <p:cNvPicPr>
            <a:picLocks noChangeAspect="1"/>
          </p:cNvPicPr>
          <p:nvPr/>
        </p:nvPicPr>
        <p:blipFill>
          <a:blip r:embed="rId6"/>
          <a:stretch>
            <a:fillRect/>
          </a:stretch>
        </p:blipFill>
        <p:spPr>
          <a:xfrm>
            <a:off x="8032113" y="2982451"/>
            <a:ext cx="3136553" cy="2409610"/>
          </a:xfrm>
          <a:prstGeom prst="ellipse">
            <a:avLst/>
          </a:prstGeom>
          <a:ln>
            <a:noFill/>
          </a:ln>
          <a:effectLst>
            <a:softEdge rad="112500"/>
          </a:effectLst>
        </p:spPr>
      </p:pic>
      <p:pic>
        <p:nvPicPr>
          <p:cNvPr id="25" name="Picture 24">
            <a:extLst>
              <a:ext uri="{FF2B5EF4-FFF2-40B4-BE49-F238E27FC236}">
                <a16:creationId xmlns:a16="http://schemas.microsoft.com/office/drawing/2014/main" id="{54C3743E-E185-D380-0D43-53B8617146E4}"/>
              </a:ext>
            </a:extLst>
          </p:cNvPr>
          <p:cNvPicPr>
            <a:picLocks noChangeAspect="1"/>
          </p:cNvPicPr>
          <p:nvPr/>
        </p:nvPicPr>
        <p:blipFill>
          <a:blip r:embed="rId7"/>
          <a:stretch>
            <a:fillRect/>
          </a:stretch>
        </p:blipFill>
        <p:spPr>
          <a:xfrm>
            <a:off x="821443" y="5123045"/>
            <a:ext cx="2765384" cy="1734955"/>
          </a:xfrm>
          <a:prstGeom prst="ellipse">
            <a:avLst/>
          </a:prstGeom>
          <a:ln>
            <a:noFill/>
          </a:ln>
          <a:effectLst>
            <a:softEdge rad="112500"/>
          </a:effectLst>
        </p:spPr>
      </p:pic>
    </p:spTree>
    <p:extLst>
      <p:ext uri="{BB962C8B-B14F-4D97-AF65-F5344CB8AC3E}">
        <p14:creationId xmlns:p14="http://schemas.microsoft.com/office/powerpoint/2010/main" val="3182859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0C5F4A-B877-90EF-52EB-70F78FE8CDCA}"/>
              </a:ext>
            </a:extLst>
          </p:cNvPr>
          <p:cNvSpPr>
            <a:spLocks noGrp="1"/>
          </p:cNvSpPr>
          <p:nvPr>
            <p:ph type="sldNum" sz="quarter" idx="12"/>
          </p:nvPr>
        </p:nvSpPr>
        <p:spPr/>
        <p:txBody>
          <a:bodyPr/>
          <a:lstStyle/>
          <a:p>
            <a:fld id="{6D22F896-40B5-4ADD-8801-0D06FADFA095}" type="slidenum">
              <a:rPr lang="en-US" smtClean="0"/>
              <a:t>36</a:t>
            </a:fld>
            <a:endParaRPr lang="en-US" dirty="0"/>
          </a:p>
        </p:txBody>
      </p:sp>
      <p:pic>
        <p:nvPicPr>
          <p:cNvPr id="4" name="Picture 3">
            <a:extLst>
              <a:ext uri="{FF2B5EF4-FFF2-40B4-BE49-F238E27FC236}">
                <a16:creationId xmlns:a16="http://schemas.microsoft.com/office/drawing/2014/main" id="{AFE16CD3-5E8F-0CC7-E481-739441214C6A}"/>
              </a:ext>
            </a:extLst>
          </p:cNvPr>
          <p:cNvPicPr>
            <a:picLocks noChangeAspect="1"/>
          </p:cNvPicPr>
          <p:nvPr/>
        </p:nvPicPr>
        <p:blipFill>
          <a:blip r:embed="rId3"/>
          <a:stretch>
            <a:fillRect/>
          </a:stretch>
        </p:blipFill>
        <p:spPr>
          <a:xfrm>
            <a:off x="840049" y="336550"/>
            <a:ext cx="5118100" cy="6184900"/>
          </a:xfrm>
          <a:prstGeom prst="rect">
            <a:avLst/>
          </a:prstGeom>
          <a:ln>
            <a:noFill/>
          </a:ln>
          <a:effectLst>
            <a:softEdge rad="112500"/>
          </a:effectLst>
        </p:spPr>
      </p:pic>
      <p:sp>
        <p:nvSpPr>
          <p:cNvPr id="5" name="TextBox 4">
            <a:extLst>
              <a:ext uri="{FF2B5EF4-FFF2-40B4-BE49-F238E27FC236}">
                <a16:creationId xmlns:a16="http://schemas.microsoft.com/office/drawing/2014/main" id="{BB912CCF-B859-8AFB-0632-B90AF33D9351}"/>
              </a:ext>
            </a:extLst>
          </p:cNvPr>
          <p:cNvSpPr txBox="1"/>
          <p:nvPr/>
        </p:nvSpPr>
        <p:spPr>
          <a:xfrm>
            <a:off x="5958149" y="1756176"/>
            <a:ext cx="5092869" cy="3016210"/>
          </a:xfrm>
          <a:prstGeom prst="rect">
            <a:avLst/>
          </a:prstGeom>
          <a:noFill/>
        </p:spPr>
        <p:txBody>
          <a:bodyPr wrap="none" rtlCol="0">
            <a:spAutoFit/>
          </a:bodyPr>
          <a:lstStyle/>
          <a:p>
            <a:r>
              <a:rPr lang="en-US" sz="4400" b="1" dirty="0"/>
              <a:t>August Release: </a:t>
            </a:r>
          </a:p>
          <a:p>
            <a:endParaRPr lang="en-US" dirty="0"/>
          </a:p>
          <a:p>
            <a:r>
              <a:rPr lang="en-US" sz="3200" dirty="0"/>
              <a:t>Father Nathan  Cromly</a:t>
            </a:r>
          </a:p>
          <a:p>
            <a:endParaRPr lang="en-US" sz="3200" dirty="0"/>
          </a:p>
          <a:p>
            <a:r>
              <a:rPr lang="en-US" sz="3200" u="sng" dirty="0"/>
              <a:t>Coached by Paul the Apostle</a:t>
            </a:r>
          </a:p>
          <a:p>
            <a:r>
              <a:rPr lang="en-US" sz="3200" i="1" dirty="0"/>
              <a:t>Lessons in Transformation</a:t>
            </a:r>
          </a:p>
        </p:txBody>
      </p:sp>
      <p:pic>
        <p:nvPicPr>
          <p:cNvPr id="6" name="Picture 5">
            <a:extLst>
              <a:ext uri="{FF2B5EF4-FFF2-40B4-BE49-F238E27FC236}">
                <a16:creationId xmlns:a16="http://schemas.microsoft.com/office/drawing/2014/main" id="{963BC397-929F-6854-6524-252F7EBD56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40774" y="-7449"/>
            <a:ext cx="2151226" cy="1146108"/>
          </a:xfrm>
          <a:prstGeom prst="rect">
            <a:avLst/>
          </a:prstGeom>
        </p:spPr>
      </p:pic>
      <p:pic>
        <p:nvPicPr>
          <p:cNvPr id="7" name="Picture 6">
            <a:extLst>
              <a:ext uri="{FF2B5EF4-FFF2-40B4-BE49-F238E27FC236}">
                <a16:creationId xmlns:a16="http://schemas.microsoft.com/office/drawing/2014/main" id="{8C75D099-E71B-4D68-D2EC-50345F30E548}"/>
              </a:ext>
            </a:extLst>
          </p:cNvPr>
          <p:cNvPicPr>
            <a:picLocks noChangeAspect="1"/>
          </p:cNvPicPr>
          <p:nvPr/>
        </p:nvPicPr>
        <p:blipFill>
          <a:blip r:embed="rId5"/>
          <a:stretch>
            <a:fillRect/>
          </a:stretch>
        </p:blipFill>
        <p:spPr>
          <a:xfrm>
            <a:off x="10170237" y="1357714"/>
            <a:ext cx="1892300" cy="2578100"/>
          </a:xfrm>
          <a:prstGeom prst="ellipse">
            <a:avLst/>
          </a:prstGeom>
          <a:ln>
            <a:noFill/>
          </a:ln>
          <a:effectLst>
            <a:softEdge rad="112500"/>
          </a:effectLst>
        </p:spPr>
      </p:pic>
    </p:spTree>
    <p:extLst>
      <p:ext uri="{BB962C8B-B14F-4D97-AF65-F5344CB8AC3E}">
        <p14:creationId xmlns:p14="http://schemas.microsoft.com/office/powerpoint/2010/main" val="3445147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9C9F5B-2A0F-BFD1-5A7D-9DA0BA537859}"/>
              </a:ext>
            </a:extLst>
          </p:cNvPr>
          <p:cNvSpPr>
            <a:spLocks noGrp="1"/>
          </p:cNvSpPr>
          <p:nvPr>
            <p:ph type="sldNum" sz="quarter" idx="12"/>
          </p:nvPr>
        </p:nvSpPr>
        <p:spPr/>
        <p:txBody>
          <a:bodyPr/>
          <a:lstStyle/>
          <a:p>
            <a:fld id="{6D22F896-40B5-4ADD-8801-0D06FADFA095}" type="slidenum">
              <a:rPr lang="en-US" smtClean="0"/>
              <a:t>37</a:t>
            </a:fld>
            <a:endParaRPr lang="en-US"/>
          </a:p>
        </p:txBody>
      </p:sp>
      <p:sp>
        <p:nvSpPr>
          <p:cNvPr id="5" name="TextBox 4">
            <a:extLst>
              <a:ext uri="{FF2B5EF4-FFF2-40B4-BE49-F238E27FC236}">
                <a16:creationId xmlns:a16="http://schemas.microsoft.com/office/drawing/2014/main" id="{F5B9C14D-84F7-E2D3-D520-E3A2070FC4BD}"/>
              </a:ext>
            </a:extLst>
          </p:cNvPr>
          <p:cNvSpPr txBox="1"/>
          <p:nvPr/>
        </p:nvSpPr>
        <p:spPr>
          <a:xfrm>
            <a:off x="841248" y="-85344"/>
            <a:ext cx="3381054" cy="769441"/>
          </a:xfrm>
          <a:prstGeom prst="rect">
            <a:avLst/>
          </a:prstGeom>
          <a:noFill/>
        </p:spPr>
        <p:txBody>
          <a:bodyPr wrap="none" rtlCol="0">
            <a:spAutoFit/>
          </a:bodyPr>
          <a:lstStyle/>
          <a:p>
            <a:r>
              <a:rPr lang="en-US" sz="4400"/>
              <a:t>Mentee Tips: </a:t>
            </a:r>
          </a:p>
        </p:txBody>
      </p:sp>
      <p:pic>
        <p:nvPicPr>
          <p:cNvPr id="6" name="Picture 5">
            <a:extLst>
              <a:ext uri="{FF2B5EF4-FFF2-40B4-BE49-F238E27FC236}">
                <a16:creationId xmlns:a16="http://schemas.microsoft.com/office/drawing/2014/main" id="{B9E05BF2-1881-073F-0286-09A3A728BC33}"/>
              </a:ext>
            </a:extLst>
          </p:cNvPr>
          <p:cNvPicPr>
            <a:picLocks noChangeAspect="1"/>
          </p:cNvPicPr>
          <p:nvPr/>
        </p:nvPicPr>
        <p:blipFill>
          <a:blip r:embed="rId3">
            <a:clrChange>
              <a:clrFrom>
                <a:srgbClr val="FFFFFF"/>
              </a:clrFrom>
              <a:clrTo>
                <a:srgbClr val="FFFFFF">
                  <a:alpha val="0"/>
                </a:srgbClr>
              </a:clrTo>
            </a:clrChange>
            <a:duotone>
              <a:prstClr val="black"/>
              <a:schemeClr val="accent5">
                <a:lumMod val="75000"/>
                <a:tint val="45000"/>
                <a:satMod val="400000"/>
              </a:schemeClr>
            </a:duotone>
          </a:blip>
          <a:stretch>
            <a:fillRect/>
          </a:stretch>
        </p:blipFill>
        <p:spPr>
          <a:xfrm>
            <a:off x="939569" y="499872"/>
            <a:ext cx="11014403" cy="6297167"/>
          </a:xfrm>
          <a:prstGeom prst="rect">
            <a:avLst/>
          </a:prstGeom>
        </p:spPr>
      </p:pic>
      <p:sp>
        <p:nvSpPr>
          <p:cNvPr id="7" name="TextBox 6">
            <a:extLst>
              <a:ext uri="{FF2B5EF4-FFF2-40B4-BE49-F238E27FC236}">
                <a16:creationId xmlns:a16="http://schemas.microsoft.com/office/drawing/2014/main" id="{F9A33C3B-AD24-7D7B-5641-8C9BAD5309D8}"/>
              </a:ext>
            </a:extLst>
          </p:cNvPr>
          <p:cNvSpPr txBox="1"/>
          <p:nvPr/>
        </p:nvSpPr>
        <p:spPr>
          <a:xfrm rot="16200000">
            <a:off x="-2454904" y="3629151"/>
            <a:ext cx="5279137" cy="369332"/>
          </a:xfrm>
          <a:prstGeom prst="rect">
            <a:avLst/>
          </a:prstGeom>
          <a:noFill/>
        </p:spPr>
        <p:txBody>
          <a:bodyPr wrap="none" rtlCol="0">
            <a:spAutoFit/>
          </a:bodyPr>
          <a:lstStyle/>
          <a:p>
            <a:r>
              <a:rPr lang="en-US"/>
              <a:t>Source: Gonzaga Organizational Development, 2022</a:t>
            </a:r>
          </a:p>
        </p:txBody>
      </p:sp>
      <p:pic>
        <p:nvPicPr>
          <p:cNvPr id="8" name="Picture 7">
            <a:extLst>
              <a:ext uri="{FF2B5EF4-FFF2-40B4-BE49-F238E27FC236}">
                <a16:creationId xmlns:a16="http://schemas.microsoft.com/office/drawing/2014/main" id="{209E8445-4ACD-6BBF-A3DE-9DFF876BE236}"/>
              </a:ext>
            </a:extLst>
          </p:cNvPr>
          <p:cNvPicPr>
            <a:picLocks noChangeAspect="1"/>
          </p:cNvPicPr>
          <p:nvPr/>
        </p:nvPicPr>
        <p:blipFill>
          <a:blip r:embed="rId4" cstate="email">
            <a:clrChange>
              <a:clrFrom>
                <a:srgbClr val="FFF7D5"/>
              </a:clrFrom>
              <a:clrTo>
                <a:srgbClr val="FFF7D5">
                  <a:alpha val="0"/>
                </a:srgbClr>
              </a:clrTo>
            </a:clrChange>
            <a:extLst>
              <a:ext uri="{28A0092B-C50C-407E-A947-70E740481C1C}">
                <a14:useLocalDpi xmlns:a14="http://schemas.microsoft.com/office/drawing/2010/main"/>
              </a:ext>
            </a:extLst>
          </a:blip>
          <a:stretch>
            <a:fillRect/>
          </a:stretch>
        </p:blipFill>
        <p:spPr>
          <a:xfrm>
            <a:off x="11069028" y="-29607"/>
            <a:ext cx="1122972" cy="598285"/>
          </a:xfrm>
          <a:prstGeom prst="rect">
            <a:avLst/>
          </a:prstGeom>
        </p:spPr>
      </p:pic>
    </p:spTree>
    <p:extLst>
      <p:ext uri="{BB962C8B-B14F-4D97-AF65-F5344CB8AC3E}">
        <p14:creationId xmlns:p14="http://schemas.microsoft.com/office/powerpoint/2010/main" val="2476985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E1FE01-C9B2-E06D-830F-D11340D7DB52}"/>
              </a:ext>
            </a:extLst>
          </p:cNvPr>
          <p:cNvSpPr>
            <a:spLocks noGrp="1"/>
          </p:cNvSpPr>
          <p:nvPr>
            <p:ph type="sldNum" sz="quarter" idx="12"/>
          </p:nvPr>
        </p:nvSpPr>
        <p:spPr/>
        <p:txBody>
          <a:bodyPr/>
          <a:lstStyle/>
          <a:p>
            <a:fld id="{6D22F896-40B5-4ADD-8801-0D06FADFA095}" type="slidenum">
              <a:rPr lang="en-US" smtClean="0"/>
              <a:t>4</a:t>
            </a:fld>
            <a:endParaRPr lang="en-US"/>
          </a:p>
        </p:txBody>
      </p:sp>
      <p:pic>
        <p:nvPicPr>
          <p:cNvPr id="4" name="Picture 3">
            <a:extLst>
              <a:ext uri="{FF2B5EF4-FFF2-40B4-BE49-F238E27FC236}">
                <a16:creationId xmlns:a16="http://schemas.microsoft.com/office/drawing/2014/main" id="{946E62CA-45D8-3242-C679-7508D28A1872}"/>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colorTemperature colorTemp="7200"/>
                    </a14:imgEffect>
                  </a14:imgLayer>
                </a14:imgProps>
              </a:ext>
            </a:extLst>
          </a:blip>
          <a:stretch>
            <a:fillRect/>
          </a:stretch>
        </p:blipFill>
        <p:spPr>
          <a:xfrm>
            <a:off x="-1" y="-1"/>
            <a:ext cx="12211465" cy="6858001"/>
          </a:xfrm>
          <a:prstGeom prst="rect">
            <a:avLst/>
          </a:prstGeom>
        </p:spPr>
      </p:pic>
      <p:pic>
        <p:nvPicPr>
          <p:cNvPr id="5" name="Picture 4">
            <a:extLst>
              <a:ext uri="{FF2B5EF4-FFF2-40B4-BE49-F238E27FC236}">
                <a16:creationId xmlns:a16="http://schemas.microsoft.com/office/drawing/2014/main" id="{2FEB3761-CC60-C32C-4A31-A1E271E208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61784" y="-52733"/>
            <a:ext cx="1430215" cy="761975"/>
          </a:xfrm>
          <a:prstGeom prst="rect">
            <a:avLst/>
          </a:prstGeom>
        </p:spPr>
      </p:pic>
    </p:spTree>
    <p:extLst>
      <p:ext uri="{BB962C8B-B14F-4D97-AF65-F5344CB8AC3E}">
        <p14:creationId xmlns:p14="http://schemas.microsoft.com/office/powerpoint/2010/main" val="3478653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DBBDCB-C8E6-FAE1-3713-722DC359B913}"/>
              </a:ext>
            </a:extLst>
          </p:cNvPr>
          <p:cNvSpPr>
            <a:spLocks noGrp="1"/>
          </p:cNvSpPr>
          <p:nvPr>
            <p:ph type="sldNum" sz="quarter" idx="12"/>
          </p:nvPr>
        </p:nvSpPr>
        <p:spPr/>
        <p:txBody>
          <a:bodyPr/>
          <a:lstStyle/>
          <a:p>
            <a:fld id="{6D22F896-40B5-4ADD-8801-0D06FADFA095}" type="slidenum">
              <a:rPr lang="en-US" smtClean="0"/>
              <a:t>5</a:t>
            </a:fld>
            <a:endParaRPr lang="en-US"/>
          </a:p>
        </p:txBody>
      </p:sp>
      <p:sp>
        <p:nvSpPr>
          <p:cNvPr id="4" name="TextBox 3">
            <a:extLst>
              <a:ext uri="{FF2B5EF4-FFF2-40B4-BE49-F238E27FC236}">
                <a16:creationId xmlns:a16="http://schemas.microsoft.com/office/drawing/2014/main" id="{C9884C04-C78B-8BC4-B055-22D90F5784B8}"/>
              </a:ext>
            </a:extLst>
          </p:cNvPr>
          <p:cNvSpPr txBox="1"/>
          <p:nvPr/>
        </p:nvSpPr>
        <p:spPr>
          <a:xfrm>
            <a:off x="712519" y="1679899"/>
            <a:ext cx="11479481" cy="3231654"/>
          </a:xfrm>
          <a:prstGeom prst="rect">
            <a:avLst/>
          </a:prstGeom>
          <a:noFill/>
        </p:spPr>
        <p:txBody>
          <a:bodyPr wrap="square">
            <a:spAutoFit/>
          </a:bodyPr>
          <a:lstStyle/>
          <a:p>
            <a:pPr algn="just"/>
            <a:r>
              <a:rPr lang="en-US" sz="4400" b="0" i="1" u="none" strike="noStrike" dirty="0">
                <a:solidFill>
                  <a:srgbClr val="212529"/>
                </a:solidFill>
                <a:effectLst/>
                <a:latin typeface="+mj-lt"/>
              </a:rPr>
              <a:t>"Coaching is unlocking a person’s potential to maximize their own performance. It is helping them learn rather than teaching them."</a:t>
            </a:r>
            <a:endParaRPr lang="en-US" sz="4400" b="0" i="0" u="none" strike="noStrike" dirty="0">
              <a:solidFill>
                <a:srgbClr val="212529"/>
              </a:solidFill>
              <a:effectLst/>
              <a:latin typeface="+mj-lt"/>
            </a:endParaRPr>
          </a:p>
          <a:p>
            <a:pPr algn="r"/>
            <a:endParaRPr lang="en-US" sz="3600" b="0" i="0" u="none" strike="noStrike" dirty="0">
              <a:solidFill>
                <a:srgbClr val="212529"/>
              </a:solidFill>
              <a:effectLst/>
              <a:latin typeface="+mj-lt"/>
            </a:endParaRPr>
          </a:p>
          <a:p>
            <a:pPr algn="r"/>
            <a:r>
              <a:rPr lang="en-US" sz="3600" b="0" i="0" u="none" strike="noStrike" dirty="0">
                <a:solidFill>
                  <a:srgbClr val="212529"/>
                </a:solidFill>
                <a:effectLst/>
                <a:latin typeface="+mj-lt"/>
              </a:rPr>
              <a:t>Sir John Whitmore</a:t>
            </a:r>
          </a:p>
        </p:txBody>
      </p:sp>
      <p:pic>
        <p:nvPicPr>
          <p:cNvPr id="5" name="Picture 4">
            <a:extLst>
              <a:ext uri="{FF2B5EF4-FFF2-40B4-BE49-F238E27FC236}">
                <a16:creationId xmlns:a16="http://schemas.microsoft.com/office/drawing/2014/main" id="{37E1E292-AEDB-3733-4886-D1902242C8E1}"/>
              </a:ext>
            </a:extLst>
          </p:cNvPr>
          <p:cNvPicPr>
            <a:picLocks noChangeAspect="1"/>
          </p:cNvPicPr>
          <p:nvPr/>
        </p:nvPicPr>
        <p:blipFill>
          <a:blip r:embed="rId3" cstate="email">
            <a:clrChange>
              <a:clrFrom>
                <a:srgbClr val="FFF7D5"/>
              </a:clrFrom>
              <a:clrTo>
                <a:srgbClr val="FFF7D5">
                  <a:alpha val="0"/>
                </a:srgbClr>
              </a:clrTo>
            </a:clrChange>
            <a:extLst>
              <a:ext uri="{28A0092B-C50C-407E-A947-70E740481C1C}">
                <a14:useLocalDpi xmlns:a14="http://schemas.microsoft.com/office/drawing/2010/main"/>
              </a:ext>
            </a:extLst>
          </a:blip>
          <a:stretch>
            <a:fillRect/>
          </a:stretch>
        </p:blipFill>
        <p:spPr>
          <a:xfrm>
            <a:off x="10104127" y="-17415"/>
            <a:ext cx="2087874" cy="1112356"/>
          </a:xfrm>
          <a:prstGeom prst="rect">
            <a:avLst/>
          </a:prstGeom>
        </p:spPr>
      </p:pic>
    </p:spTree>
    <p:extLst>
      <p:ext uri="{BB962C8B-B14F-4D97-AF65-F5344CB8AC3E}">
        <p14:creationId xmlns:p14="http://schemas.microsoft.com/office/powerpoint/2010/main" val="3992450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1250F3-3E7B-3927-9C84-3C4BF892A122}"/>
              </a:ext>
            </a:extLst>
          </p:cNvPr>
          <p:cNvSpPr>
            <a:spLocks noGrp="1"/>
          </p:cNvSpPr>
          <p:nvPr>
            <p:ph type="sldNum" sz="quarter" idx="12"/>
          </p:nvPr>
        </p:nvSpPr>
        <p:spPr/>
        <p:txBody>
          <a:bodyPr/>
          <a:lstStyle/>
          <a:p>
            <a:fld id="{6D22F896-40B5-4ADD-8801-0D06FADFA095}" type="slidenum">
              <a:rPr lang="en-US" smtClean="0"/>
              <a:t>6</a:t>
            </a:fld>
            <a:endParaRPr lang="en-US"/>
          </a:p>
        </p:txBody>
      </p:sp>
      <p:pic>
        <p:nvPicPr>
          <p:cNvPr id="6" name="Picture 5">
            <a:extLst>
              <a:ext uri="{FF2B5EF4-FFF2-40B4-BE49-F238E27FC236}">
                <a16:creationId xmlns:a16="http://schemas.microsoft.com/office/drawing/2014/main" id="{78C76071-505D-08C9-9569-A19AEC7A7DD2}"/>
              </a:ext>
            </a:extLst>
          </p:cNvPr>
          <p:cNvPicPr>
            <a:picLocks noChangeAspect="1"/>
          </p:cNvPicPr>
          <p:nvPr/>
        </p:nvPicPr>
        <p:blipFill>
          <a:blip r:embed="rId3">
            <a:clrChange>
              <a:clrFrom>
                <a:srgbClr val="FFFFFF"/>
              </a:clrFrom>
              <a:clrTo>
                <a:srgbClr val="FFFFFF">
                  <a:alpha val="0"/>
                </a:srgbClr>
              </a:clrTo>
            </a:clrChange>
            <a:duotone>
              <a:prstClr val="black"/>
              <a:schemeClr val="accent5">
                <a:tint val="45000"/>
                <a:satMod val="400000"/>
              </a:schemeClr>
            </a:duotone>
          </a:blip>
          <a:stretch>
            <a:fillRect/>
          </a:stretch>
        </p:blipFill>
        <p:spPr>
          <a:xfrm>
            <a:off x="3188677" y="0"/>
            <a:ext cx="6576646" cy="7124700"/>
          </a:xfrm>
          <a:prstGeom prst="rect">
            <a:avLst/>
          </a:prstGeom>
        </p:spPr>
      </p:pic>
      <p:pic>
        <p:nvPicPr>
          <p:cNvPr id="7" name="Picture 6">
            <a:extLst>
              <a:ext uri="{FF2B5EF4-FFF2-40B4-BE49-F238E27FC236}">
                <a16:creationId xmlns:a16="http://schemas.microsoft.com/office/drawing/2014/main" id="{3CD69971-0768-929B-EF28-010291716D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04126" y="-5693"/>
            <a:ext cx="2087874" cy="1112356"/>
          </a:xfrm>
          <a:prstGeom prst="rect">
            <a:avLst/>
          </a:prstGeom>
        </p:spPr>
      </p:pic>
    </p:spTree>
    <p:extLst>
      <p:ext uri="{BB962C8B-B14F-4D97-AF65-F5344CB8AC3E}">
        <p14:creationId xmlns:p14="http://schemas.microsoft.com/office/powerpoint/2010/main" val="1088068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CCA80A-8274-DEBC-592C-FA8F0E3365AE}"/>
              </a:ext>
            </a:extLst>
          </p:cNvPr>
          <p:cNvSpPr>
            <a:spLocks noGrp="1"/>
          </p:cNvSpPr>
          <p:nvPr>
            <p:ph type="sldNum" sz="quarter" idx="12"/>
          </p:nvPr>
        </p:nvSpPr>
        <p:spPr/>
        <p:txBody>
          <a:bodyPr/>
          <a:lstStyle/>
          <a:p>
            <a:fld id="{6D22F896-40B5-4ADD-8801-0D06FADFA095}" type="slidenum">
              <a:rPr lang="en-US" smtClean="0"/>
              <a:t>7</a:t>
            </a:fld>
            <a:endParaRPr lang="en-US"/>
          </a:p>
        </p:txBody>
      </p:sp>
      <p:pic>
        <p:nvPicPr>
          <p:cNvPr id="7" name="Picture 6">
            <a:extLst>
              <a:ext uri="{FF2B5EF4-FFF2-40B4-BE49-F238E27FC236}">
                <a16:creationId xmlns:a16="http://schemas.microsoft.com/office/drawing/2014/main" id="{75DC6E08-7838-A04E-E776-3A1203D29F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04126" y="-5693"/>
            <a:ext cx="2087874" cy="1112356"/>
          </a:xfrm>
          <a:prstGeom prst="rect">
            <a:avLst/>
          </a:prstGeom>
        </p:spPr>
      </p:pic>
      <p:pic>
        <p:nvPicPr>
          <p:cNvPr id="9" name="Picture 8">
            <a:extLst>
              <a:ext uri="{FF2B5EF4-FFF2-40B4-BE49-F238E27FC236}">
                <a16:creationId xmlns:a16="http://schemas.microsoft.com/office/drawing/2014/main" id="{F7CD2A3B-15DA-1BE3-43FD-75CFE4F922AC}"/>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0" y="3459"/>
            <a:ext cx="12192000" cy="6854541"/>
          </a:xfrm>
          <a:prstGeom prst="rect">
            <a:avLst/>
          </a:prstGeom>
        </p:spPr>
      </p:pic>
      <p:pic>
        <p:nvPicPr>
          <p:cNvPr id="10" name="Picture 9">
            <a:extLst>
              <a:ext uri="{FF2B5EF4-FFF2-40B4-BE49-F238E27FC236}">
                <a16:creationId xmlns:a16="http://schemas.microsoft.com/office/drawing/2014/main" id="{7973554A-38CB-8C4C-A840-F4213BE19D94}"/>
              </a:ext>
            </a:extLst>
          </p:cNvPr>
          <p:cNvPicPr>
            <a:picLocks noChangeAspect="1"/>
          </p:cNvPicPr>
          <p:nvPr/>
        </p:nvPicPr>
        <p:blipFill>
          <a:blip r:embed="rId3" cstate="email">
            <a:clrChange>
              <a:clrFrom>
                <a:srgbClr val="FFF7D5"/>
              </a:clrFrom>
              <a:clrTo>
                <a:srgbClr val="FFF7D5">
                  <a:alpha val="0"/>
                </a:srgbClr>
              </a:clrTo>
            </a:clrChange>
            <a:extLst>
              <a:ext uri="{28A0092B-C50C-407E-A947-70E740481C1C}">
                <a14:useLocalDpi xmlns:a14="http://schemas.microsoft.com/office/drawing/2010/main"/>
              </a:ext>
            </a:extLst>
          </a:blip>
          <a:stretch>
            <a:fillRect/>
          </a:stretch>
        </p:blipFill>
        <p:spPr>
          <a:xfrm>
            <a:off x="10104127" y="-17415"/>
            <a:ext cx="2087874" cy="1112356"/>
          </a:xfrm>
          <a:prstGeom prst="rect">
            <a:avLst/>
          </a:prstGeom>
        </p:spPr>
      </p:pic>
    </p:spTree>
    <p:extLst>
      <p:ext uri="{BB962C8B-B14F-4D97-AF65-F5344CB8AC3E}">
        <p14:creationId xmlns:p14="http://schemas.microsoft.com/office/powerpoint/2010/main" val="2194993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B1D914-3F19-56DE-20A9-9B3B2BE21370}"/>
              </a:ext>
            </a:extLst>
          </p:cNvPr>
          <p:cNvSpPr>
            <a:spLocks noGrp="1"/>
          </p:cNvSpPr>
          <p:nvPr>
            <p:ph type="sldNum" sz="quarter" idx="12"/>
          </p:nvPr>
        </p:nvSpPr>
        <p:spPr/>
        <p:txBody>
          <a:bodyPr/>
          <a:lstStyle/>
          <a:p>
            <a:fld id="{6D22F896-40B5-4ADD-8801-0D06FADFA095}" type="slidenum">
              <a:rPr lang="en-US" smtClean="0"/>
              <a:t>8</a:t>
            </a:fld>
            <a:endParaRPr lang="en-US"/>
          </a:p>
        </p:txBody>
      </p:sp>
      <p:graphicFrame>
        <p:nvGraphicFramePr>
          <p:cNvPr id="5" name="Diagram 4">
            <a:extLst>
              <a:ext uri="{FF2B5EF4-FFF2-40B4-BE49-F238E27FC236}">
                <a16:creationId xmlns:a16="http://schemas.microsoft.com/office/drawing/2014/main" id="{FF1DBEC6-86F3-3F6B-5B66-1CB7209E9CB6}"/>
              </a:ext>
            </a:extLst>
          </p:cNvPr>
          <p:cNvGraphicFramePr/>
          <p:nvPr>
            <p:extLst>
              <p:ext uri="{D42A27DB-BD31-4B8C-83A1-F6EECF244321}">
                <p14:modId xmlns:p14="http://schemas.microsoft.com/office/powerpoint/2010/main" val="3888478210"/>
              </p:ext>
            </p:extLst>
          </p:nvPr>
        </p:nvGraphicFramePr>
        <p:xfrm>
          <a:off x="-694944" y="121920"/>
          <a:ext cx="12886944" cy="6437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9F360C13-3377-2FFE-DB51-34A59B98C6AD}"/>
              </a:ext>
            </a:extLst>
          </p:cNvPr>
          <p:cNvSpPr txBox="1"/>
          <p:nvPr/>
        </p:nvSpPr>
        <p:spPr>
          <a:xfrm>
            <a:off x="7604760" y="2726656"/>
            <a:ext cx="2505456" cy="1323439"/>
          </a:xfrm>
          <a:prstGeom prst="rect">
            <a:avLst/>
          </a:prstGeom>
          <a:noFill/>
        </p:spPr>
        <p:txBody>
          <a:bodyPr wrap="square" rtlCol="0">
            <a:spAutoFit/>
          </a:bodyPr>
          <a:lstStyle/>
          <a:p>
            <a:r>
              <a:rPr lang="en-US" sz="2000"/>
              <a:t>99% who hire a coach are "satisfied" or "very satisfied"</a:t>
            </a:r>
          </a:p>
          <a:p>
            <a:endParaRPr lang="en-US" sz="2000"/>
          </a:p>
        </p:txBody>
      </p:sp>
      <p:sp>
        <p:nvSpPr>
          <p:cNvPr id="8" name="TextBox 7">
            <a:extLst>
              <a:ext uri="{FF2B5EF4-FFF2-40B4-BE49-F238E27FC236}">
                <a16:creationId xmlns:a16="http://schemas.microsoft.com/office/drawing/2014/main" id="{88FC32FC-ABEB-68AA-484C-EE3F91280CE3}"/>
              </a:ext>
            </a:extLst>
          </p:cNvPr>
          <p:cNvSpPr txBox="1"/>
          <p:nvPr/>
        </p:nvSpPr>
        <p:spPr>
          <a:xfrm>
            <a:off x="4050792" y="3699645"/>
            <a:ext cx="3639312" cy="1323439"/>
          </a:xfrm>
          <a:prstGeom prst="rect">
            <a:avLst/>
          </a:prstGeom>
          <a:noFill/>
        </p:spPr>
        <p:txBody>
          <a:bodyPr wrap="square" rtlCol="0">
            <a:spAutoFit/>
          </a:bodyPr>
          <a:lstStyle/>
          <a:p>
            <a:pPr algn="ctr"/>
            <a:r>
              <a:rPr lang="en-US" sz="2000"/>
              <a:t>80% people who receive </a:t>
            </a:r>
          </a:p>
          <a:p>
            <a:pPr algn="ctr"/>
            <a:r>
              <a:rPr lang="en-US" sz="2000"/>
              <a:t>coaching say self-confidence increased</a:t>
            </a:r>
          </a:p>
          <a:p>
            <a:pPr algn="ctr"/>
            <a:endParaRPr lang="en-US" sz="2000"/>
          </a:p>
        </p:txBody>
      </p:sp>
      <p:sp>
        <p:nvSpPr>
          <p:cNvPr id="10" name="TextBox 9">
            <a:extLst>
              <a:ext uri="{FF2B5EF4-FFF2-40B4-BE49-F238E27FC236}">
                <a16:creationId xmlns:a16="http://schemas.microsoft.com/office/drawing/2014/main" id="{79838CAF-0933-171A-AEC5-53964B819C7E}"/>
              </a:ext>
            </a:extLst>
          </p:cNvPr>
          <p:cNvSpPr txBox="1"/>
          <p:nvPr/>
        </p:nvSpPr>
        <p:spPr>
          <a:xfrm>
            <a:off x="4037942" y="945488"/>
            <a:ext cx="3304032" cy="1323439"/>
          </a:xfrm>
          <a:prstGeom prst="rect">
            <a:avLst/>
          </a:prstGeom>
          <a:noFill/>
        </p:spPr>
        <p:txBody>
          <a:bodyPr wrap="square" rtlCol="0">
            <a:spAutoFit/>
          </a:bodyPr>
          <a:lstStyle/>
          <a:p>
            <a:pPr algn="ctr"/>
            <a:r>
              <a:rPr lang="en-US" sz="2000"/>
              <a:t>86% of companies report recouping  investment in coaching</a:t>
            </a:r>
          </a:p>
          <a:p>
            <a:pPr algn="ctr"/>
            <a:endParaRPr lang="en-US" sz="2000"/>
          </a:p>
        </p:txBody>
      </p:sp>
      <p:sp>
        <p:nvSpPr>
          <p:cNvPr id="11" name="TextBox 10">
            <a:extLst>
              <a:ext uri="{FF2B5EF4-FFF2-40B4-BE49-F238E27FC236}">
                <a16:creationId xmlns:a16="http://schemas.microsoft.com/office/drawing/2014/main" id="{47C32B18-28F7-E1CA-5E22-E80485E5334F}"/>
              </a:ext>
            </a:extLst>
          </p:cNvPr>
          <p:cNvSpPr txBox="1"/>
          <p:nvPr/>
        </p:nvSpPr>
        <p:spPr>
          <a:xfrm>
            <a:off x="8985307" y="1138410"/>
            <a:ext cx="1827876" cy="1600438"/>
          </a:xfrm>
          <a:prstGeom prst="rect">
            <a:avLst/>
          </a:prstGeom>
          <a:noFill/>
        </p:spPr>
        <p:txBody>
          <a:bodyPr wrap="square" rtlCol="0">
            <a:spAutoFit/>
          </a:bodyPr>
          <a:lstStyle/>
          <a:p>
            <a:pPr algn="ctr"/>
            <a:r>
              <a:rPr lang="en-US" sz="2000" b="1"/>
              <a:t>The median coaching </a:t>
            </a:r>
            <a:r>
              <a:rPr lang="en-US" sz="2000" b="1" err="1"/>
              <a:t>ROl</a:t>
            </a:r>
            <a:r>
              <a:rPr lang="en-US" sz="2000" b="1"/>
              <a:t> is 700%  the investment</a:t>
            </a:r>
          </a:p>
          <a:p>
            <a:pPr algn="ctr"/>
            <a:endParaRPr lang="en-US"/>
          </a:p>
        </p:txBody>
      </p:sp>
      <p:sp>
        <p:nvSpPr>
          <p:cNvPr id="13" name="Oval 12">
            <a:extLst>
              <a:ext uri="{FF2B5EF4-FFF2-40B4-BE49-F238E27FC236}">
                <a16:creationId xmlns:a16="http://schemas.microsoft.com/office/drawing/2014/main" id="{7BB5B753-B2C3-1410-30A1-8F9CDCC8CA34}"/>
              </a:ext>
            </a:extLst>
          </p:cNvPr>
          <p:cNvSpPr/>
          <p:nvPr/>
        </p:nvSpPr>
        <p:spPr>
          <a:xfrm>
            <a:off x="2950464" y="3742944"/>
            <a:ext cx="576072" cy="556058"/>
          </a:xfrm>
          <a:prstGeom prst="ellipse">
            <a:avLst/>
          </a:prstGeom>
        </p:spPr>
        <p:style>
          <a:lnRef idx="2">
            <a:schemeClr val="lt1">
              <a:hueOff val="0"/>
              <a:satOff val="0"/>
              <a:lumOff val="0"/>
              <a:alphaOff val="0"/>
            </a:schemeClr>
          </a:lnRef>
          <a:fillRef idx="1">
            <a:schemeClr val="accent5">
              <a:alpha val="90000"/>
              <a:hueOff val="0"/>
              <a:satOff val="0"/>
              <a:lumOff val="0"/>
              <a:alphaOff val="-40000"/>
            </a:schemeClr>
          </a:fillRef>
          <a:effectRef idx="0">
            <a:schemeClr val="accent5">
              <a:alpha val="90000"/>
              <a:hueOff val="0"/>
              <a:satOff val="0"/>
              <a:lumOff val="0"/>
              <a:alphaOff val="-40000"/>
            </a:schemeClr>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000933EB-CCE9-6739-070D-95872E0CADED}"/>
              </a:ext>
            </a:extLst>
          </p:cNvPr>
          <p:cNvSpPr/>
          <p:nvPr/>
        </p:nvSpPr>
        <p:spPr>
          <a:xfrm>
            <a:off x="4244342" y="2893492"/>
            <a:ext cx="685797" cy="700413"/>
          </a:xfrm>
          <a:prstGeom prst="ellipse">
            <a:avLst/>
          </a:prstGeom>
        </p:spPr>
        <p:style>
          <a:lnRef idx="2">
            <a:schemeClr val="lt1">
              <a:hueOff val="0"/>
              <a:satOff val="0"/>
              <a:lumOff val="0"/>
              <a:alphaOff val="0"/>
            </a:schemeClr>
          </a:lnRef>
          <a:fillRef idx="1">
            <a:schemeClr val="accent5">
              <a:alpha val="90000"/>
              <a:hueOff val="0"/>
              <a:satOff val="0"/>
              <a:lumOff val="0"/>
              <a:alphaOff val="-40000"/>
            </a:schemeClr>
          </a:fillRef>
          <a:effectRef idx="0">
            <a:schemeClr val="accent5">
              <a:alpha val="90000"/>
              <a:hueOff val="0"/>
              <a:satOff val="0"/>
              <a:lumOff val="0"/>
              <a:alphaOff val="-40000"/>
            </a:schemeClr>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DCE2F7FC-9E70-79D9-50CB-40FB6D5F7F13}"/>
              </a:ext>
            </a:extLst>
          </p:cNvPr>
          <p:cNvSpPr/>
          <p:nvPr/>
        </p:nvSpPr>
        <p:spPr>
          <a:xfrm>
            <a:off x="7474794" y="1499617"/>
            <a:ext cx="1132758" cy="1099714"/>
          </a:xfrm>
          <a:prstGeom prst="ellipse">
            <a:avLst/>
          </a:prstGeom>
        </p:spPr>
        <p:style>
          <a:lnRef idx="2">
            <a:schemeClr val="lt1">
              <a:hueOff val="0"/>
              <a:satOff val="0"/>
              <a:lumOff val="0"/>
              <a:alphaOff val="0"/>
            </a:schemeClr>
          </a:lnRef>
          <a:fillRef idx="1">
            <a:schemeClr val="accent5">
              <a:alpha val="90000"/>
              <a:hueOff val="0"/>
              <a:satOff val="0"/>
              <a:lumOff val="0"/>
              <a:alphaOff val="-40000"/>
            </a:schemeClr>
          </a:fillRef>
          <a:effectRef idx="0">
            <a:schemeClr val="accent5">
              <a:alpha val="90000"/>
              <a:hueOff val="0"/>
              <a:satOff val="0"/>
              <a:lumOff val="0"/>
              <a:alphaOff val="-40000"/>
            </a:schemeClr>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28D6D79A-3F04-8C1B-F18C-7B7ACC6DBB8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46137" y="4266272"/>
            <a:ext cx="3619582" cy="1928404"/>
          </a:xfrm>
          <a:prstGeom prst="rect">
            <a:avLst/>
          </a:prstGeom>
        </p:spPr>
      </p:pic>
      <p:sp>
        <p:nvSpPr>
          <p:cNvPr id="17" name="TextBox 16">
            <a:extLst>
              <a:ext uri="{FF2B5EF4-FFF2-40B4-BE49-F238E27FC236}">
                <a16:creationId xmlns:a16="http://schemas.microsoft.com/office/drawing/2014/main" id="{9C5506B8-D534-1ADD-E9D2-130A9E134367}"/>
              </a:ext>
            </a:extLst>
          </p:cNvPr>
          <p:cNvSpPr txBox="1"/>
          <p:nvPr/>
        </p:nvSpPr>
        <p:spPr>
          <a:xfrm rot="16200000">
            <a:off x="-4356782" y="2041231"/>
            <a:ext cx="9325759" cy="307777"/>
          </a:xfrm>
          <a:prstGeom prst="rect">
            <a:avLst/>
          </a:prstGeom>
          <a:noFill/>
        </p:spPr>
        <p:txBody>
          <a:bodyPr wrap="square" rtlCol="0">
            <a:spAutoFit/>
          </a:bodyPr>
          <a:lstStyle/>
          <a:p>
            <a:r>
              <a:rPr lang="en-US" sz="1400"/>
              <a:t>Source: </a:t>
            </a:r>
            <a:r>
              <a:rPr lang="en-US" sz="1400" i="1"/>
              <a:t>The Benefits of Coaching in the Workplace 2023</a:t>
            </a:r>
            <a:r>
              <a:rPr lang="en-US" sz="1400"/>
              <a:t>, Luisa Zhou - April 2024</a:t>
            </a:r>
          </a:p>
        </p:txBody>
      </p:sp>
      <p:sp>
        <p:nvSpPr>
          <p:cNvPr id="18" name="TextBox 17">
            <a:extLst>
              <a:ext uri="{FF2B5EF4-FFF2-40B4-BE49-F238E27FC236}">
                <a16:creationId xmlns:a16="http://schemas.microsoft.com/office/drawing/2014/main" id="{EF0BEF03-F4B0-ACC1-1674-2A0611740DCD}"/>
              </a:ext>
            </a:extLst>
          </p:cNvPr>
          <p:cNvSpPr txBox="1"/>
          <p:nvPr/>
        </p:nvSpPr>
        <p:spPr>
          <a:xfrm>
            <a:off x="11162403" y="1180219"/>
            <a:ext cx="806631" cy="830997"/>
          </a:xfrm>
          <a:prstGeom prst="rect">
            <a:avLst/>
          </a:prstGeom>
          <a:noFill/>
        </p:spPr>
        <p:txBody>
          <a:bodyPr wrap="none" rtlCol="0">
            <a:spAutoFit/>
          </a:bodyPr>
          <a:lstStyle/>
          <a:p>
            <a:r>
              <a:rPr lang="en-US" sz="4800" b="1" i="1">
                <a:latin typeface="Bernard MT Condensed" panose="02050806060905020404" pitchFamily="18" charset="77"/>
              </a:rPr>
              <a:t>7X</a:t>
            </a:r>
          </a:p>
        </p:txBody>
      </p:sp>
    </p:spTree>
    <p:extLst>
      <p:ext uri="{BB962C8B-B14F-4D97-AF65-F5344CB8AC3E}">
        <p14:creationId xmlns:p14="http://schemas.microsoft.com/office/powerpoint/2010/main" val="1523559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2E96B5-E2DB-52BC-37FA-AB12C75905B5}"/>
              </a:ext>
            </a:extLst>
          </p:cNvPr>
          <p:cNvSpPr>
            <a:spLocks noGrp="1"/>
          </p:cNvSpPr>
          <p:nvPr>
            <p:ph type="sldNum" sz="quarter" idx="12"/>
          </p:nvPr>
        </p:nvSpPr>
        <p:spPr/>
        <p:txBody>
          <a:bodyPr/>
          <a:lstStyle/>
          <a:p>
            <a:fld id="{6D22F896-40B5-4ADD-8801-0D06FADFA095}" type="slidenum">
              <a:rPr lang="en-US" smtClean="0"/>
              <a:t>9</a:t>
            </a:fld>
            <a:endParaRPr lang="en-US"/>
          </a:p>
        </p:txBody>
      </p:sp>
      <p:pic>
        <p:nvPicPr>
          <p:cNvPr id="4" name="Picture 3">
            <a:extLst>
              <a:ext uri="{FF2B5EF4-FFF2-40B4-BE49-F238E27FC236}">
                <a16:creationId xmlns:a16="http://schemas.microsoft.com/office/drawing/2014/main" id="{3AD553EF-8A2E-63E8-078C-70BDE785E485}"/>
              </a:ext>
            </a:extLst>
          </p:cNvPr>
          <p:cNvPicPr>
            <a:picLocks noChangeAspect="1"/>
          </p:cNvPicPr>
          <p:nvPr/>
        </p:nvPicPr>
        <p:blipFill>
          <a:blip r:embed="rId3"/>
          <a:stretch>
            <a:fillRect/>
          </a:stretch>
        </p:blipFill>
        <p:spPr>
          <a:xfrm>
            <a:off x="691663" y="0"/>
            <a:ext cx="11500338" cy="6858000"/>
          </a:xfrm>
          <a:prstGeom prst="rect">
            <a:avLst/>
          </a:prstGeom>
        </p:spPr>
      </p:pic>
    </p:spTree>
    <p:extLst>
      <p:ext uri="{BB962C8B-B14F-4D97-AF65-F5344CB8AC3E}">
        <p14:creationId xmlns:p14="http://schemas.microsoft.com/office/powerpoint/2010/main" val="1848347613"/>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{13BA4799-6BB5-CA49-B3D6-986B64299157}tf10001072</Template>
  <TotalTime>228514</TotalTime>
  <Words>5517</Words>
  <Application>Microsoft Macintosh PowerPoint</Application>
  <PresentationFormat>Widescreen</PresentationFormat>
  <Paragraphs>301</Paragraphs>
  <Slides>37</Slides>
  <Notes>37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Arial</vt:lpstr>
      <vt:lpstr>Bauhaus 93</vt:lpstr>
      <vt:lpstr>Bernard MT Condensed</vt:lpstr>
      <vt:lpstr>Calibre</vt:lpstr>
      <vt:lpstr>Calibri</vt:lpstr>
      <vt:lpstr>Calibri Light</vt:lpstr>
      <vt:lpstr>Franklin Gothic Book</vt:lpstr>
      <vt:lpstr>Franklin Gothic Medium</vt:lpstr>
      <vt:lpstr>inherit</vt:lpstr>
      <vt:lpstr>Noto Sans</vt:lpstr>
      <vt:lpstr>urw-geometric</vt:lpstr>
      <vt:lpstr>Wingdings</vt:lpstr>
      <vt:lpstr>Crop</vt:lpstr>
      <vt:lpstr>Coaching &amp; mentoring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Saint John Institute  Leadership Network</dc:title>
  <dc:creator>Mark Thompson</dc:creator>
  <cp:lastModifiedBy>Mark Thompson</cp:lastModifiedBy>
  <cp:revision>984</cp:revision>
  <cp:lastPrinted>2024-01-12T15:39:29Z</cp:lastPrinted>
  <dcterms:created xsi:type="dcterms:W3CDTF">2021-02-01T17:23:42Z</dcterms:created>
  <dcterms:modified xsi:type="dcterms:W3CDTF">2024-10-28T14:53:03Z</dcterms:modified>
</cp:coreProperties>
</file>