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61" r:id="rId6"/>
    <p:sldId id="266" r:id="rId7"/>
    <p:sldId id="267" r:id="rId8"/>
    <p:sldId id="268" r:id="rId9"/>
    <p:sldId id="269" r:id="rId10"/>
    <p:sldId id="271" r:id="rId11"/>
    <p:sldId id="262" r:id="rId12"/>
    <p:sldId id="259" r:id="rId13"/>
    <p:sldId id="272" r:id="rId14"/>
    <p:sldId id="273" r:id="rId15"/>
    <p:sldId id="274" r:id="rId16"/>
    <p:sldId id="277" r:id="rId17"/>
    <p:sldId id="280" r:id="rId1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2A8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72207" autoAdjust="0"/>
  </p:normalViewPr>
  <p:slideViewPr>
    <p:cSldViewPr snapToGrid="0">
      <p:cViewPr varScale="1">
        <p:scale>
          <a:sx n="128" d="100"/>
          <a:sy n="128" d="100"/>
        </p:scale>
        <p:origin x="2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9B6AB-C629-2825-1C06-ACB091513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3ECC77-8418-E7DB-B7E7-7AFECA7F0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BE4DF-3076-9497-F48D-2B8CCA56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6607-4003-43E7-8416-0AD4855353C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A3EE4-11C8-FB7D-CF18-F23253E1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13BF4-8D34-1FB8-C7BC-56316941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7C9A-C814-4D20-996D-34E9E4D17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8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9BC9-2961-2E49-595A-93F37134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33168-34CD-24A6-9C3E-AA123060A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6EC7F-2FEB-4709-2911-37EFCD34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6607-4003-43E7-8416-0AD4855353C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DE187-C7DA-4AF4-C832-91F86F3F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EACE4-F76B-CDDA-B69E-F609163A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7C9A-C814-4D20-996D-34E9E4D17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4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B66498-FB5B-1990-CE48-D4CFEC99E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463FE-84BD-D039-4337-C8C4F2EC5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7B039-47BE-6841-583D-4AB5435F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6607-4003-43E7-8416-0AD4855353C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D516C-6138-E63A-09D7-3B73B4CB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E9DB2-4C50-978F-B430-3D643E3C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7C9A-C814-4D20-996D-34E9E4D17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C01F-4DB4-2DCA-E7DA-757332B4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CD5E5-5CD0-2E4E-4635-23149DAF6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252C9-0CEC-BC05-1CA2-95160845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6607-4003-43E7-8416-0AD4855353C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F807E-C26D-2762-95DC-747EDD98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DA2A5-C797-C7CB-1D84-CF43B80C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7C9A-C814-4D20-996D-34E9E4D17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6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A1E73-2D4D-78A4-F97C-FE36536F9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79F6C-BA5B-BA3C-5884-BD98E0503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BB0AF-3A7C-4A24-2627-8E6E03FA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6607-4003-43E7-8416-0AD4855353C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696E8-2F55-47CB-78D4-2033D714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7615-4D12-CB53-240C-222B7ECE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7C9A-C814-4D20-996D-34E9E4D17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9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4D0A-CDD1-780C-70E7-4B58E7C6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3F243-2A78-5DCA-7C23-063D9C20E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E2BB6-CEFE-D09D-5026-36AE19CBB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25CDB-9FC9-518A-C69F-0F0AB2553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6607-4003-43E7-8416-0AD4855353C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27E73-F066-8EBE-277C-99B13D0D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071AC-FBBB-4532-2FA3-1519D78D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7C9A-C814-4D20-996D-34E9E4D17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8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A7A0-F5EF-3146-9D87-51BB1F86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43EF3-57CF-959D-752C-7A94B138B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B63A5-04CB-7AB5-F66F-326687047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DF774-4458-6B85-AC5D-4E83A6369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ABDE1-C8BE-E510-F8F2-7623D6C54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B71164-4513-D978-CEC2-41FAF136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6607-4003-43E7-8416-0AD4855353C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CE8A42-6DC4-2DBC-86F1-D8EC39FE2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F7220E-960F-D120-C654-9701F8BD6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7C9A-C814-4D20-996D-34E9E4D17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8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6172D-588A-4D63-0025-A400113D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6E408C-DE92-7C12-7B93-4F088DBB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6607-4003-43E7-8416-0AD4855353C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E00BF-D049-3DD9-D73A-3E279F97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1D2DB-37DE-39A0-9FFF-EAB21147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7C9A-C814-4D20-996D-34E9E4D17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1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ADC541-71D2-1851-818F-5FC01A62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6607-4003-43E7-8416-0AD4855353C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2103C-A5B4-67D6-B5AC-72302C34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1F29D-D788-6109-BAEA-57783C304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7C9A-C814-4D20-996D-34E9E4D17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4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C979D-CCCC-5F7D-6E26-17FAE7B1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E966A-B28E-3B43-05FA-9232DF9C6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68CAA-3181-4D5E-653E-11BFC7A9B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2B917-94EF-A1F1-BB58-F27B4701C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6607-4003-43E7-8416-0AD4855353C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394A7-919F-5DE6-41DC-487903966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193BD-8126-6737-59EA-C25428FD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7C9A-C814-4D20-996D-34E9E4D17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8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AD91B-6204-3033-359E-DF6BA898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5DD7B2-CE34-2C75-9EBA-62C45F659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9CF8E-F593-908A-F12D-C36C2E932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D890A-FD80-BB7D-D622-2408555A0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6607-4003-43E7-8416-0AD4855353C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77EDE-C2E3-8C04-33E4-7C1A8DC7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6880F-25B2-AA2D-5781-613EF860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7C9A-C814-4D20-996D-34E9E4D17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8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A33BA-2568-6AE6-D24A-9A5CD5B7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0C7D9-7BE6-3FB3-07DF-820A67258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003D4-58EA-FD84-F217-40CEEDF47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16607-4003-43E7-8416-0AD4855353C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8A18-26F8-2D78-FDD9-CF4394894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5D34-79DA-F033-74FE-0CDEB9224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7C9A-C814-4D20-996D-34E9E4D17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5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%2Fj.mayocpiqo.2018.11.003" TargetMode="External"/><Relationship Id="rId2" Type="http://schemas.openxmlformats.org/officeDocument/2006/relationships/hyperlink" Target="https://www.ncbi.nlm.nih.gov/pmc/articles/PMC6408685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31FFC-F6F0-4E1E-146A-F0C92A42A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0827" y="165370"/>
            <a:ext cx="7117773" cy="953311"/>
          </a:xfrm>
        </p:spPr>
        <p:txBody>
          <a:bodyPr>
            <a:normAutofit/>
          </a:bodyPr>
          <a:lstStyle/>
          <a:p>
            <a:r>
              <a:rPr lang="en-US" sz="4400" dirty="0"/>
              <a:t>CONFLICT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B6988A-98BB-B02D-7D1F-66D98770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12" y="4095799"/>
            <a:ext cx="4426358" cy="248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3E819D4-8BC8-F678-6F64-2CC3724B2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460" y="1118681"/>
            <a:ext cx="4909676" cy="579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599A434-6100-7D9F-442A-FAB1978D2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0" y="128689"/>
            <a:ext cx="3704009" cy="370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06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FB4F-EBA6-8B6A-A05C-3B5F75155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96788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Five Approaches to Conflict Resolution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CB964-0880-7B0C-5537-88A69C0F6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88459"/>
            <a:ext cx="3932237" cy="4760259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Collaboration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Most difficult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Great for new endeavors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Goal is aspirational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Must share goals and incentives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Equitable relationships exist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Trust is present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Mutual respect for one another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0D44075A-12DF-5756-85CF-B33B22F5EA5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r="78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15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129F9-67FE-ED70-0D60-3E4F9A300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010"/>
            <a:ext cx="10515600" cy="661480"/>
          </a:xfrm>
        </p:spPr>
        <p:txBody>
          <a:bodyPr>
            <a:normAutofit fontScale="90000"/>
          </a:bodyPr>
          <a:lstStyle/>
          <a:p>
            <a:r>
              <a:rPr lang="en-US" dirty="0"/>
              <a:t>The Decision to Step Back and Focus on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F3FC-B571-D53E-8859-69283DDFA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75490"/>
            <a:ext cx="5181600" cy="5982509"/>
          </a:xfrm>
        </p:spPr>
        <p:txBody>
          <a:bodyPr>
            <a:normAutofit/>
          </a:bodyPr>
          <a:lstStyle/>
          <a:p>
            <a:r>
              <a:rPr lang="en-US" dirty="0"/>
              <a:t>Is the bigger picture more important than I thought?</a:t>
            </a:r>
          </a:p>
          <a:p>
            <a:r>
              <a:rPr lang="en-US" dirty="0"/>
              <a:t>What is the impact for me/us in the long run of </a:t>
            </a:r>
            <a:r>
              <a:rPr lang="en-US" b="1" dirty="0">
                <a:solidFill>
                  <a:srgbClr val="0070C0"/>
                </a:solidFill>
              </a:rPr>
              <a:t>not</a:t>
            </a:r>
            <a:r>
              <a:rPr lang="en-US" dirty="0"/>
              <a:t> resolving the conflict? </a:t>
            </a:r>
          </a:p>
          <a:p>
            <a:r>
              <a:rPr lang="en-US" dirty="0"/>
              <a:t>Imagine the “good of the other” and their perspective as equally valuable.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2F631-3849-BDD5-8CB6-BFD0A2CA9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4596"/>
            <a:ext cx="5181600" cy="5513962"/>
          </a:xfrm>
        </p:spPr>
        <p:txBody>
          <a:bodyPr>
            <a:normAutofit/>
          </a:bodyPr>
          <a:lstStyle/>
          <a:p>
            <a:r>
              <a:rPr lang="en-US" dirty="0"/>
              <a:t>Research: “</a:t>
            </a:r>
            <a:r>
              <a:rPr lang="en-US" i="1" dirty="0">
                <a:solidFill>
                  <a:srgbClr val="00B050"/>
                </a:solidFill>
              </a:rPr>
              <a:t>Participants who focused on the future had less blame, greater forgiveness, and greater insight. </a:t>
            </a:r>
            <a:r>
              <a:rPr lang="en-US" dirty="0"/>
              <a:t>The more participants used these cognitive strategies, the more they reported feeling positive emotions. And were optimistic about the relationship getting better”.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400" dirty="0"/>
              <a:t>HBR, “To Defuse and Argument, think About the Future”, Alex C. Huynh, January 23, 2017.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8EE88A28-264B-8378-D37A-A7C334B6C6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99C66B21-2C67-A8BB-4B21-FCAC8B2DF1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19D39ACF-D9FA-267B-8067-41A1A4BB4A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8200" y="-1828800"/>
            <a:ext cx="5715000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44F5DD42-3780-BB32-840C-FAE68AB92A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06238" y="3581400"/>
            <a:ext cx="2846962" cy="284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0963BAF2-1E71-0D76-F1C2-2C671D7EE28F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1225685" y="3886200"/>
            <a:ext cx="5327515" cy="96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5EC2757C-4681-3716-E366-5B6A7880E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61" y="3886199"/>
            <a:ext cx="3856478" cy="289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65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56D89-BA9F-8B1A-30D5-310DE04C7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371"/>
            <a:ext cx="10515600" cy="991076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TO RESOLVING CONFLICTS USING  FACILITATOR (YOU!)  </a:t>
            </a:r>
            <a:r>
              <a:rPr lang="en-US" b="1" dirty="0">
                <a:solidFill>
                  <a:srgbClr val="FF0000"/>
                </a:solidFill>
              </a:rPr>
              <a:t>BEFORE THE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F3DD6-F946-92CE-77CB-CE40FCF4D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259"/>
            <a:ext cx="10515600" cy="5361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PREPARATION:</a:t>
            </a:r>
          </a:p>
          <a:p>
            <a:pPr marL="514350" indent="-514350">
              <a:buAutoNum type="arabicPeriod"/>
            </a:pPr>
            <a:r>
              <a:rPr lang="en-US" dirty="0"/>
              <a:t>It is important to let the two people know that the conflict is impacting the work and other people, so it must be resolved.</a:t>
            </a:r>
          </a:p>
          <a:p>
            <a:pPr marL="514350" indent="-514350">
              <a:buAutoNum type="arabicPeriod"/>
            </a:pPr>
            <a:r>
              <a:rPr lang="en-US" dirty="0"/>
              <a:t>Ask the parties, individually, to write out “what is the conflict” and “why is it a conflict?”.  The parties share  their written statement with the facilitator.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Facilitator talks with each party separately to fully understand the nature of the conflict</a:t>
            </a:r>
            <a:r>
              <a:rPr lang="en-US" dirty="0"/>
              <a:t> and </a:t>
            </a:r>
            <a:r>
              <a:rPr lang="en-US" i="1" dirty="0"/>
              <a:t>asks each person to be ready to solve the problem.</a:t>
            </a:r>
            <a:r>
              <a:rPr lang="en-US" dirty="0"/>
              <a:t> Ask them to bring 1-2 solutions into the meeting to resolve the conflict.</a:t>
            </a:r>
          </a:p>
          <a:p>
            <a:pPr marL="514350" indent="-514350">
              <a:buAutoNum type="arabicPeriod"/>
            </a:pPr>
            <a:r>
              <a:rPr lang="en-US" dirty="0"/>
              <a:t>A meeting of 3 hours is set for the conflict resolution</a:t>
            </a:r>
          </a:p>
          <a:p>
            <a:pPr marL="514350" indent="-514350">
              <a:buAutoNum type="arabicPeriod"/>
            </a:pPr>
            <a:r>
              <a:rPr lang="en-US" dirty="0"/>
              <a:t>Find a comfortable and small, private setting to have the meeting.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14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5C104-EB32-7627-43DE-66D2D2006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C27E5-361F-A44B-03B7-B516F74F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371"/>
            <a:ext cx="10515600" cy="690664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TO RESOLVING CONFLICTS – </a:t>
            </a:r>
            <a:r>
              <a:rPr lang="en-US" b="1" dirty="0">
                <a:solidFill>
                  <a:srgbClr val="FF0000"/>
                </a:solidFill>
              </a:rPr>
              <a:t>THE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35194-2757-CCC6-D664-BFEC95FCC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6036"/>
            <a:ext cx="10515600" cy="583659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Set ground rules – respect, listening, seek to understand</a:t>
            </a:r>
          </a:p>
          <a:p>
            <a:pPr marL="514350" indent="-514350">
              <a:buAutoNum type="arabicPeriod"/>
            </a:pPr>
            <a:r>
              <a:rPr lang="en-US" dirty="0"/>
              <a:t>Ask </a:t>
            </a:r>
            <a:r>
              <a:rPr lang="en-US" dirty="0">
                <a:solidFill>
                  <a:srgbClr val="00B050"/>
                </a:solidFill>
              </a:rPr>
              <a:t>each person </a:t>
            </a:r>
            <a:r>
              <a:rPr lang="en-US" dirty="0"/>
              <a:t>to describe the conflict with “I” statements – each party gets as long as needed to describe the conflict, </a:t>
            </a:r>
            <a:r>
              <a:rPr lang="en-US" b="1" i="1" dirty="0"/>
              <a:t>with no interruptions.</a:t>
            </a:r>
          </a:p>
          <a:p>
            <a:pPr marL="514350" indent="-514350">
              <a:buAutoNum type="arabicPeriod"/>
            </a:pPr>
            <a:r>
              <a:rPr lang="en-US" dirty="0"/>
              <a:t>Ask the other person what they heard (each). Allow the other party to ask questions once the first person has completed their story.</a:t>
            </a:r>
          </a:p>
          <a:p>
            <a:pPr marL="514350" indent="-514350">
              <a:buAutoNum type="arabicPeriod"/>
            </a:pPr>
            <a:r>
              <a:rPr lang="en-US" dirty="0"/>
              <a:t>Leader: summarize what you have  heard and obtain agreement on the top issue/issues.  Ask for agreement or modification.</a:t>
            </a:r>
          </a:p>
          <a:p>
            <a:pPr marL="514350" indent="-514350">
              <a:buAutoNum type="arabicPeriod"/>
            </a:pPr>
            <a:r>
              <a:rPr lang="en-US" dirty="0"/>
              <a:t>Leader:  ask each person in turn what is at stake if the conflict continues?</a:t>
            </a:r>
          </a:p>
          <a:p>
            <a:pPr marL="514350" indent="-514350">
              <a:buAutoNum type="arabicPeriod"/>
            </a:pPr>
            <a:r>
              <a:rPr lang="en-US" dirty="0"/>
              <a:t>Leader:  ask each person – what becomes possible if resolution is found?  To their career? Their enjoyment of their job? Their  happiness?</a:t>
            </a:r>
          </a:p>
          <a:p>
            <a:pPr marL="2286000" lvl="5" indent="0">
              <a:buNone/>
            </a:pPr>
            <a:r>
              <a:rPr lang="en-US" sz="2900" dirty="0"/>
              <a:t>		TAKE A BREAK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8F5D4-4966-1869-8871-0CF36D96D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3489A-332F-85DE-E5AC-87D58CFC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371"/>
            <a:ext cx="10515600" cy="690664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TO RESOLVING CONFLICTS – </a:t>
            </a:r>
            <a:r>
              <a:rPr lang="en-US" b="1" dirty="0">
                <a:solidFill>
                  <a:srgbClr val="FF0000"/>
                </a:solidFill>
              </a:rPr>
              <a:t>THE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248EF-49E2-39EB-6B38-6C6340467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6036"/>
            <a:ext cx="10515600" cy="58365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5. Invite solutions one person at a time:  discuss all options in a positive manner.  Chart these.  </a:t>
            </a:r>
          </a:p>
          <a:p>
            <a:pPr marL="0" indent="0">
              <a:buNone/>
            </a:pPr>
            <a:r>
              <a:rPr lang="en-US" dirty="0"/>
              <a:t>6. Rule out options that participants agree are unworkable.</a:t>
            </a:r>
          </a:p>
          <a:p>
            <a:pPr marL="0" indent="0">
              <a:buNone/>
            </a:pPr>
            <a:r>
              <a:rPr lang="en-US" dirty="0"/>
              <a:t>7. Summarize the remaining solutions.  Ask- are these the solutions we should discuss? Are you open to them?</a:t>
            </a:r>
          </a:p>
          <a:p>
            <a:pPr marL="0" indent="0">
              <a:buNone/>
            </a:pPr>
            <a:r>
              <a:rPr lang="en-US" dirty="0"/>
              <a:t>8. Ask each person in turn:  what are you willing to do to end this conflict?  What options can you fully support?</a:t>
            </a:r>
          </a:p>
          <a:p>
            <a:pPr marL="0" indent="0">
              <a:buNone/>
            </a:pPr>
            <a:r>
              <a:rPr lang="en-US" dirty="0"/>
              <a:t>9. Facilitate agreement on best option (s)  to resolve the conflict</a:t>
            </a:r>
          </a:p>
          <a:p>
            <a:pPr marL="0" indent="0">
              <a:buNone/>
            </a:pPr>
            <a:r>
              <a:rPr lang="en-US" dirty="0"/>
              <a:t>10. Ask each person to apologize (if needed); summarize next steps.</a:t>
            </a:r>
          </a:p>
          <a:p>
            <a:pPr marL="0" indent="0">
              <a:buNone/>
            </a:pPr>
            <a:r>
              <a:rPr lang="en-US" dirty="0"/>
              <a:t>11.  Ask the two people to </a:t>
            </a:r>
            <a:r>
              <a:rPr lang="en-US" b="1" dirty="0"/>
              <a:t>jointly write up their plan</a:t>
            </a:r>
            <a:r>
              <a:rPr lang="en-US" dirty="0"/>
              <a:t>, that day, provide it to you,  and agree to meet regularly to gauge progress and give feedback to each other.</a:t>
            </a:r>
          </a:p>
          <a:p>
            <a:pPr marL="0" indent="0">
              <a:buNone/>
            </a:pPr>
            <a:r>
              <a:rPr lang="en-US" dirty="0"/>
              <a:t>12.  Revisit the parties in one week, together.   Revisit again in two weeks.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47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3A075-9A1B-F3F6-6541-6E368BA93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A6562-F43A-CCE5-BBCD-DB740224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46" y="187036"/>
            <a:ext cx="4509280" cy="1544487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IF IT’S THE BULLY CAUSING ALL THE CONFLICT… COACHING IS NOT THE ANSWER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E4ED7-7268-D754-381D-03E799C41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2746" y="2240157"/>
            <a:ext cx="4509280" cy="43165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Special circumstances:</a:t>
            </a:r>
          </a:p>
          <a:p>
            <a:pPr marL="0" indent="0">
              <a:buNone/>
            </a:pPr>
            <a:r>
              <a:rPr lang="en-US" sz="2400" b="1" dirty="0"/>
              <a:t>- </a:t>
            </a:r>
            <a:r>
              <a:rPr lang="en-US" sz="2400" dirty="0"/>
              <a:t>psychopathic behavior (lies, stirs conflict, destroys reputations, hurts those with lesser power….) </a:t>
            </a:r>
            <a:r>
              <a:rPr lang="en-US" sz="2400" dirty="0">
                <a:solidFill>
                  <a:srgbClr val="FF0000"/>
                </a:solidFill>
              </a:rPr>
              <a:t>This is abuse</a:t>
            </a:r>
            <a:r>
              <a:rPr lang="en-US" sz="2400" dirty="0"/>
              <a:t> and must be dealt with.</a:t>
            </a:r>
          </a:p>
          <a:p>
            <a:r>
              <a:rPr lang="en-US" sz="2400" b="1" dirty="0"/>
              <a:t>- Do not tolerate bullies, liars, or dominators – you MUST “act to closure”.  Or you are part of the problem.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- May need support and partnership with your supervisor</a:t>
            </a:r>
          </a:p>
          <a:p>
            <a:pPr marL="0" indent="0">
              <a:buNone/>
            </a:pPr>
            <a:r>
              <a:rPr lang="en-US" sz="2400" b="1" dirty="0"/>
              <a:t>- Special issue – what if it is a high ranking executive, way past  your pay grade?  </a:t>
            </a:r>
            <a:endParaRPr lang="en-US" sz="24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14AF3AD4-8FA2-1C23-1FD4-2994014C71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69" y="1490958"/>
            <a:ext cx="6734685" cy="404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84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3140B-2CCD-3DB7-4CCC-E49F5BF8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86773"/>
          </a:xfrm>
        </p:spPr>
        <p:txBody>
          <a:bodyPr/>
          <a:lstStyle/>
          <a:p>
            <a:r>
              <a:rPr lang="en-US" dirty="0"/>
              <a:t>Some Parting Thoughts…On Your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6CCC-CB97-4C44-C46E-DF5961656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4323"/>
            <a:ext cx="5181600" cy="4902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A8B9E"/>
                </a:solidFill>
              </a:rPr>
              <a:t>If You Address Conflict…</a:t>
            </a:r>
          </a:p>
          <a:p>
            <a:pPr marL="0" indent="0">
              <a:buNone/>
            </a:pPr>
            <a:r>
              <a:rPr lang="en-US" dirty="0"/>
              <a:t>- There’s a good change things will change for the better</a:t>
            </a:r>
          </a:p>
          <a:p>
            <a:pPr marL="0" indent="0">
              <a:buNone/>
            </a:pPr>
            <a:r>
              <a:rPr lang="en-US" dirty="0"/>
              <a:t>- You will get more respect from your team </a:t>
            </a:r>
          </a:p>
          <a:p>
            <a:pPr marL="0" indent="0">
              <a:buNone/>
            </a:pPr>
            <a:r>
              <a:rPr lang="en-US" dirty="0"/>
              <a:t>- The team will be free of the secondary impacts on morale and productivity</a:t>
            </a:r>
          </a:p>
          <a:p>
            <a:pPr marL="0" indent="0">
              <a:buNone/>
            </a:pPr>
            <a:r>
              <a:rPr lang="en-US" dirty="0"/>
              <a:t>- Two people will have learned to work together with respect</a:t>
            </a:r>
          </a:p>
          <a:p>
            <a:pPr marL="0" indent="0">
              <a:buNone/>
            </a:pPr>
            <a:r>
              <a:rPr lang="en-US" dirty="0"/>
              <a:t>- The culture will be improved – aiding retention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811D9-7CC3-DD69-DB48-03D44BA67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4323"/>
            <a:ext cx="5181600" cy="4902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C0000"/>
                </a:solidFill>
              </a:rPr>
              <a:t>If You Avoid Conflict Resolution</a:t>
            </a:r>
          </a:p>
          <a:p>
            <a:pPr marL="0" indent="0">
              <a:buNone/>
            </a:pPr>
            <a:r>
              <a:rPr lang="en-US" dirty="0"/>
              <a:t>- Morale will suffer</a:t>
            </a:r>
          </a:p>
          <a:p>
            <a:pPr marL="0" indent="0">
              <a:buNone/>
            </a:pPr>
            <a:r>
              <a:rPr lang="en-US" dirty="0"/>
              <a:t>- The team will be fractured</a:t>
            </a:r>
          </a:p>
          <a:p>
            <a:pPr marL="0" indent="0">
              <a:buNone/>
            </a:pPr>
            <a:r>
              <a:rPr lang="en-US" dirty="0"/>
              <a:t>- Productivity will be reduced</a:t>
            </a:r>
          </a:p>
          <a:p>
            <a:pPr marL="0" indent="0">
              <a:buNone/>
            </a:pPr>
            <a:r>
              <a:rPr lang="en-US" dirty="0"/>
              <a:t>- There is organizational risk in some situations – such as violence</a:t>
            </a:r>
          </a:p>
          <a:p>
            <a:pPr marL="0" indent="0">
              <a:buNone/>
            </a:pPr>
            <a:r>
              <a:rPr lang="en-US" dirty="0"/>
              <a:t>- There will be less respect for you</a:t>
            </a:r>
          </a:p>
          <a:p>
            <a:pPr marL="0" indent="0">
              <a:buNone/>
            </a:pPr>
            <a:r>
              <a:rPr lang="en-US" dirty="0"/>
              <a:t>- People will migrate out of a toxic environment</a:t>
            </a:r>
          </a:p>
          <a:p>
            <a:pPr marL="0" indent="0">
              <a:buNone/>
            </a:pPr>
            <a:r>
              <a:rPr lang="en-US" dirty="0"/>
              <a:t>- The culture will be harmed, lessening retention</a:t>
            </a:r>
          </a:p>
        </p:txBody>
      </p:sp>
    </p:spTree>
    <p:extLst>
      <p:ext uri="{BB962C8B-B14F-4D97-AF65-F5344CB8AC3E}">
        <p14:creationId xmlns:p14="http://schemas.microsoft.com/office/powerpoint/2010/main" val="1559695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D12F7A-4AE3-2648-0A03-D45A13303120}"/>
              </a:ext>
            </a:extLst>
          </p:cNvPr>
          <p:cNvSpPr txBox="1"/>
          <p:nvPr/>
        </p:nvSpPr>
        <p:spPr>
          <a:xfrm>
            <a:off x="1742976" y="312260"/>
            <a:ext cx="8210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WHAT CONFLICT ARE YOU NOT ADDRESSING?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E4169C-9383-4926-1AA9-B09E538E9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44" y="1336162"/>
            <a:ext cx="2809572" cy="28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F73EA00-CDFA-45D1-57B8-2DF7A8BA1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20" y="4772227"/>
            <a:ext cx="3603897" cy="197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voiding Conflict Will Not Fix Your Relationship ⋆ Colorado Marriage Retreats">
            <a:extLst>
              <a:ext uri="{FF2B5EF4-FFF2-40B4-BE49-F238E27FC236}">
                <a16:creationId xmlns:a16="http://schemas.microsoft.com/office/drawing/2014/main" id="{080A8BE7-A3F7-1E9B-1415-2EB9BCA34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553" y="1515488"/>
            <a:ext cx="4431777" cy="296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3AEDB9A-53ED-FBA1-9655-BBCB37107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77" y="4203974"/>
            <a:ext cx="44481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57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D3B8F-0FE2-4B98-DEE5-B19176CC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9497"/>
          </a:xfrm>
        </p:spPr>
        <p:txBody>
          <a:bodyPr/>
          <a:lstStyle/>
          <a:p>
            <a:r>
              <a:rPr lang="en-US" dirty="0"/>
              <a:t>TYPES OF WORKPLACE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2F403-A3CC-686C-7D89-EFF40D657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5413"/>
            <a:ext cx="5181600" cy="5359940"/>
          </a:xfrm>
        </p:spPr>
        <p:txBody>
          <a:bodyPr>
            <a:normAutofit/>
          </a:bodyPr>
          <a:lstStyle/>
          <a:p>
            <a:r>
              <a:rPr lang="en-US" dirty="0"/>
              <a:t>Task based conflicts</a:t>
            </a:r>
          </a:p>
          <a:p>
            <a:r>
              <a:rPr lang="en-US" dirty="0"/>
              <a:t>Work-style conflicts</a:t>
            </a:r>
          </a:p>
          <a:p>
            <a:r>
              <a:rPr lang="en-US" dirty="0"/>
              <a:t>Conflicting priorities</a:t>
            </a:r>
          </a:p>
          <a:p>
            <a:r>
              <a:rPr lang="en-US" dirty="0"/>
              <a:t>Leadership conflicts</a:t>
            </a:r>
          </a:p>
          <a:p>
            <a:r>
              <a:rPr lang="en-US" dirty="0"/>
              <a:t>Personality-based conflicts</a:t>
            </a:r>
          </a:p>
          <a:p>
            <a:r>
              <a:rPr lang="en-US" dirty="0"/>
              <a:t>Strategy and business conflicts</a:t>
            </a:r>
          </a:p>
          <a:p>
            <a:r>
              <a:rPr lang="en-US" dirty="0"/>
              <a:t>Professional conflicts – example – two doctors having different approaches to treatment</a:t>
            </a:r>
          </a:p>
          <a:p>
            <a:r>
              <a:rPr lang="en-US" dirty="0"/>
              <a:t>Cultural conflicts</a:t>
            </a:r>
          </a:p>
          <a:p>
            <a:r>
              <a:rPr lang="en-US" dirty="0"/>
              <a:t>And?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E560E16-7CAC-ADA5-BE0E-C9C975DDEA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598" y="1235413"/>
            <a:ext cx="5622690" cy="45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9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741FE-6616-2797-EEC4-75A1341E0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0E340-0EAB-BB39-F7AC-653E912A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087" y="0"/>
            <a:ext cx="10874713" cy="85539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Agency FB" panose="020B0503020202020204" pitchFamily="34" charset="0"/>
              </a:rPr>
              <a:t>Impact of Unresolved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F1DF4-88E2-D75C-70D8-3327C16BC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087" y="1206230"/>
            <a:ext cx="5540713" cy="4130429"/>
          </a:xfrm>
        </p:spPr>
        <p:txBody>
          <a:bodyPr>
            <a:normAutofit fontScale="32500" lnSpcReduction="20000"/>
          </a:bodyPr>
          <a:lstStyle/>
          <a:p>
            <a:r>
              <a:rPr lang="en-US" sz="3400" b="1" dirty="0">
                <a:solidFill>
                  <a:srgbClr val="0070C0"/>
                </a:solidFill>
              </a:rPr>
              <a:t>Mayo Clinic article: conflict events between caregivers had potential negative impacts on pt. care.</a:t>
            </a:r>
          </a:p>
          <a:p>
            <a:r>
              <a:rPr lang="en-US" sz="3400" b="1" dirty="0">
                <a:solidFill>
                  <a:srgbClr val="0070C0"/>
                </a:solidFill>
              </a:rPr>
              <a:t>UK – 38% of workers reported a work conflict</a:t>
            </a:r>
          </a:p>
          <a:p>
            <a:r>
              <a:rPr lang="en-US" sz="3400" b="1" i="0" dirty="0">
                <a:solidFill>
                  <a:srgbClr val="FF0000"/>
                </a:solidFill>
                <a:effectLst/>
                <a:latin typeface="Nunito Sans"/>
              </a:rPr>
              <a:t>85% of employees experience some kind of conflict</a:t>
            </a:r>
          </a:p>
          <a:p>
            <a:pPr marL="0" indent="0">
              <a:buNone/>
            </a:pPr>
            <a:br>
              <a:rPr lang="en-US" sz="3400" b="1" i="0" dirty="0">
                <a:solidFill>
                  <a:srgbClr val="0070C0"/>
                </a:solidFill>
                <a:effectLst/>
                <a:latin typeface="Nunito Sans"/>
              </a:rPr>
            </a:br>
            <a:r>
              <a:rPr lang="en-US" sz="3400" b="1" i="0" dirty="0">
                <a:solidFill>
                  <a:srgbClr val="0070C0"/>
                </a:solidFill>
                <a:effectLst/>
                <a:latin typeface="Nunito Sans"/>
              </a:rPr>
              <a:t>• 29% of employees nearly constantly experience conflict</a:t>
            </a:r>
          </a:p>
          <a:p>
            <a:pPr marL="0" indent="0">
              <a:buNone/>
            </a:pPr>
            <a:br>
              <a:rPr lang="en-US" sz="3400" b="1" i="0" dirty="0">
                <a:solidFill>
                  <a:srgbClr val="0070C0"/>
                </a:solidFill>
                <a:effectLst/>
                <a:latin typeface="Nunito Sans"/>
              </a:rPr>
            </a:br>
            <a:r>
              <a:rPr lang="en-US" sz="3400" b="1" i="0" dirty="0">
                <a:solidFill>
                  <a:srgbClr val="0070C0"/>
                </a:solidFill>
                <a:effectLst/>
                <a:latin typeface="Nunito Sans"/>
              </a:rPr>
              <a:t>• 34% of workplace conflict happens among employees on the front line</a:t>
            </a:r>
          </a:p>
          <a:p>
            <a:pPr marL="0" indent="0">
              <a:buNone/>
            </a:pPr>
            <a:br>
              <a:rPr lang="en-US" sz="3400" b="1" i="0" dirty="0">
                <a:solidFill>
                  <a:srgbClr val="0070C0"/>
                </a:solidFill>
                <a:effectLst/>
                <a:latin typeface="Nunito Sans"/>
              </a:rPr>
            </a:br>
            <a:r>
              <a:rPr lang="en-US" sz="3400" b="1" i="0" dirty="0">
                <a:solidFill>
                  <a:srgbClr val="0070C0"/>
                </a:solidFill>
                <a:effectLst/>
                <a:latin typeface="Nunito Sans"/>
              </a:rPr>
              <a:t>• 12% of employees say they often see conflict within the senior team</a:t>
            </a:r>
          </a:p>
          <a:p>
            <a:pPr marL="0" indent="0">
              <a:buNone/>
            </a:pPr>
            <a:endParaRPr lang="en-US" sz="3400" b="1" i="0" dirty="0">
              <a:solidFill>
                <a:srgbClr val="0070C0"/>
              </a:solidFill>
              <a:effectLst/>
              <a:latin typeface="Nunito Sans"/>
            </a:endParaRPr>
          </a:p>
          <a:p>
            <a:r>
              <a:rPr lang="en-US" sz="3400" b="1" i="0" dirty="0">
                <a:solidFill>
                  <a:srgbClr val="FF0000"/>
                </a:solidFill>
                <a:effectLst/>
                <a:latin typeface="Nunito Sans"/>
              </a:rPr>
              <a:t>49% of workplace conflict happens as a result of personality clashes and egos</a:t>
            </a:r>
          </a:p>
          <a:p>
            <a:pPr marL="0" indent="0">
              <a:buNone/>
            </a:pPr>
            <a:br>
              <a:rPr lang="en-US" sz="3400" b="1" i="0" dirty="0">
                <a:solidFill>
                  <a:srgbClr val="0070C0"/>
                </a:solidFill>
                <a:effectLst/>
                <a:latin typeface="Nunito Sans"/>
              </a:rPr>
            </a:br>
            <a:r>
              <a:rPr lang="en-US" sz="3400" b="1" i="0" dirty="0">
                <a:solidFill>
                  <a:srgbClr val="0070C0"/>
                </a:solidFill>
                <a:effectLst/>
                <a:latin typeface="Nunito Sans"/>
              </a:rPr>
              <a:t>• 34% of workplace conflict is a result of workplace stress</a:t>
            </a:r>
          </a:p>
          <a:p>
            <a:pPr marL="0" indent="0">
              <a:buNone/>
            </a:pPr>
            <a:r>
              <a:rPr lang="en-US" sz="3400" b="1" dirty="0">
                <a:solidFill>
                  <a:srgbClr val="FF0000"/>
                </a:solidFill>
              </a:rPr>
              <a:t>Conflict resolution works about 80% of the time</a:t>
            </a:r>
          </a:p>
          <a:p>
            <a:pPr marL="0" indent="0">
              <a:buNone/>
            </a:pPr>
            <a:endParaRPr lang="en-US" sz="3400" b="1" i="0" dirty="0">
              <a:solidFill>
                <a:srgbClr val="0070C0"/>
              </a:solidFill>
              <a:effectLst/>
              <a:latin typeface="Nunito Sans"/>
            </a:endParaRPr>
          </a:p>
          <a:p>
            <a:endParaRPr lang="en-US" sz="3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i="0" dirty="0">
              <a:solidFill>
                <a:srgbClr val="0070C0"/>
              </a:solidFill>
              <a:effectLst/>
              <a:latin typeface="Nunito Sans"/>
            </a:endParaRPr>
          </a:p>
          <a:p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79CB4-A047-7473-B0B0-DB0E7DF27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416357"/>
          </a:xfrm>
        </p:spPr>
        <p:txBody>
          <a:bodyPr>
            <a:normAutofit fontScale="325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3400" b="1" i="0" dirty="0">
                <a:solidFill>
                  <a:srgbClr val="0070C0"/>
                </a:solidFill>
                <a:effectLst/>
                <a:latin typeface="Inter"/>
              </a:rPr>
              <a:t>U.S. employees spend 2.1 hours per week in conflict, which amounts to 385 </a:t>
            </a:r>
            <a:r>
              <a:rPr lang="en-US" sz="3700" b="1" i="0" dirty="0">
                <a:solidFill>
                  <a:srgbClr val="0070C0"/>
                </a:solidFill>
                <a:effectLst/>
                <a:latin typeface="Inter"/>
              </a:rPr>
              <a:t>million working days.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3700" b="1" i="0" dirty="0">
                <a:solidFill>
                  <a:srgbClr val="FF0000"/>
                </a:solidFill>
                <a:effectLst/>
                <a:latin typeface="Inter"/>
              </a:rPr>
              <a:t>57% of employees have witnessed confrontational workplace conflicts that have resulted in personal insult or injury.</a:t>
            </a:r>
          </a:p>
          <a:p>
            <a:r>
              <a:rPr lang="en-US" sz="3700" b="1" i="0" dirty="0">
                <a:solidFill>
                  <a:srgbClr val="FF0000"/>
                </a:solidFill>
                <a:effectLst/>
                <a:latin typeface="Inter"/>
              </a:rPr>
              <a:t>3 out of 4 employees believe that their direct manager could manage workplace conflict more effectively.</a:t>
            </a:r>
          </a:p>
          <a:p>
            <a:r>
              <a:rPr lang="en-US" sz="3700" b="1" i="0" dirty="0">
                <a:solidFill>
                  <a:srgbClr val="0070C0"/>
                </a:solidFill>
                <a:effectLst/>
                <a:latin typeface="Inter"/>
              </a:rPr>
              <a:t>Over 33% of conflicts are about resolving differences in style or strategy.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3700" b="1" i="0" dirty="0">
                <a:solidFill>
                  <a:srgbClr val="0070C0"/>
                </a:solidFill>
                <a:effectLst/>
                <a:latin typeface="Inter"/>
              </a:rPr>
              <a:t>40% of employees find that their workplace conflicts were due to workload tensions.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3700" b="1" i="0" dirty="0">
                <a:solidFill>
                  <a:srgbClr val="0070C0"/>
                </a:solidFill>
                <a:effectLst/>
                <a:latin typeface="Inter"/>
              </a:rPr>
              <a:t>42% of a manager’s time is spent managing conflicts.</a:t>
            </a:r>
          </a:p>
          <a:p>
            <a:r>
              <a:rPr lang="en-US" sz="3700" b="1" i="0" dirty="0">
                <a:solidFill>
                  <a:srgbClr val="FF0000"/>
                </a:solidFill>
                <a:effectLst/>
                <a:latin typeface="Inter"/>
              </a:rPr>
              <a:t>Over 65% of performance problems result from strained relationships between employees, not from incompetence.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3700" b="1" i="0" dirty="0">
                <a:solidFill>
                  <a:srgbClr val="0070C0"/>
                </a:solidFill>
                <a:effectLst/>
                <a:latin typeface="Inter"/>
              </a:rPr>
              <a:t>Conflicts in the workplace account for one-third of employee resignations.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3700" b="1" i="0" dirty="0">
                <a:solidFill>
                  <a:srgbClr val="FF0000"/>
                </a:solidFill>
                <a:effectLst/>
                <a:latin typeface="Inter"/>
              </a:rPr>
              <a:t>88% of employees believe that unresolved conflicts lead to unhealthy work environments.</a:t>
            </a:r>
          </a:p>
          <a:p>
            <a:r>
              <a:rPr lang="en-US" sz="3700" b="1" i="0" dirty="0">
                <a:solidFill>
                  <a:srgbClr val="0070C0"/>
                </a:solidFill>
                <a:effectLst/>
                <a:latin typeface="Inter"/>
              </a:rPr>
              <a:t>72% of employees in the workplace see a positive outcome from conflict.</a:t>
            </a:r>
          </a:p>
          <a:p>
            <a:r>
              <a:rPr lang="en-US" sz="3700" b="1" i="0" dirty="0">
                <a:solidFill>
                  <a:srgbClr val="0070C0"/>
                </a:solidFill>
                <a:effectLst/>
                <a:latin typeface="Inter"/>
              </a:rPr>
              <a:t>Unresolved workplace conflict can negatively impact a company’s success rate by 20%-30%.</a:t>
            </a:r>
          </a:p>
          <a:p>
            <a:pPr marL="0" indent="0">
              <a:buNone/>
            </a:pPr>
            <a:endParaRPr lang="en-US" sz="37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312EEC-B1DF-2C68-DDB7-FA7456B19DB4}"/>
              </a:ext>
            </a:extLst>
          </p:cNvPr>
          <p:cNvSpPr txBox="1"/>
          <p:nvPr/>
        </p:nvSpPr>
        <p:spPr>
          <a:xfrm>
            <a:off x="479087" y="5268563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sng" dirty="0">
                <a:solidFill>
                  <a:srgbClr val="376FAA"/>
                </a:solidFill>
                <a:effectLst/>
                <a:latin typeface="Helvetica Neue"/>
                <a:hlinkClick r:id="rId2"/>
              </a:rPr>
              <a:t>1. Mayo Clin Proc </a:t>
            </a:r>
            <a:r>
              <a:rPr lang="en-US" sz="1200" b="0" i="0" u="sng" dirty="0" err="1">
                <a:solidFill>
                  <a:srgbClr val="376FAA"/>
                </a:solidFill>
                <a:effectLst/>
                <a:latin typeface="Helvetica Neue"/>
                <a:hlinkClick r:id="rId2"/>
              </a:rPr>
              <a:t>Innov</a:t>
            </a:r>
            <a:r>
              <a:rPr lang="en-US" sz="1200" b="0" i="0" u="sng" dirty="0">
                <a:solidFill>
                  <a:srgbClr val="376FAA"/>
                </a:solidFill>
                <a:effectLst/>
                <a:latin typeface="Helvetica Neue"/>
                <a:hlinkClick r:id="rId2"/>
              </a:rPr>
              <a:t> Qual Outcomes.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Helvetica Neue"/>
              </a:rPr>
              <a:t> 2019 Mar; 3(1): 43–51.</a:t>
            </a:r>
          </a:p>
          <a:p>
            <a:pPr algn="l"/>
            <a:r>
              <a:rPr lang="en-US" sz="1200" b="0" i="0" dirty="0">
                <a:solidFill>
                  <a:srgbClr val="212121"/>
                </a:solidFill>
                <a:effectLst/>
                <a:latin typeface="Helvetica Neue"/>
              </a:rPr>
              <a:t>Published online 2019 Feb 26. 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Helvetica Neue"/>
              </a:rPr>
              <a:t>doi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Helvetica Neue"/>
              </a:rPr>
              <a:t>: </a:t>
            </a:r>
            <a:r>
              <a:rPr lang="en-US" sz="1200" b="0" i="0" u="sng" dirty="0">
                <a:solidFill>
                  <a:srgbClr val="376FAA"/>
                </a:solidFill>
                <a:effectLst/>
                <a:latin typeface="Helvetica Neue"/>
                <a:hlinkClick r:id="rId3"/>
              </a:rPr>
              <a:t>10.1016/j.mayocpiqo.2018.11.003</a:t>
            </a:r>
            <a:endParaRPr lang="en-US" sz="1200" b="0" i="0" dirty="0">
              <a:solidFill>
                <a:srgbClr val="212121"/>
              </a:solidFill>
              <a:effectLst/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C152FB-79A0-643A-E613-5AC7BFE0E6E4}"/>
              </a:ext>
            </a:extLst>
          </p:cNvPr>
          <p:cNvSpPr txBox="1"/>
          <p:nvPr/>
        </p:nvSpPr>
        <p:spPr>
          <a:xfrm>
            <a:off x="573932" y="6079683"/>
            <a:ext cx="4289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 Pollack Peacebuilding </a:t>
            </a:r>
            <a:r>
              <a:rPr lang="en-US" sz="1400" dirty="0" err="1"/>
              <a:t>Systems,”Workplace</a:t>
            </a:r>
            <a:r>
              <a:rPr lang="en-US" sz="1400" dirty="0"/>
              <a:t> Conflict Statistics” https://pollackpeacebuilding.com/workplace-conflict-statistics/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B4532B-5466-5DE0-9830-A0FDEB5C3322}"/>
              </a:ext>
            </a:extLst>
          </p:cNvPr>
          <p:cNvSpPr txBox="1"/>
          <p:nvPr/>
        </p:nvSpPr>
        <p:spPr>
          <a:xfrm>
            <a:off x="6851590" y="5973420"/>
            <a:ext cx="4125190" cy="661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https://zipdo.co/statistics/workplace-conflict/</a:t>
            </a:r>
          </a:p>
        </p:txBody>
      </p:sp>
    </p:spTree>
    <p:extLst>
      <p:ext uri="{BB962C8B-B14F-4D97-AF65-F5344CB8AC3E}">
        <p14:creationId xmlns:p14="http://schemas.microsoft.com/office/powerpoint/2010/main" val="356659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F217-A0C0-3BF7-3DAA-44BBBB6BB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733"/>
            <a:ext cx="10515600" cy="914399"/>
          </a:xfrm>
        </p:spPr>
        <p:txBody>
          <a:bodyPr/>
          <a:lstStyle/>
          <a:p>
            <a:r>
              <a:rPr lang="en-US" dirty="0"/>
              <a:t>What Kind of Conflict is It? Diagnostics…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CB795-DB5C-2A3F-D732-F19F13A2C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047"/>
            <a:ext cx="10515600" cy="5564220"/>
          </a:xfrm>
        </p:spPr>
        <p:txBody>
          <a:bodyPr>
            <a:normAutofit/>
          </a:bodyPr>
          <a:lstStyle/>
          <a:p>
            <a:r>
              <a:rPr lang="en-US" dirty="0"/>
              <a:t>What are the parties saying the conflict is?  </a:t>
            </a:r>
            <a:r>
              <a:rPr lang="en-US" b="1" i="1" dirty="0">
                <a:solidFill>
                  <a:srgbClr val="00B050"/>
                </a:solidFill>
              </a:rPr>
              <a:t>Is that the real issue?</a:t>
            </a:r>
          </a:p>
          <a:p>
            <a:r>
              <a:rPr lang="en-US" dirty="0"/>
              <a:t>Is the conflict impacting :  others, the department(s), the organization’s values, productivity, the work climate, rules?</a:t>
            </a:r>
          </a:p>
          <a:p>
            <a:r>
              <a:rPr lang="en-US" dirty="0"/>
              <a:t>Is the conflict likely to get worse without intervention?</a:t>
            </a:r>
          </a:p>
          <a:p>
            <a:r>
              <a:rPr lang="en-US" dirty="0"/>
              <a:t>Is it causing others to get involved and take sides?</a:t>
            </a:r>
          </a:p>
          <a:p>
            <a:r>
              <a:rPr lang="en-US" dirty="0"/>
              <a:t>Is there egregious behavior that should addressed now?</a:t>
            </a:r>
          </a:p>
          <a:p>
            <a:r>
              <a:rPr lang="en-US" dirty="0"/>
              <a:t>If the parties aren’t capable of solving their conflict, what steps will you take to help them resolve this conflict?</a:t>
            </a:r>
          </a:p>
          <a:p>
            <a:r>
              <a:rPr lang="en-US" dirty="0"/>
              <a:t>Do you need to get a neutral facilitator to make conflict resolution easier?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9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5659-4535-5B8F-DB8F-7CD74E457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74"/>
            <a:ext cx="10515600" cy="963040"/>
          </a:xfrm>
        </p:spPr>
        <p:txBody>
          <a:bodyPr>
            <a:normAutofit fontScale="90000"/>
          </a:bodyPr>
          <a:lstStyle/>
          <a:p>
            <a:r>
              <a:rPr lang="en-US" dirty="0"/>
              <a:t>Before Your Conflict Gets Worse…Some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648BD-F379-EC32-1D0D-1B4FE3808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4326"/>
            <a:ext cx="10515600" cy="4941549"/>
          </a:xfrm>
        </p:spPr>
        <p:txBody>
          <a:bodyPr>
            <a:normAutofit/>
          </a:bodyPr>
          <a:lstStyle/>
          <a:p>
            <a:r>
              <a:rPr lang="en-US" dirty="0"/>
              <a:t>Seeking compromise</a:t>
            </a:r>
          </a:p>
          <a:p>
            <a:r>
              <a:rPr lang="en-US" dirty="0"/>
              <a:t>Taking the other person’s perspective</a:t>
            </a:r>
          </a:p>
          <a:p>
            <a:r>
              <a:rPr lang="en-US" dirty="0"/>
              <a:t>Being humble – letting your issue go if it’s not essential</a:t>
            </a:r>
          </a:p>
          <a:p>
            <a:r>
              <a:rPr lang="en-US" dirty="0"/>
              <a:t>Forgiveness</a:t>
            </a:r>
          </a:p>
          <a:p>
            <a:r>
              <a:rPr lang="en-US" dirty="0"/>
              <a:t>Accepting responsibility for your part</a:t>
            </a:r>
          </a:p>
          <a:p>
            <a:r>
              <a:rPr lang="en-US" dirty="0"/>
              <a:t>Is the ROI there to address the conflict? What are unintended consequences?</a:t>
            </a:r>
          </a:p>
          <a:p>
            <a:r>
              <a:rPr lang="en-US" dirty="0"/>
              <a:t>Will failure to resolve the conflict hurt the organization, team,  and people?</a:t>
            </a:r>
          </a:p>
          <a:p>
            <a:r>
              <a:rPr lang="en-US" dirty="0"/>
              <a:t>Talk to your best and wisest friend (who is NOT in your workplace…)</a:t>
            </a:r>
          </a:p>
        </p:txBody>
      </p:sp>
    </p:spTree>
    <p:extLst>
      <p:ext uri="{BB962C8B-B14F-4D97-AF65-F5344CB8AC3E}">
        <p14:creationId xmlns:p14="http://schemas.microsoft.com/office/powerpoint/2010/main" val="3536432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7B3F2-9159-FD69-C884-A2F630560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10" y="457200"/>
            <a:ext cx="4325216" cy="987136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Five Approaches to Conflict Resolution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30369-CA1B-EC50-9425-0E93FA2C3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27365"/>
            <a:ext cx="6172200" cy="513368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5461D-04B5-608F-6AE4-73D60523C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8906" y="1667435"/>
            <a:ext cx="3563469" cy="4854389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Avoiding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600" dirty="0"/>
              <a:t>Compartmentalize the disagreement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600" dirty="0"/>
              <a:t>Stay out of conversations that will restart the conflict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600" dirty="0"/>
              <a:t>Listen more and remain calm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600" dirty="0"/>
              <a:t>Live with minor consequences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7030A0"/>
                </a:solidFill>
              </a:rPr>
              <a:t>When: the stakes are either not  high, or are VERY HIGH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2269170-C72F-F184-A7CF-4154BD21E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90" y="510082"/>
            <a:ext cx="6315797" cy="631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3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84FCB-BCDB-1E11-E1D7-15A63E4B5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9650-124A-DDCB-C307-1C16EF0F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10" y="457200"/>
            <a:ext cx="4325216" cy="987136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Five Approaches to Conflict Resolution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15B31-6D4E-B0EF-B858-C47B86D26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7366" y="1693718"/>
            <a:ext cx="3283264" cy="4540827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Accommodation</a:t>
            </a:r>
            <a:r>
              <a:rPr lang="en-US" sz="40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Giving in to other person as  a conscious decision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When you need to demonstrate maturity and level-headedness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when long term effects of a real conflict are BIG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Must be authentic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 create a better relationship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</a:rPr>
              <a:t>NOTE: Accommodation will not stop bullying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09FABCC-ABFE-BA98-7F60-BDC71D0DAA5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 r="9926"/>
          <a:stretch>
            <a:fillRect/>
          </a:stretch>
        </p:blipFill>
        <p:spPr bwMode="auto">
          <a:xfrm>
            <a:off x="4719987" y="727075"/>
            <a:ext cx="6635401" cy="5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477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AF25B-E2B5-F957-5CCC-881E06660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E7B2C-88FB-3E4F-2D6F-859B7E19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10" y="10387"/>
            <a:ext cx="4325216" cy="987136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Five Approaches to Conflict Resolution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F3880-4F60-9BAF-EF6A-0E6A57E12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84691"/>
            <a:ext cx="6172200" cy="357089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4C5F5-CD2A-1FFF-5124-80984A5EB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008" y="997524"/>
            <a:ext cx="3796626" cy="585009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Competing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000" dirty="0"/>
              <a:t>When outcomes are really at stake for the org.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000" dirty="0"/>
              <a:t>Rules are known and fair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000" dirty="0"/>
              <a:t>The parties agree that there will be winners and losers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000" dirty="0"/>
              <a:t>Examples:  Sales force incentives; bonuses, contests of talent or abilities in the organization; deadlines that really matter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000" dirty="0"/>
              <a:t>When the outcome does not hurt the loser(s) except perhaps their pride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000" dirty="0"/>
              <a:t>Must be a bit playful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2FA2B94-7C10-4089-724B-EBDCCBA45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22" y="1384691"/>
            <a:ext cx="7547578" cy="357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321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253E6-CAF0-9A07-2C66-133D8AAA0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D5C5-103F-4726-EFD7-3252DCBD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10" y="457200"/>
            <a:ext cx="4325216" cy="987136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Five Approaches to Conflict Resolution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A83DC-B6E7-FBAD-B168-8BBD1FC5B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811" y="1653988"/>
            <a:ext cx="3283264" cy="4961965"/>
          </a:xfrm>
        </p:spPr>
        <p:txBody>
          <a:bodyPr>
            <a:normAutofit fontScale="92500"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Compromising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Both parties gain and both give something up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Rules known and fair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Everyone wins something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Very useful in negotiations when life and death isn’t at stake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0DF3EB7-CF1F-0225-6878-29C87108D27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" b="93"/>
          <a:stretch>
            <a:fillRect/>
          </a:stretch>
        </p:blipFill>
        <p:spPr bwMode="auto">
          <a:xfrm>
            <a:off x="5183188" y="727075"/>
            <a:ext cx="61722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846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20933</TotalTime>
  <Words>1594</Words>
  <Application>Microsoft Macintosh PowerPoint</Application>
  <PresentationFormat>Widescreen</PresentationFormat>
  <Paragraphs>148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Agency FB</vt:lpstr>
      <vt:lpstr>Arial</vt:lpstr>
      <vt:lpstr>Calibri</vt:lpstr>
      <vt:lpstr>Calibri Light</vt:lpstr>
      <vt:lpstr>Helvetica Neue</vt:lpstr>
      <vt:lpstr>Inter</vt:lpstr>
      <vt:lpstr>Nunito Sans</vt:lpstr>
      <vt:lpstr>Wingdings</vt:lpstr>
      <vt:lpstr>Office Theme</vt:lpstr>
      <vt:lpstr>CONFLICT</vt:lpstr>
      <vt:lpstr>TYPES OF WORKPLACE CONFLICT</vt:lpstr>
      <vt:lpstr>Impact of Unresolved Conflict</vt:lpstr>
      <vt:lpstr>What Kind of Conflict is It? Diagnostics…</vt:lpstr>
      <vt:lpstr>Before Your Conflict Gets Worse…Some Thoughts</vt:lpstr>
      <vt:lpstr>Five Approaches to Conflict Resolution</vt:lpstr>
      <vt:lpstr>Five Approaches to Conflict Resolution</vt:lpstr>
      <vt:lpstr>Five Approaches to Conflict Resolution</vt:lpstr>
      <vt:lpstr>Five Approaches to Conflict Resolution</vt:lpstr>
      <vt:lpstr>Five Approaches to Conflict Resolution</vt:lpstr>
      <vt:lpstr>The Decision to Step Back and Focus on the Future</vt:lpstr>
      <vt:lpstr>STEPS TO RESOLVING CONFLICTS USING  FACILITATOR (YOU!)  BEFORE THE MEETING</vt:lpstr>
      <vt:lpstr>STEPS TO RESOLVING CONFLICTS – THE MEETING</vt:lpstr>
      <vt:lpstr>STEPS TO RESOLVING CONFLICTS – THE MEETING</vt:lpstr>
      <vt:lpstr>IF IT’S THE BULLY CAUSING ALL THE CONFLICT… COACHING IS NOT THE ANSWER</vt:lpstr>
      <vt:lpstr>Some Parting Thoughts…On Your Role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</dc:title>
  <dc:creator>Andrea Coleman</dc:creator>
  <cp:lastModifiedBy>Mark Thompson</cp:lastModifiedBy>
  <cp:revision>15</cp:revision>
  <cp:lastPrinted>2024-03-25T23:21:15Z</cp:lastPrinted>
  <dcterms:created xsi:type="dcterms:W3CDTF">2024-02-20T19:38:16Z</dcterms:created>
  <dcterms:modified xsi:type="dcterms:W3CDTF">2024-10-28T14:49:00Z</dcterms:modified>
</cp:coreProperties>
</file>